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2"/>
    <p:sldId id="365" r:id="rId3"/>
    <p:sldId id="366" r:id="rId4"/>
    <p:sldId id="367" r:id="rId5"/>
    <p:sldId id="370" r:id="rId6"/>
    <p:sldId id="374" r:id="rId7"/>
    <p:sldId id="376" r:id="rId8"/>
    <p:sldId id="378" r:id="rId9"/>
    <p:sldId id="379" r:id="rId10"/>
    <p:sldId id="380" r:id="rId11"/>
    <p:sldId id="388" r:id="rId12"/>
  </p:sldIdLst>
  <p:sldSz cx="12192000" cy="6858000"/>
  <p:notesSz cx="6858000" cy="9144000"/>
  <p:defaultTextStyle>
    <a:defPPr>
      <a:defRPr lang="zh-CN"/>
    </a:defPPr>
    <a:lvl1pPr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108" d="100"/>
          <a:sy n="108" d="100"/>
        </p:scale>
        <p:origin x="120" y="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bin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bin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bin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bin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bin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bin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0_1.5_2.5_1.5_1.5_数学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21" name="yt_shape_13021"/>
          <p:cNvSpPr txBox="1"/>
          <p:nvPr/>
        </p:nvSpPr>
        <p:spPr>
          <a:xfrm>
            <a:off x="540000" y="900000"/>
            <a:ext cx="4270400" cy="71141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50" b="0" i="0" u="none" spc="33300">
                <a:noFill/>
                <a:effectLst/>
                <a:latin typeface="Times New Roman" pitchFamily="40"/>
                <a:ea typeface="宋体" pitchFamily="40"/>
                <a:cs typeface="宋体" pitchFamily="40"/>
                <a:sym typeface="Finished"/>
              </a:rPr>
              <a:t>⁠</a:t>
            </a:r>
            <a:endParaRPr lang="zh-CN" altLang="zh-CN" sz="3950" b="0" i="0" u="none" spc="33300">
              <a:solidFill>
                <a:srgbClr val="1EE3CF"/>
              </a:solidFill>
              <a:effectLst/>
              <a:latin typeface="Times New Roman" pitchFamily="40"/>
              <a:ea typeface="宋体" pitchFamily="40"/>
              <a:cs typeface="宋体" pitchFamily="40"/>
              <a:sym typeface="Finished"/>
              <a:hlinkClick r:id="" action="ppaction://macro?name={&quot;type&quot;:&quot;ImageText&quot;,&quot;item&quot;:&quot;ImageText&quot;,&quot;path&quot;:&quot;\\ImageTexts\\8d734e82-3446-456e-b348-55d77ea3c8ac.png&quot;}"/>
            </a:endParaRPr>
          </a:p>
        </p:txBody>
      </p:sp>
      <p:sp>
        <p:nvSpPr>
          <p:cNvPr id="13022" name="yt_shape_13022"/>
          <p:cNvSpPr txBox="1"/>
          <p:nvPr/>
        </p:nvSpPr>
        <p:spPr>
          <a:xfrm>
            <a:off x="540000" y="1662201"/>
            <a:ext cx="4565352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一次函数的简单应用</a:t>
            </a:r>
          </a:p>
        </p:txBody>
      </p:sp>
      <p:sp>
        <p:nvSpPr>
          <p:cNvPr id="13023" name="yt_shape_13023"/>
          <p:cNvSpPr txBox="1"/>
          <p:nvPr/>
        </p:nvSpPr>
        <p:spPr>
          <a:xfrm>
            <a:off x="540119" y="2161766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一根蜡烛长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，点燃后每小时燃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，则剩下长度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）与燃烧时间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t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（小时）之间的函数关系可用下列哪个图象表示（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pic>
        <p:nvPicPr>
          <p:cNvPr id="13024" name="yt_image_13024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3273565"/>
            <a:ext cx="5143500" cy="13167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84745929407">
            <a:extLst>
              <a:ext uri="{FF2B5EF4-FFF2-40B4-BE49-F238E27FC236}">
                <a16:creationId xmlns:a16="http://schemas.microsoft.com/office/drawing/2014/main" id="{687812B2-95E2-817A-9F27-0B396697F0D2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6204"/>
            <a:ext cx="4102164" cy="652125"/>
          </a:xfrm>
          <a:prstGeom prst="rect">
            <a:avLst/>
          </a:prstGeom>
        </p:spPr>
      </p:pic>
      <p:pic>
        <p:nvPicPr>
          <p:cNvPr id="5" name="yt_shape_1684745929423">
            <a:extLst>
              <a:ext uri="{FF2B5EF4-FFF2-40B4-BE49-F238E27FC236}">
                <a16:creationId xmlns:a16="http://schemas.microsoft.com/office/drawing/2014/main" id="{778AA895-C9FF-9492-8AB4-48E15E162EB5}"/>
              </a:ext>
            </a:extLst>
          </p:cNvPr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1702831"/>
            <a:ext cx="1346264" cy="36317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E9E570D0-E2B2-E40E-3B4E-C2A4DC1248EA}"/>
              </a:ext>
            </a:extLst>
          </p:cNvPr>
          <p:cNvSpPr txBox="1"/>
          <p:nvPr/>
        </p:nvSpPr>
        <p:spPr>
          <a:xfrm>
            <a:off x="6850907" y="2590448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99" name="yt_shape_13099"/>
          <p:cNvSpPr txBox="1"/>
          <p:nvPr/>
        </p:nvSpPr>
        <p:spPr>
          <a:xfrm>
            <a:off x="540000" y="900000"/>
            <a:ext cx="4257576" cy="70237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00" b="0" i="0" u="none" spc="33200">
                <a:noFill/>
                <a:effectLst/>
                <a:latin typeface="Times New Roman" pitchFamily="39"/>
                <a:ea typeface="宋体" pitchFamily="39"/>
                <a:cs typeface="宋体" pitchFamily="39"/>
                <a:sym typeface="Finished"/>
              </a:rPr>
              <a:t>⁠</a:t>
            </a:r>
            <a:endParaRPr lang="zh-CN" altLang="zh-CN" sz="3900" b="0" i="0" u="none" spc="33200">
              <a:solidFill>
                <a:srgbClr val="1EE3CF"/>
              </a:solidFill>
              <a:effectLst/>
              <a:latin typeface="Times New Roman" pitchFamily="39"/>
              <a:ea typeface="宋体" pitchFamily="39"/>
              <a:cs typeface="宋体" pitchFamily="39"/>
              <a:sym typeface="Finished"/>
              <a:hlinkClick r:id="" action="ppaction://macro?name={&quot;type&quot;:&quot;ImageText&quot;,&quot;item&quot;:&quot;ImageText&quot;,&quot;path&quot;:&quot;\\ImageTexts\\4ece5f1b-03a7-4e61-abff-a29622d311a0.png&quot;}"/>
            </a:endParaRPr>
          </a:p>
        </p:txBody>
      </p:sp>
      <p:sp>
        <p:nvSpPr>
          <p:cNvPr id="13100" name="yt_shape_13100"/>
          <p:cNvSpPr txBox="1"/>
          <p:nvPr/>
        </p:nvSpPr>
        <p:spPr>
          <a:xfrm>
            <a:off x="540119" y="1653160"/>
            <a:ext cx="11111999" cy="18689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丽水市中考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）李师傅将容量为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升的货车油箱加满后，从工厂出发运送一批物资到某地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行驶过程中，货车离目的地的路程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（千米）与行驶时间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t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（小时）的关系如图所示（中途休息、加油的时间不计）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当油箱中剩余油量为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升时，货车会自动显示加油提醒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设货车平均耗油量为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/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千米，请根据图象解答下列问题：</a:t>
            </a:r>
          </a:p>
        </p:txBody>
      </p:sp>
      <p:sp>
        <p:nvSpPr>
          <p:cNvPr id="13101" name="yt_shape_13101"/>
          <p:cNvSpPr txBox="1"/>
          <p:nvPr/>
        </p:nvSpPr>
        <p:spPr>
          <a:xfrm>
            <a:off x="540000" y="3572858"/>
            <a:ext cx="584775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）工厂离目的地的路程为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880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千米；</a:t>
            </a:r>
          </a:p>
        </p:txBody>
      </p:sp>
      <p:grpSp>
        <p:nvGrpSpPr>
          <p:cNvPr id="13103" name="yt_shape_13103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840416" y="3799104"/>
            <a:ext cx="2093976" cy="2120722"/>
            <a:chOff x="0" y="0"/>
            <a:chExt cx="2093976" cy="2120722"/>
          </a:xfrm>
        </p:grpSpPr>
        <p:pic>
          <p:nvPicPr>
            <p:cNvPr id="3" name="yt_image_13103" descr="{&quot;rangeId&quot;:0,&quot;⚘_6&quot;:1}">
              <a:extLst>
                <a:ext uri="">
                  <a16:creationId xmlns="" xmlns:a16="http://schemas.microsoft.com/office/drawing/2014/main" xmlns:mc="http://schemas.openxmlformats.org/markup-compatibility/2006" xmlns:a14="http://schemas.microsoft.com/office/drawing/2010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093976" cy="165620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105" name="yt_shape_13105"/>
            <p:cNvSpPr txBox="1"/>
            <p:nvPr/>
          </p:nvSpPr>
          <p:spPr>
            <a:xfrm>
              <a:off x="449435" y="1692207"/>
              <a:ext cx="1231106" cy="428515"/>
            </a:xfrm>
            <a:prstGeom prst="rect">
              <a:avLst/>
            </a:prstGeom>
          </p:spPr>
          <p:txBody>
            <a:bodyPr vert="horz" wrap="non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pic>
        <p:nvPicPr>
          <p:cNvPr id="5" name="yt_shape_1684745929574">
            <a:extLst>
              <a:ext uri="{FF2B5EF4-FFF2-40B4-BE49-F238E27FC236}">
                <a16:creationId xmlns:a16="http://schemas.microsoft.com/office/drawing/2014/main" id="{AD55939B-A954-AE54-F63D-7F71BCEF2D3C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4153"/>
            <a:ext cx="4089464" cy="647273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A10CF021-EDFD-C771-C9DB-8C6C93A06EE8}"/>
              </a:ext>
            </a:extLst>
          </p:cNvPr>
          <p:cNvSpPr txBox="1"/>
          <p:nvPr/>
        </p:nvSpPr>
        <p:spPr>
          <a:xfrm>
            <a:off x="4564789" y="3526052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880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" name="yt_shape_13107">
            <a:extLst>
              <a:ext uri="{FF2B5EF4-FFF2-40B4-BE49-F238E27FC236}">
                <a16:creationId xmlns:a16="http://schemas.microsoft.com/office/drawing/2014/main" id="{527F82DF-536A-E271-6DB1-A03A6F610B8E}"/>
              </a:ext>
            </a:extLst>
          </p:cNvPr>
          <p:cNvSpPr txBox="1"/>
          <p:nvPr/>
        </p:nvSpPr>
        <p:spPr>
          <a:xfrm>
            <a:off x="540000" y="4048692"/>
            <a:ext cx="405239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）求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关于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t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的函数表达式；</a:t>
            </a:r>
          </a:p>
        </p:txBody>
      </p:sp>
      <p:sp>
        <p:nvSpPr>
          <p:cNvPr id="6" name="yt_shape_13108">
            <a:extLst>
              <a:ext uri="{FF2B5EF4-FFF2-40B4-BE49-F238E27FC236}">
                <a16:creationId xmlns:a16="http://schemas.microsoft.com/office/drawing/2014/main" id="{2952B1AB-A7A2-4646-C233-2AAD6F1BA730}"/>
              </a:ext>
            </a:extLst>
          </p:cNvPr>
          <p:cNvSpPr txBox="1"/>
          <p:nvPr/>
        </p:nvSpPr>
        <p:spPr>
          <a:xfrm>
            <a:off x="540119" y="4680359"/>
            <a:ext cx="9228289" cy="18689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设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kt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≠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将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880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560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代入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kt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得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880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560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关于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t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的函数表达式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80t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880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≤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t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≤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6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13" name="yt_shape_13113"/>
          <p:cNvSpPr txBox="1"/>
          <p:nvPr/>
        </p:nvSpPr>
        <p:spPr>
          <a:xfrm>
            <a:off x="479376" y="692696"/>
            <a:ext cx="1039547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）当货车显示加油提醒后，问行驶时间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t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在怎样的范围内货车应进站加油？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yt_shape_13114"/>
              <p:cNvSpPr txBox="1"/>
              <p:nvPr/>
            </p:nvSpPr>
            <p:spPr>
              <a:xfrm>
                <a:off x="479376" y="994403"/>
                <a:ext cx="5386090" cy="468096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：（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当油箱中剩余油量为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升时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880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－（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）÷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380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380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80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880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解得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25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当油箱中剩余油量为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升时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880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÷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280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280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80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880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解得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15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＜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随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的增大而减小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endParaRPr lang="en-US" altLang="zh-CN" sz="2400" b="0" i="0" u="none" dirty="0">
                  <a:solidFill>
                    <a:srgbClr val="FF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endParaRPr>
              </a:p>
            </p:txBody>
          </p:sp>
        </mc:Choice>
        <mc:Fallback xmlns="">
          <p:sp>
            <p:nvSpPr>
              <p:cNvPr id="6" name="yt_shape_131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376" y="994403"/>
                <a:ext cx="5386090" cy="4680961"/>
              </a:xfrm>
              <a:prstGeom prst="rect">
                <a:avLst/>
              </a:prstGeom>
              <a:blipFill>
                <a:blip r:embed="rId2"/>
                <a:stretch>
                  <a:fillRect l="-3511" t="-1042" r="-2492" b="-312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3116" name="yt_shape_13116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408368" y="2060848"/>
            <a:ext cx="2093976" cy="2120722"/>
            <a:chOff x="0" y="0"/>
            <a:chExt cx="2093976" cy="2120722"/>
          </a:xfrm>
        </p:grpSpPr>
        <p:pic>
          <p:nvPicPr>
            <p:cNvPr id="7" name="yt_image_13116" descr="{&quot;rangeId&quot;:0,&quot;⚘_6&quot;:1}">
              <a:extLst>
                <a:ext uri="">
                  <a16:creationId xmlns="" xmlns:a16="http://schemas.microsoft.com/office/drawing/2014/main" xmlns:mc="http://schemas.openxmlformats.org/markup-compatibility/2006" xmlns:a14="http://schemas.microsoft.com/office/drawing/2010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2093976" cy="165620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118" name="yt_shape_13118"/>
            <p:cNvSpPr txBox="1"/>
            <p:nvPr/>
          </p:nvSpPr>
          <p:spPr>
            <a:xfrm>
              <a:off x="449435" y="1692207"/>
              <a:ext cx="1231106" cy="428515"/>
            </a:xfrm>
            <a:prstGeom prst="rect">
              <a:avLst/>
            </a:prstGeom>
          </p:spPr>
          <p:txBody>
            <a:bodyPr vert="horz" wrap="non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yt_shape_2">
                <a:extLst>
                  <a:ext uri="{FF2B5EF4-FFF2-40B4-BE49-F238E27FC236}">
                    <a16:creationId xmlns:a16="http://schemas.microsoft.com/office/drawing/2014/main" id="{06BE8815-BE11-86E5-8C8C-BD66DB164A3C}"/>
                  </a:ext>
                </a:extLst>
              </p:cNvPr>
              <p:cNvSpPr txBox="1"/>
              <p:nvPr/>
            </p:nvSpPr>
            <p:spPr>
              <a:xfrm>
                <a:off x="477496" y="5556032"/>
                <a:ext cx="6027291" cy="1213409"/>
              </a:xfrm>
              <a:prstGeom prst="rect">
                <a:avLst/>
              </a:prstGeom>
              <a:noFill/>
              <a:extLst>
                <a:ext uri="{909E8E84-426E-40DD-AFC4-6F175D3DCCD1}">
                  <a14:hiddenFill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none" lIns="0" tIns="0" rIns="0" bIns="0" rtlCol="0">
                <a:spAutoFit/>
              </a:bodyPr>
              <a:lstStyle/>
              <a:p>
                <a:pPr lvl="0" hangingPunct="0">
                  <a:lnSpc>
                    <a:spcPct val="129999"/>
                  </a:lnSpc>
                </a:pP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t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Times New Roman" pitchFamily="24"/>
                    <a:ea typeface="黑体" pitchFamily="24"/>
                    <a:cs typeface="宋体" pitchFamily="24"/>
                  </a:rPr>
                  <a:t>的取值范围是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>
                            <a:solidFill>
                              <a:srgbClr val="FF0000"/>
                            </a:solid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25</m:t>
                        </m:r>
                      </m:num>
                      <m:den>
                        <m:r>
                          <a:rPr lang="en-US" altLang="zh-CN" sz="2400">
                            <a:solidFill>
                              <a:srgbClr val="FF0000"/>
                            </a:solid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2400" dirty="0">
                    <a:solidFill>
                      <a:srgbClr val="FF0000"/>
                    </a:solidFill>
                    <a:latin typeface="Times New Roman" pitchFamily="24"/>
                    <a:ea typeface="宋体" pitchFamily="24"/>
                    <a:cs typeface="宋体" pitchFamily="24"/>
                  </a:rPr>
                  <a:t>≤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t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itchFamily="24"/>
                    <a:ea typeface="宋体" pitchFamily="24"/>
                    <a:cs typeface="宋体" pitchFamily="24"/>
                  </a:rPr>
                  <a:t>≤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>
                            <a:solidFill>
                              <a:srgbClr val="FF0000"/>
                            </a:solid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15</m:t>
                        </m:r>
                      </m:num>
                      <m:den>
                        <m:r>
                          <a:rPr lang="en-US" altLang="zh-CN" sz="2400">
                            <a:solidFill>
                              <a:srgbClr val="FF0000"/>
                            </a:solid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dirty="0">
                    <a:solidFill>
                      <a:srgbClr val="FF0000"/>
                    </a:solidFill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lvl="0" hangingPunct="0"/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Times New Roman" pitchFamily="24"/>
                    <a:ea typeface="黑体" pitchFamily="24"/>
                    <a:cs typeface="宋体" pitchFamily="24"/>
                  </a:rPr>
                  <a:t>行驶时间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t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Times New Roman" pitchFamily="24"/>
                    <a:ea typeface="黑体" pitchFamily="24"/>
                    <a:cs typeface="宋体" pitchFamily="24"/>
                  </a:rPr>
                  <a:t>在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>
                            <a:solidFill>
                              <a:srgbClr val="FF0000"/>
                            </a:solid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25</m:t>
                        </m:r>
                      </m:num>
                      <m:den>
                        <m:r>
                          <a:rPr lang="en-US" altLang="zh-CN" sz="2400">
                            <a:solidFill>
                              <a:srgbClr val="FF0000"/>
                            </a:solid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2400" dirty="0">
                    <a:solidFill>
                      <a:srgbClr val="FF0000"/>
                    </a:solidFill>
                    <a:latin typeface="Times New Roman" pitchFamily="24"/>
                    <a:ea typeface="宋体" pitchFamily="24"/>
                    <a:cs typeface="宋体" pitchFamily="24"/>
                  </a:rPr>
                  <a:t>≤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t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itchFamily="24"/>
                    <a:ea typeface="宋体" pitchFamily="24"/>
                    <a:cs typeface="宋体" pitchFamily="24"/>
                  </a:rPr>
                  <a:t>≤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>
                            <a:solidFill>
                              <a:srgbClr val="FF0000"/>
                            </a:solid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15</m:t>
                        </m:r>
                      </m:num>
                      <m:den>
                        <m:r>
                          <a:rPr lang="en-US" altLang="zh-CN" sz="2400">
                            <a:solidFill>
                              <a:srgbClr val="FF0000"/>
                            </a:solid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dirty="0">
                    <a:solidFill>
                      <a:srgbClr val="FF0000"/>
                    </a:solidFill>
                    <a:latin typeface="Times New Roman" pitchFamily="24"/>
                    <a:ea typeface="黑体" pitchFamily="24"/>
                    <a:cs typeface="宋体" pitchFamily="24"/>
                  </a:rPr>
                  <a:t>范围内货车应进站加油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2" name="yt_shape_2">
                <a:extLst>
                  <a:ext uri="{FF2B5EF4-FFF2-40B4-BE49-F238E27FC236}">
                    <a16:creationId xmlns:a16="http://schemas.microsoft.com/office/drawing/2014/main" id="{06BE8815-BE11-86E5-8C8C-BD66DB164A3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7496" y="5556032"/>
                <a:ext cx="6027291" cy="1213409"/>
              </a:xfrm>
              <a:prstGeom prst="rect">
                <a:avLst/>
              </a:prstGeom>
              <a:blipFill>
                <a:blip r:embed="rId4"/>
                <a:stretch>
                  <a:fillRect l="-3033" r="-2224" b="-8040"/>
                </a:stretch>
              </a:blipFill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  <p:bldP spid="2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26" name="yt_shape_13026"/>
          <p:cNvSpPr txBox="1"/>
          <p:nvPr/>
        </p:nvSpPr>
        <p:spPr>
          <a:xfrm>
            <a:off x="540119" y="900000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如图为某航空公司托运行李的费用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（元）与托运行李的质量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（千克）之间的关系图象，对应表达式为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，则由此可知行李的质量只要不超过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20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千克，就可以免费托运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3030" name="yt_shape_13030"/>
          <p:cNvSpPr txBox="1"/>
          <p:nvPr/>
        </p:nvSpPr>
        <p:spPr>
          <a:xfrm>
            <a:off x="540000" y="4237935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3027" name="yt_shape_13027" title="H_133.51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175313" y="2491930"/>
            <a:ext cx="1841373" cy="1695591"/>
            <a:chOff x="0" y="0"/>
            <a:chExt cx="1841373" cy="1695591"/>
          </a:xfrm>
        </p:grpSpPr>
        <p:pic>
          <p:nvPicPr>
            <p:cNvPr id="2" name="yt_image_13027">
              <a:extLst>
                <a:ext uri="">
                  <a16:creationId xmlns="" xmlns:a16="http://schemas.microsoft.com/office/drawing/2014/main" xmlns:a14="http://schemas.microsoft.com/office/drawing/2010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841373" cy="129959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029" name="yt_shape_13029"/>
            <p:cNvSpPr txBox="1"/>
            <p:nvPr/>
          </p:nvSpPr>
          <p:spPr>
            <a:xfrm>
              <a:off x="387405" y="1335591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5C186E71-9C47-FB7C-8334-9DA78B7E3D89}"/>
              </a:ext>
            </a:extLst>
          </p:cNvPr>
          <p:cNvSpPr txBox="1"/>
          <p:nvPr/>
        </p:nvSpPr>
        <p:spPr>
          <a:xfrm>
            <a:off x="10151321" y="1328682"/>
            <a:ext cx="7896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31" name="yt_shape_13031"/>
          <p:cNvSpPr txBox="1"/>
          <p:nvPr/>
        </p:nvSpPr>
        <p:spPr>
          <a:xfrm>
            <a:off x="540119" y="900000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水龙头关闭不严会造成滴水，现用一个含有显示水量的圆柱形水杯接水做如图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的试验，研究水杯内盛水量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w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L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）与滴水时间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t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）的关系，根据试验数据绘制出如图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的函数图象，结合图象解答下列问题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3035" name="yt_shape_13035"/>
          <p:cNvSpPr txBox="1"/>
          <p:nvPr/>
        </p:nvSpPr>
        <p:spPr>
          <a:xfrm>
            <a:off x="540000" y="4797881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3032" name="yt_shape_13032" title="H_177.6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8112224" y="2394539"/>
            <a:ext cx="3888486" cy="2255661"/>
            <a:chOff x="0" y="0"/>
            <a:chExt cx="3888486" cy="2255661"/>
          </a:xfrm>
        </p:grpSpPr>
        <p:pic>
          <p:nvPicPr>
            <p:cNvPr id="2" name="yt_image_13032">
              <a:extLst>
                <a:ext uri="">
                  <a16:creationId xmlns="" xmlns:m="http://schemas.openxmlformats.org/officeDocument/2006/math" xmlns:a16="http://schemas.microsoft.com/office/drawing/2014/main" xmlns:mc="http://schemas.openxmlformats.org/markup-compatibility/2006" xmlns:a14="http://schemas.microsoft.com/office/drawing/2010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3888486" cy="185966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034" name="yt_shape_13034"/>
            <p:cNvSpPr txBox="1"/>
            <p:nvPr/>
          </p:nvSpPr>
          <p:spPr>
            <a:xfrm>
              <a:off x="1410962" y="1895661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13036" name="yt_shape_13036"/>
          <p:cNvSpPr txBox="1"/>
          <p:nvPr/>
        </p:nvSpPr>
        <p:spPr>
          <a:xfrm>
            <a:off x="479376" y="2394539"/>
            <a:ext cx="446276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）求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w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t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之间的函数表达式；</a:t>
            </a:r>
          </a:p>
        </p:txBody>
      </p:sp>
      <p:sp>
        <p:nvSpPr>
          <p:cNvPr id="3" name="yt_shape_13037">
            <a:extLst>
              <a:ext uri="{FF2B5EF4-FFF2-40B4-BE49-F238E27FC236}">
                <a16:creationId xmlns:a16="http://schemas.microsoft.com/office/drawing/2014/main" id="{7C914E4C-D856-A91C-1FCE-54E1333D327D}"/>
              </a:ext>
            </a:extLst>
          </p:cNvPr>
          <p:cNvSpPr txBox="1"/>
          <p:nvPr/>
        </p:nvSpPr>
        <p:spPr>
          <a:xfrm>
            <a:off x="335360" y="5529485"/>
            <a:ext cx="765113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）若杯子容积为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2L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，则杯子最多可以接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的水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C98C219A-7C27-3155-9420-C2192DE13C68}"/>
              </a:ext>
            </a:extLst>
          </p:cNvPr>
          <p:cNvSpPr txBox="1"/>
          <p:nvPr/>
        </p:nvSpPr>
        <p:spPr>
          <a:xfrm>
            <a:off x="6450886" y="5482679"/>
            <a:ext cx="3324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yt_shape_13038">
            <a:extLst>
              <a:ext uri="{FF2B5EF4-FFF2-40B4-BE49-F238E27FC236}">
                <a16:creationId xmlns:a16="http://schemas.microsoft.com/office/drawing/2014/main" id="{1C987D62-5D84-E975-7AAC-C4AE76B8736D}"/>
              </a:ext>
            </a:extLst>
          </p:cNvPr>
          <p:cNvSpPr txBox="1"/>
          <p:nvPr/>
        </p:nvSpPr>
        <p:spPr>
          <a:xfrm>
            <a:off x="578436" y="2869860"/>
            <a:ext cx="594874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设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w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与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t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的函数表达式为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w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kt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yt_shape_13039">
                <a:extLst>
                  <a:ext uri="{FF2B5EF4-FFF2-40B4-BE49-F238E27FC236}">
                    <a16:creationId xmlns:a16="http://schemas.microsoft.com/office/drawing/2014/main" id="{6719C092-E7BB-EA3A-912D-A0A71B198C78}"/>
                  </a:ext>
                </a:extLst>
              </p:cNvPr>
              <p:cNvSpPr txBox="1"/>
              <p:nvPr/>
            </p:nvSpPr>
            <p:spPr>
              <a:xfrm>
                <a:off x="578436" y="3349163"/>
                <a:ext cx="2314673" cy="95923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00000"/>
                  </a:lnSpc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d>
                        <m:dPr>
                          <m:begChr m:val="{"/>
                          <m:endChr m:val=""/>
                          <m:ctrlPr>
                            <a:rPr lang="ar-AE" altLang="zh-CN" sz="2400" b="0" i="1" smtClean="0">
                              <a:solidFill>
                                <a:srgbClr val="FF0000"/>
                              </a:solidFill>
                              <a:effectLst/>
                              <a:latin typeface="Cambria Math" panose="02040503050406030204" pitchFamily="18" charset="0"/>
                              <a:ea typeface="Cambria Math" panose="02040503050406030204" pitchFamily="12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ar-AE" altLang="zh-CN" sz="2400" b="0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Cambria Math" panose="02040503050406030204" pitchFamily="12" charset="0"/>
                                </a:rPr>
                              </m:ctrlPr>
                            </m:eqArrPr>
                            <m:e>
                              <m:r>
                                <a:rPr lang="ar-AE" altLang="zh-CN" sz="2400" b="0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2" charset="0"/>
                                  <a:ea typeface="Cambria Math" panose="02040503050406030204" pitchFamily="12" charset="0"/>
                                </a:rPr>
                                <m:t>&amp;</m:t>
                              </m:r>
                              <m:r>
                                <a:rPr lang="zh-CN" altLang="ar-AE" sz="2400" b="0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2" charset="0"/>
                                  <a:ea typeface="Cambria Math" panose="02040503050406030204" pitchFamily="12" charset="0"/>
                                </a:rPr>
                                <m:t>𝑏</m:t>
                              </m:r>
                              <m:r>
                                <a:rPr lang="ar-AE" altLang="zh-CN" sz="2400" b="0" i="0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2" charset="0"/>
                                  <a:ea typeface="Cambria Math" panose="02040503050406030204" pitchFamily="12" charset="0"/>
                                </a:rPr>
                                <m:t>=</m:t>
                              </m:r>
                              <m:r>
                                <a:rPr lang="ar-AE" altLang="zh-CN" sz="2400" b="0" i="0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2" charset="0"/>
                                  <a:ea typeface="Cambria Math" panose="02040503050406030204" pitchFamily="12" charset="0"/>
                                </a:rPr>
                                <m:t>0</m:t>
                              </m:r>
                              <m:r>
                                <a:rPr lang="ar-AE" altLang="zh-CN" sz="2400" b="0" i="0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2" charset="0"/>
                                  <a:ea typeface="Cambria Math" panose="02040503050406030204" pitchFamily="12" charset="0"/>
                                </a:rPr>
                                <m:t>.</m:t>
                              </m:r>
                              <m:r>
                                <a:rPr lang="ar-AE" altLang="zh-CN" sz="2400" b="0" i="0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2" charset="0"/>
                                  <a:ea typeface="Cambria Math" panose="02040503050406030204" pitchFamily="12" charset="0"/>
                                </a:rPr>
                                <m:t>2</m:t>
                              </m:r>
                              <m:r>
                                <a:rPr lang="ar-AE" altLang="zh-CN" sz="2400" b="0" i="0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2" charset="0"/>
                                  <a:ea typeface="Cambria Math" panose="02040503050406030204" pitchFamily="12" charset="0"/>
                                </a:rPr>
                                <m:t>,</m:t>
                              </m:r>
                              <m:r>
                                <a:rPr lang="ar-AE" altLang="zh-CN" sz="2400" b="0" i="0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2" charset="0"/>
                                  <a:ea typeface="Cambria Math" panose="02040503050406030204" pitchFamily="12" charset="0"/>
                                </a:rPr>
                                <m:t>①</m:t>
                              </m:r>
                            </m:e>
                            <m:e>
                              <m:r>
                                <a:rPr lang="ar-AE" altLang="zh-CN" sz="2400" b="0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2" charset="0"/>
                                  <a:ea typeface="Cambria Math" panose="02040503050406030204" pitchFamily="12" charset="0"/>
                                </a:rPr>
                                <m:t>&amp;</m:t>
                              </m:r>
                              <m:r>
                                <a:rPr lang="ar-AE" altLang="zh-CN" sz="2400" b="0" i="0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2" charset="0"/>
                                  <a:ea typeface="Cambria Math" panose="02040503050406030204" pitchFamily="12" charset="0"/>
                                </a:rPr>
                                <m:t>2</m:t>
                              </m:r>
                              <m:r>
                                <a:rPr lang="zh-CN" altLang="ar-AE" sz="2400" b="0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2" charset="0"/>
                                  <a:ea typeface="Cambria Math" panose="02040503050406030204" pitchFamily="12" charset="0"/>
                                </a:rPr>
                                <m:t>𝑘</m:t>
                              </m:r>
                              <m:r>
                                <a:rPr lang="zh-CN" altLang="ar-AE" sz="2400" b="0" i="0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2" charset="0"/>
                                  <a:ea typeface="Cambria Math" panose="02040503050406030204" pitchFamily="12" charset="0"/>
                                </a:rPr>
                                <m:t>＋</m:t>
                              </m:r>
                              <m:r>
                                <a:rPr lang="zh-CN" altLang="ar-AE" sz="2400" b="0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2" charset="0"/>
                                  <a:ea typeface="Cambria Math" panose="02040503050406030204" pitchFamily="12" charset="0"/>
                                </a:rPr>
                                <m:t>𝑏</m:t>
                              </m:r>
                              <m:r>
                                <a:rPr lang="ar-AE" altLang="zh-CN" sz="2400" b="0" i="0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2" charset="0"/>
                                  <a:ea typeface="Cambria Math" panose="02040503050406030204" pitchFamily="12" charset="0"/>
                                </a:rPr>
                                <m:t>=</m:t>
                              </m:r>
                              <m:r>
                                <a:rPr lang="ar-AE" altLang="zh-CN" sz="2400" b="0" i="0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2" charset="0"/>
                                  <a:ea typeface="Cambria Math" panose="02040503050406030204" pitchFamily="12" charset="0"/>
                                </a:rPr>
                                <m:t>1</m:t>
                              </m:r>
                              <m:r>
                                <a:rPr lang="ar-AE" altLang="zh-CN" sz="2400" b="0" i="0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2" charset="0"/>
                                  <a:ea typeface="Cambria Math" panose="02040503050406030204" pitchFamily="12" charset="0"/>
                                </a:rPr>
                                <m:t>.</m:t>
                              </m:r>
                              <m:r>
                                <a:rPr lang="ar-AE" altLang="zh-CN" sz="2400" b="0" i="0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2" charset="0"/>
                                  <a:ea typeface="Cambria Math" panose="02040503050406030204" pitchFamily="12" charset="0"/>
                                </a:rPr>
                                <m:t>2</m:t>
                              </m:r>
                              <m:r>
                                <a:rPr lang="ar-AE" altLang="zh-CN" sz="2400" b="0" i="0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2" charset="0"/>
                                  <a:ea typeface="Cambria Math" panose="02040503050406030204" pitchFamily="12" charset="0"/>
                                </a:rPr>
                                <m:t>.</m:t>
                              </m:r>
                              <m:r>
                                <a:rPr lang="ar-AE" altLang="zh-CN" sz="2400" b="0" i="0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2" charset="0"/>
                                  <a:ea typeface="Cambria Math" panose="02040503050406030204" pitchFamily="12" charset="0"/>
                                </a:rPr>
                                <m:t>②</m:t>
                              </m:r>
                            </m:e>
                          </m:eqArr>
                        </m:e>
                      </m:d>
                    </m:oMath>
                  </m:oMathPara>
                </a14:m>
                <a:endParaRPr lang="ar-AE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9" name="yt_shape_13039">
                <a:extLst>
                  <a:ext uri="{FF2B5EF4-FFF2-40B4-BE49-F238E27FC236}">
                    <a16:creationId xmlns:a16="http://schemas.microsoft.com/office/drawing/2014/main" id="{6719C092-E7BB-EA3A-912D-A0A71B198C7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8436" y="3349163"/>
                <a:ext cx="2314673" cy="959237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yt_shape_13041">
            <a:extLst>
              <a:ext uri="{FF2B5EF4-FFF2-40B4-BE49-F238E27FC236}">
                <a16:creationId xmlns:a16="http://schemas.microsoft.com/office/drawing/2014/main" id="{73EB8CE0-0D8D-8A94-8F33-7541854BC7E8}"/>
              </a:ext>
            </a:extLst>
          </p:cNvPr>
          <p:cNvSpPr txBox="1"/>
          <p:nvPr/>
        </p:nvSpPr>
        <p:spPr>
          <a:xfrm>
            <a:off x="578436" y="4359188"/>
            <a:ext cx="4812215" cy="90864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把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①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代入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②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得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即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w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与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t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的函数表达式为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w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t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allAtOnce"/>
      <p:bldP spid="8" grpId="0" build="allAtOnce"/>
      <p:bldP spid="9" grpId="0" build="allAtOnce"/>
      <p:bldP spid="10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42" name="yt_shape_13042"/>
          <p:cNvSpPr txBox="1"/>
          <p:nvPr/>
        </p:nvSpPr>
        <p:spPr>
          <a:xfrm>
            <a:off x="540000" y="900000"/>
            <a:ext cx="5180905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一次函数与一元一次方程</a:t>
            </a:r>
          </a:p>
        </p:txBody>
      </p:sp>
      <p:sp>
        <p:nvSpPr>
          <p:cNvPr id="13043" name="yt_shape_13043"/>
          <p:cNvSpPr txBox="1"/>
          <p:nvPr/>
        </p:nvSpPr>
        <p:spPr>
          <a:xfrm>
            <a:off x="540119" y="139956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贺州市中考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）过点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），则关于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的方程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的解为（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3044" name="yt_table_13044" title="H_66.83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01274808"/>
              </p:ext>
            </p:extLst>
          </p:nvPr>
        </p:nvGraphicFramePr>
        <p:xfrm>
          <a:off x="540000" y="2511364"/>
          <a:ext cx="3878580" cy="848742"/>
        </p:xfrm>
        <a:graphic>
          <a:graphicData uri="http://schemas.openxmlformats.org/drawingml/2006/table">
            <a:tbl>
              <a:tblPr/>
              <a:tblGrid>
                <a:gridCol w="2405380">
                  <a:extLst>
                    <a:ext uri="{9D8B030D-6E8A-4147-A177-3AD203B41FA5}">
                      <a16:colId xmlns:a16="http://schemas.microsoft.com/office/drawing/2014/main" val="10496"/>
                    </a:ext>
                  </a:extLst>
                </a:gridCol>
                <a:gridCol w="1473200">
                  <a:extLst>
                    <a:ext uri="{9D8B030D-6E8A-4147-A177-3AD203B41FA5}">
                      <a16:colId xmlns:a16="http://schemas.microsoft.com/office/drawing/2014/main" val="1049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黑体" pitchFamily="24"/>
                          <a:cs typeface="黑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黑体" pitchFamily="24"/>
                          <a:cs typeface="黑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2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黑体" pitchFamily="24"/>
                          <a:cs typeface="黑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黑体" pitchFamily="24"/>
                          <a:cs typeface="黑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22"/>
                  </a:ext>
                </a:extLst>
              </a:tr>
            </a:tbl>
          </a:graphicData>
        </a:graphic>
      </p:graphicFrame>
      <p:sp>
        <p:nvSpPr>
          <p:cNvPr id="13046" name="yt_shape_13046"/>
          <p:cNvSpPr txBox="1"/>
          <p:nvPr/>
        </p:nvSpPr>
        <p:spPr>
          <a:xfrm>
            <a:off x="540000" y="3410706"/>
            <a:ext cx="1006044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一次函数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的图象如图所示，则方程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的解是（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3050" name="yt_table_13050_skip" title="H_66.83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95858721"/>
              </p:ext>
            </p:extLst>
          </p:nvPr>
        </p:nvGraphicFramePr>
        <p:xfrm>
          <a:off x="540000" y="3890009"/>
          <a:ext cx="3878580" cy="848742"/>
        </p:xfrm>
        <a:graphic>
          <a:graphicData uri="http://schemas.openxmlformats.org/drawingml/2006/table">
            <a:tbl>
              <a:tblPr/>
              <a:tblGrid>
                <a:gridCol w="2405380">
                  <a:extLst>
                    <a:ext uri="{9D8B030D-6E8A-4147-A177-3AD203B41FA5}">
                      <a16:colId xmlns:a16="http://schemas.microsoft.com/office/drawing/2014/main" val="10498"/>
                    </a:ext>
                  </a:extLst>
                </a:gridCol>
                <a:gridCol w="1473200">
                  <a:extLst>
                    <a:ext uri="{9D8B030D-6E8A-4147-A177-3AD203B41FA5}">
                      <a16:colId xmlns:a16="http://schemas.microsoft.com/office/drawing/2014/main" val="1049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黑体" pitchFamily="24"/>
                          <a:cs typeface="黑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黑体" pitchFamily="24"/>
                          <a:cs typeface="黑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黑体" pitchFamily="24"/>
                          <a:cs typeface="黑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黑体" pitchFamily="24"/>
                          <a:cs typeface="黑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24"/>
                  </a:ext>
                </a:extLst>
              </a:tr>
            </a:tbl>
          </a:graphicData>
        </a:graphic>
      </p:graphicFrame>
      <p:grpSp>
        <p:nvGrpSpPr>
          <p:cNvPr id="13047" name="yt_shape_13047_skip" title="H_168.97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160482" y="3890009"/>
            <a:ext cx="1489329" cy="2145933"/>
            <a:chOff x="0" y="0"/>
            <a:chExt cx="1489329" cy="2145933"/>
          </a:xfrm>
        </p:grpSpPr>
        <p:pic>
          <p:nvPicPr>
            <p:cNvPr id="2" name="yt_image_13047">
              <a:extLst>
                <a:ext uri="">
                  <a16:creationId xmlns="" xmlns:a16="http://schemas.microsoft.com/office/drawing/2014/main" xmlns:p14="http://schemas.microsoft.com/office/powerpoint/2010/main" xmlns:a14="http://schemas.microsoft.com/office/drawing/2010/main" xmlns:mc="http://schemas.openxmlformats.org/markup-compatibility/2006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489329" cy="174993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049" name="yt_shape_13049"/>
            <p:cNvSpPr txBox="1"/>
            <p:nvPr/>
          </p:nvSpPr>
          <p:spPr>
            <a:xfrm>
              <a:off x="211383" y="1785933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5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pic>
        <p:nvPicPr>
          <p:cNvPr id="4" name="yt_shape_1684745929466">
            <a:extLst>
              <a:ext uri="{FF2B5EF4-FFF2-40B4-BE49-F238E27FC236}">
                <a16:creationId xmlns:a16="http://schemas.microsoft.com/office/drawing/2014/main" id="{90AD525A-9336-8C59-E27F-DD9D84D1A494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40629"/>
            <a:ext cx="1346264" cy="363178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F3C324DB-0893-9F0C-7E5A-4251A078EACC}"/>
              </a:ext>
            </a:extLst>
          </p:cNvPr>
          <p:cNvSpPr txBox="1"/>
          <p:nvPr/>
        </p:nvSpPr>
        <p:spPr>
          <a:xfrm>
            <a:off x="3480646" y="1828247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C790438-A71B-3173-2BE6-8AC15DDB0975}"/>
              </a:ext>
            </a:extLst>
          </p:cNvPr>
          <p:cNvSpPr txBox="1"/>
          <p:nvPr/>
        </p:nvSpPr>
        <p:spPr>
          <a:xfrm>
            <a:off x="9582876" y="3363900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5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52" name="yt_shape_13052"/>
          <p:cNvSpPr txBox="1"/>
          <p:nvPr/>
        </p:nvSpPr>
        <p:spPr>
          <a:xfrm>
            <a:off x="540119" y="900000"/>
            <a:ext cx="11111999" cy="18689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已知方程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的解是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，则一次函数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的图象与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轴的交点坐标是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（－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一次函数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为常数，且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）的图象如图所示，根据图象信息可求得关于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的方程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的解为多少？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5B8972B1-3550-5515-5C11-723C5AF1474C}"/>
              </a:ext>
            </a:extLst>
          </p:cNvPr>
          <p:cNvSpPr txBox="1"/>
          <p:nvPr/>
        </p:nvSpPr>
        <p:spPr>
          <a:xfrm>
            <a:off x="1059708" y="1328682"/>
            <a:ext cx="1704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yt_shape_13057">
            <a:extLst>
              <a:ext uri="{FF2B5EF4-FFF2-40B4-BE49-F238E27FC236}">
                <a16:creationId xmlns:a16="http://schemas.microsoft.com/office/drawing/2014/main" id="{8F0101E3-F4B1-723C-3121-15376014ADE8}"/>
              </a:ext>
            </a:extLst>
          </p:cNvPr>
          <p:cNvSpPr txBox="1"/>
          <p:nvPr/>
        </p:nvSpPr>
        <p:spPr>
          <a:xfrm>
            <a:off x="555658" y="2395470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4" name="yt_shape_13054" title="H_179.7711">
            <a:extLst>
              <a:ext uri="{FF2B5EF4-FFF2-40B4-BE49-F238E27FC236}">
                <a16:creationId xmlns:a16="http://schemas.microsoft.com/office/drawing/2014/main" id="{18D6E369-9723-B6E8-5D21-FAE626880348}"/>
              </a:ext>
            </a:extLst>
          </p:cNvPr>
          <p:cNvGrpSpPr/>
          <p:nvPr/>
        </p:nvGrpSpPr>
        <p:grpSpPr>
          <a:xfrm>
            <a:off x="8904312" y="2718122"/>
            <a:ext cx="2081403" cy="2283093"/>
            <a:chOff x="0" y="0"/>
            <a:chExt cx="2081403" cy="2283093"/>
          </a:xfrm>
        </p:grpSpPr>
        <p:pic>
          <p:nvPicPr>
            <p:cNvPr id="5" name="yt_image_13054">
              <a:extLst>
                <a:ext uri="{FF2B5EF4-FFF2-40B4-BE49-F238E27FC236}">
                  <a16:creationId xmlns:a16="http://schemas.microsoft.com/office/drawing/2014/main" id="{C0FC8582-18E4-C2C6-A110-88661C749CC9}"/>
                </a:ext>
                <a:ext uri="">
                  <a16:creationId xmlns="" xmlns:a16="http://schemas.microsoft.com/office/drawing/2014/main" xmlns:a14="http://schemas.microsoft.com/office/drawing/2010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081403" cy="188709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6" name="yt_shape_13056">
              <a:extLst>
                <a:ext uri="{FF2B5EF4-FFF2-40B4-BE49-F238E27FC236}">
                  <a16:creationId xmlns:a16="http://schemas.microsoft.com/office/drawing/2014/main" id="{5E2066B6-723E-633C-B65E-1D1585E12AA3}"/>
                </a:ext>
              </a:extLst>
            </p:cNvPr>
            <p:cNvSpPr txBox="1"/>
            <p:nvPr/>
          </p:nvSpPr>
          <p:spPr>
            <a:xfrm>
              <a:off x="507420" y="1923093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7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7" name="yt_shape_13058">
            <a:extLst>
              <a:ext uri="{FF2B5EF4-FFF2-40B4-BE49-F238E27FC236}">
                <a16:creationId xmlns:a16="http://schemas.microsoft.com/office/drawing/2014/main" id="{8EECF317-A1AA-C150-F91D-307DBBDE7DCC}"/>
              </a:ext>
            </a:extLst>
          </p:cNvPr>
          <p:cNvSpPr txBox="1"/>
          <p:nvPr/>
        </p:nvSpPr>
        <p:spPr>
          <a:xfrm>
            <a:off x="555658" y="2768910"/>
            <a:ext cx="5794856" cy="90864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把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代入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得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</a:p>
        </p:txBody>
      </p:sp>
      <p:sp>
        <p:nvSpPr>
          <p:cNvPr id="8" name="yt_shape_13059">
            <a:extLst>
              <a:ext uri="{FF2B5EF4-FFF2-40B4-BE49-F238E27FC236}">
                <a16:creationId xmlns:a16="http://schemas.microsoft.com/office/drawing/2014/main" id="{F3BD4F07-4148-DE8C-39F3-EA67D8A1877D}"/>
              </a:ext>
            </a:extLst>
          </p:cNvPr>
          <p:cNvSpPr txBox="1"/>
          <p:nvPr/>
        </p:nvSpPr>
        <p:spPr>
          <a:xfrm>
            <a:off x="555658" y="3728345"/>
            <a:ext cx="2888611" cy="138877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解得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即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当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时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</a:p>
        </p:txBody>
      </p:sp>
      <p:sp>
        <p:nvSpPr>
          <p:cNvPr id="9" name="yt_shape_13060">
            <a:extLst>
              <a:ext uri="{FF2B5EF4-FFF2-40B4-BE49-F238E27FC236}">
                <a16:creationId xmlns:a16="http://schemas.microsoft.com/office/drawing/2014/main" id="{7A7DD53D-92F5-DCF4-5088-001533071645}"/>
              </a:ext>
            </a:extLst>
          </p:cNvPr>
          <p:cNvSpPr txBox="1"/>
          <p:nvPr/>
        </p:nvSpPr>
        <p:spPr>
          <a:xfrm>
            <a:off x="540119" y="5117123"/>
            <a:ext cx="3717364" cy="90864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解得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方程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的解为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7" grpId="0" build="allAtOnce"/>
      <p:bldP spid="8" grpId="0" build="allAtOnce"/>
      <p:bldP spid="9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61" name="yt_shape_13061"/>
          <p:cNvSpPr txBox="1"/>
          <p:nvPr/>
        </p:nvSpPr>
        <p:spPr>
          <a:xfrm>
            <a:off x="540000" y="900000"/>
            <a:ext cx="9489777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对自变量或函数值代表的实际意义理解不准确而导致错误</a:t>
            </a:r>
          </a:p>
        </p:txBody>
      </p:sp>
      <p:sp>
        <p:nvSpPr>
          <p:cNvPr id="13062" name="yt_shape_13062"/>
          <p:cNvSpPr txBox="1"/>
          <p:nvPr/>
        </p:nvSpPr>
        <p:spPr>
          <a:xfrm>
            <a:off x="540119" y="139956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汽车由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地驶往相距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400km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地，如果汽车的平均速度是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100km/h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，那么汽车距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地的距离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）与行驶时间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t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）的关系用图象表示应为（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pic>
        <p:nvPicPr>
          <p:cNvPr id="13063" name="yt_image_13063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2511364"/>
            <a:ext cx="5711571" cy="14013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84745929502">
            <a:extLst>
              <a:ext uri="{FF2B5EF4-FFF2-40B4-BE49-F238E27FC236}">
                <a16:creationId xmlns:a16="http://schemas.microsoft.com/office/drawing/2014/main" id="{66AAEB0F-2B71-3F15-47C2-57683C181EFC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40629"/>
            <a:ext cx="1346264" cy="36317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AFED84DC-08C6-FD2A-CC1F-C8F2C7EEA5AD}"/>
              </a:ext>
            </a:extLst>
          </p:cNvPr>
          <p:cNvSpPr txBox="1"/>
          <p:nvPr/>
        </p:nvSpPr>
        <p:spPr>
          <a:xfrm>
            <a:off x="8814646" y="1828247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65" name="yt_shape_13065"/>
          <p:cNvSpPr txBox="1"/>
          <p:nvPr/>
        </p:nvSpPr>
        <p:spPr>
          <a:xfrm>
            <a:off x="540000" y="900000"/>
            <a:ext cx="4078039" cy="69339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850" b="0" i="0" u="none" spc="31800">
                <a:noFill/>
                <a:effectLst/>
                <a:latin typeface="Times New Roman" pitchFamily="38"/>
                <a:ea typeface="宋体" pitchFamily="38"/>
                <a:cs typeface="宋体" pitchFamily="38"/>
                <a:sym typeface="Finished"/>
              </a:rPr>
              <a:t>⁠</a:t>
            </a:r>
            <a:endParaRPr lang="zh-CN" altLang="zh-CN" sz="3850" b="0" i="0" u="none" spc="31800">
              <a:solidFill>
                <a:srgbClr val="1EE3CF"/>
              </a:solidFill>
              <a:effectLst/>
              <a:latin typeface="Times New Roman" pitchFamily="38"/>
              <a:ea typeface="宋体" pitchFamily="38"/>
              <a:cs typeface="宋体" pitchFamily="38"/>
              <a:sym typeface="Finished"/>
              <a:hlinkClick r:id="" action="ppaction://macro?name={&quot;type&quot;:&quot;ImageText&quot;,&quot;item&quot;:&quot;ImageText&quot;,&quot;path&quot;:&quot;\\ImageTexts\\1fdc4c10-9615-41b8-ba42-c07077a8d8f2.png&quot;}"/>
            </a:endParaRPr>
          </a:p>
        </p:txBody>
      </p:sp>
      <p:sp>
        <p:nvSpPr>
          <p:cNvPr id="13066" name="yt_shape_13066"/>
          <p:cNvSpPr txBox="1"/>
          <p:nvPr/>
        </p:nvSpPr>
        <p:spPr>
          <a:xfrm>
            <a:off x="540119" y="1644183"/>
            <a:ext cx="1174856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如图，一次函数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的图象与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轴相交于点（－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），与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轴相交于点（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），则关于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的方程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的解是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grpSp>
        <p:nvGrpSpPr>
          <p:cNvPr id="13067" name="yt_shape_13067" title="H_151.24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105590" y="2755982"/>
            <a:ext cx="1980819" cy="1920762"/>
            <a:chOff x="0" y="0"/>
            <a:chExt cx="1980819" cy="1920762"/>
          </a:xfrm>
        </p:grpSpPr>
        <p:pic>
          <p:nvPicPr>
            <p:cNvPr id="2" name="yt_image_13067">
              <a:extLst>
                <a:ext uri="">
                  <a16:creationId xmlns="" xmlns:a16="http://schemas.microsoft.com/office/drawing/2014/main" xmlns:a14="http://schemas.microsoft.com/office/drawing/2010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980819" cy="152476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069" name="yt_shape_13069"/>
            <p:cNvSpPr txBox="1"/>
            <p:nvPr/>
          </p:nvSpPr>
          <p:spPr>
            <a:xfrm>
              <a:off x="457128" y="1560762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9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pic>
        <p:nvPicPr>
          <p:cNvPr id="4" name="yt_shape_1684745929528">
            <a:extLst>
              <a:ext uri="{FF2B5EF4-FFF2-40B4-BE49-F238E27FC236}">
                <a16:creationId xmlns:a16="http://schemas.microsoft.com/office/drawing/2014/main" id="{D11041FB-2C60-9D8E-BD7F-2B3F065C7E01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5708"/>
            <a:ext cx="3911664" cy="635274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083ADE22-7B4B-091B-0A6A-AE246C24796A}"/>
              </a:ext>
            </a:extLst>
          </p:cNvPr>
          <p:cNvSpPr txBox="1"/>
          <p:nvPr/>
        </p:nvSpPr>
        <p:spPr>
          <a:xfrm>
            <a:off x="4333366" y="2034847"/>
            <a:ext cx="7722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71" name="yt_shape_13071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金华市中考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）某地区山峰的高度每增加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百米，气温大约降低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6℃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气温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T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）和高度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（百米）的函数关系如图所示，请根据图象解决下列问题：</a:t>
            </a:r>
          </a:p>
        </p:txBody>
      </p:sp>
      <p:sp>
        <p:nvSpPr>
          <p:cNvPr id="13075" name="yt_shape_13075"/>
          <p:cNvSpPr txBox="1"/>
          <p:nvPr/>
        </p:nvSpPr>
        <p:spPr>
          <a:xfrm>
            <a:off x="509194" y="1512325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3072" name="yt_shape_13072" title="H_131.80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474588" y="2100023"/>
            <a:ext cx="2144268" cy="1673874"/>
            <a:chOff x="0" y="0"/>
            <a:chExt cx="2144268" cy="1673874"/>
          </a:xfrm>
        </p:grpSpPr>
        <p:pic>
          <p:nvPicPr>
            <p:cNvPr id="2" name="yt_image_13072">
              <a:extLst>
                <a:ext uri="">
                  <a16:creationId xmlns="" xmlns:a16="http://schemas.microsoft.com/office/drawing/2014/main" xmlns:a14="http://schemas.microsoft.com/office/drawing/2010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144268" cy="127787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074" name="yt_shape_13074"/>
            <p:cNvSpPr txBox="1"/>
            <p:nvPr/>
          </p:nvSpPr>
          <p:spPr>
            <a:xfrm>
              <a:off x="462670" y="1313874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10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13076" name="yt_shape_13076"/>
          <p:cNvSpPr txBox="1"/>
          <p:nvPr/>
        </p:nvSpPr>
        <p:spPr>
          <a:xfrm>
            <a:off x="509194" y="1885765"/>
            <a:ext cx="554799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）高度为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百米时的气温为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12℃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；</a:t>
            </a:r>
          </a:p>
        </p:txBody>
      </p:sp>
      <p:sp>
        <p:nvSpPr>
          <p:cNvPr id="13077" name="yt_shape_13077"/>
          <p:cNvSpPr txBox="1"/>
          <p:nvPr/>
        </p:nvSpPr>
        <p:spPr>
          <a:xfrm>
            <a:off x="509194" y="2365068"/>
            <a:ext cx="676146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T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关于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的函数表达式为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T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h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15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；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CFA302D-1E27-345D-400A-8EAD85848DBB}"/>
              </a:ext>
            </a:extLst>
          </p:cNvPr>
          <p:cNvSpPr txBox="1"/>
          <p:nvPr/>
        </p:nvSpPr>
        <p:spPr>
          <a:xfrm>
            <a:off x="4686383" y="1838959"/>
            <a:ext cx="11024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12℃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BBF46C3-0895-F68E-5F71-F2FC3FD3A863}"/>
              </a:ext>
            </a:extLst>
          </p:cNvPr>
          <p:cNvSpPr txBox="1"/>
          <p:nvPr/>
        </p:nvSpPr>
        <p:spPr>
          <a:xfrm>
            <a:off x="4567321" y="2318262"/>
            <a:ext cx="24232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T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h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yt_shape_13078">
            <a:extLst>
              <a:ext uri="{FF2B5EF4-FFF2-40B4-BE49-F238E27FC236}">
                <a16:creationId xmlns:a16="http://schemas.microsoft.com/office/drawing/2014/main" id="{A1AB2CD1-CA3B-D232-3CDC-87D8B3402BFF}"/>
              </a:ext>
            </a:extLst>
          </p:cNvPr>
          <p:cNvSpPr txBox="1"/>
          <p:nvPr/>
        </p:nvSpPr>
        <p:spPr>
          <a:xfrm>
            <a:off x="509194" y="2801709"/>
            <a:ext cx="624049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）测得山顶的气温为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，求该山峰的高度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6" name="yt_shape_13079">
            <a:extLst>
              <a:ext uri="{FF2B5EF4-FFF2-40B4-BE49-F238E27FC236}">
                <a16:creationId xmlns:a16="http://schemas.microsoft.com/office/drawing/2014/main" id="{EF4DEE61-56D8-2474-4BB5-05D75678C6ED}"/>
              </a:ext>
            </a:extLst>
          </p:cNvPr>
          <p:cNvSpPr txBox="1"/>
          <p:nvPr/>
        </p:nvSpPr>
        <p:spPr>
          <a:xfrm>
            <a:off x="509194" y="3281012"/>
            <a:ext cx="5172891" cy="138877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当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T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时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h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15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h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15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该山峰的高度大约为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15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百米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6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80" name="yt_shape_13080"/>
          <p:cNvSpPr txBox="1"/>
          <p:nvPr/>
        </p:nvSpPr>
        <p:spPr>
          <a:xfrm>
            <a:off x="540000" y="900000"/>
            <a:ext cx="876342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如图，根据函数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是常数，且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）的图象，求：</a:t>
            </a:r>
          </a:p>
        </p:txBody>
      </p:sp>
      <p:sp>
        <p:nvSpPr>
          <p:cNvPr id="13081" name="yt_shape_13081"/>
          <p:cNvSpPr txBox="1"/>
          <p:nvPr/>
        </p:nvSpPr>
        <p:spPr>
          <a:xfrm>
            <a:off x="540000" y="1379303"/>
            <a:ext cx="350416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）方程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的解；</a:t>
            </a:r>
          </a:p>
        </p:txBody>
      </p:sp>
      <p:sp>
        <p:nvSpPr>
          <p:cNvPr id="2" name="yt_shape_13082"/>
          <p:cNvSpPr txBox="1"/>
          <p:nvPr/>
        </p:nvSpPr>
        <p:spPr>
          <a:xfrm>
            <a:off x="540000" y="2010970"/>
            <a:ext cx="5119991" cy="90864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如图所示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当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时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故方程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的解是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grpSp>
        <p:nvGrpSpPr>
          <p:cNvPr id="13083" name="yt_shape_13083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767192" y="2010970"/>
            <a:ext cx="1884807" cy="2499055"/>
            <a:chOff x="0" y="0"/>
            <a:chExt cx="1884807" cy="2499055"/>
          </a:xfrm>
        </p:grpSpPr>
        <p:pic>
          <p:nvPicPr>
            <p:cNvPr id="3" name="yt_image_13083" descr="{&quot;rangeId&quot;:0,&quot;⚘_3&quot;:1}">
              <a:extLst>
                <a:ext uri="">
                  <a16:creationId xmlns="" xmlns:a16="http://schemas.microsoft.com/office/drawing/2014/main" xmlns:a14="http://schemas.microsoft.com/office/drawing/2010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884807" cy="203454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085" name="yt_shape_13085"/>
            <p:cNvSpPr txBox="1"/>
            <p:nvPr/>
          </p:nvSpPr>
          <p:spPr>
            <a:xfrm>
              <a:off x="350556" y="2070540"/>
              <a:ext cx="1219693" cy="428515"/>
            </a:xfrm>
            <a:prstGeom prst="rect">
              <a:avLst/>
            </a:prstGeom>
          </p:spPr>
          <p:txBody>
            <a:bodyPr vert="horz" wrap="non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4" name="yt_shape_13087">
            <a:extLst>
              <a:ext uri="{FF2B5EF4-FFF2-40B4-BE49-F238E27FC236}">
                <a16:creationId xmlns:a16="http://schemas.microsoft.com/office/drawing/2014/main" id="{CF533E61-26FD-3EF0-38E9-B4C0BD3D2E4C}"/>
              </a:ext>
            </a:extLst>
          </p:cNvPr>
          <p:cNvSpPr txBox="1"/>
          <p:nvPr/>
        </p:nvSpPr>
        <p:spPr>
          <a:xfrm>
            <a:off x="540000" y="3000485"/>
            <a:ext cx="290624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）式子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的值；</a:t>
            </a:r>
          </a:p>
        </p:txBody>
      </p:sp>
      <p:sp>
        <p:nvSpPr>
          <p:cNvPr id="5" name="yt_shape_13088">
            <a:extLst>
              <a:ext uri="{FF2B5EF4-FFF2-40B4-BE49-F238E27FC236}">
                <a16:creationId xmlns:a16="http://schemas.microsoft.com/office/drawing/2014/main" id="{BB899E40-B989-7FC2-B251-83B7C8FE433E}"/>
              </a:ext>
            </a:extLst>
          </p:cNvPr>
          <p:cNvSpPr txBox="1"/>
          <p:nvPr/>
        </p:nvSpPr>
        <p:spPr>
          <a:xfrm>
            <a:off x="540000" y="3632152"/>
            <a:ext cx="8771632" cy="138877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根据图示知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该直线经过点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和点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则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故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即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9" name="yt_shape_13093">
            <a:extLst>
              <a:ext uri="{FF2B5EF4-FFF2-40B4-BE49-F238E27FC236}">
                <a16:creationId xmlns:a16="http://schemas.microsoft.com/office/drawing/2014/main" id="{29944227-6AC3-FC39-C401-F627531F8A65}"/>
              </a:ext>
            </a:extLst>
          </p:cNvPr>
          <p:cNvSpPr txBox="1"/>
          <p:nvPr/>
        </p:nvSpPr>
        <p:spPr>
          <a:xfrm>
            <a:off x="463055" y="4941168"/>
            <a:ext cx="358110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）方程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的解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0" name="yt_shape_13094">
            <a:extLst>
              <a:ext uri="{FF2B5EF4-FFF2-40B4-BE49-F238E27FC236}">
                <a16:creationId xmlns:a16="http://schemas.microsoft.com/office/drawing/2014/main" id="{1FEC3AE9-9074-CCB0-7FA7-306D5E556603}"/>
              </a:ext>
            </a:extLst>
          </p:cNvPr>
          <p:cNvSpPr txBox="1"/>
          <p:nvPr/>
        </p:nvSpPr>
        <p:spPr>
          <a:xfrm>
            <a:off x="511525" y="5358578"/>
            <a:ext cx="5102359" cy="138877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由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知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当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时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解得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故方程</a:t>
            </a:r>
            <a:r>
              <a:rPr lang="en-US" altLang="zh-CN" sz="2400" b="0" i="1" u="none" dirty="0" err="1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的解是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5" grpId="0" build="allAtOnce"/>
      <p:bldP spid="10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1378</Words>
  <Application>Microsoft Office PowerPoint</Application>
  <PresentationFormat>宽屏</PresentationFormat>
  <Paragraphs>94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7" baseType="lpstr">
      <vt:lpstr>宋体</vt:lpstr>
      <vt:lpstr>Arial</vt:lpstr>
      <vt:lpstr>Calibri Light</vt:lpstr>
      <vt:lpstr>Cambria Math</vt:lpstr>
      <vt:lpstr>Times New Roman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拉 朵</cp:lastModifiedBy>
  <cp:revision>53</cp:revision>
  <dcterms:created xsi:type="dcterms:W3CDTF">2023-05-05T05:33:00Z</dcterms:created>
  <dcterms:modified xsi:type="dcterms:W3CDTF">2023-05-24T06:15:22Z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683AEEE36BF641E990D0D160655C94FA_13</vt:lpwstr>
  </property>
  <property fmtid="{D5CDD505-2E9C-101B-9397-08002B2CF9AE}" pid="3" name="KSOProductBuildVer">
    <vt:lpwstr>2052-11.1.0.14309</vt:lpwstr>
  </property>
</Properties>
</file>