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6" r:id="rId5"/>
    <p:sldId id="378" r:id="rId6"/>
    <p:sldId id="379" r:id="rId7"/>
    <p:sldId id="380" r:id="rId8"/>
    <p:sldId id="382" r:id="rId9"/>
    <p:sldId id="385" r:id="rId10"/>
    <p:sldId id="391" r:id="rId11"/>
    <p:sldId id="386" r:id="rId12"/>
    <p:sldId id="393" r:id="rId13"/>
    <p:sldId id="388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" name="yt_shape_1231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5be6a5c-4234-4fb9-807d-3a5a6dac77ef.png&quot;}"/>
            </a:endParaRPr>
          </a:p>
        </p:txBody>
      </p:sp>
      <p:sp>
        <p:nvSpPr>
          <p:cNvPr id="12319" name="yt_shape_12319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轴对称的两个点的坐标，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互为相反数；关于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轴对称的两个点的坐标，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320" name="yt_shape_12320"/>
          <p:cNvSpPr txBox="1"/>
          <p:nvPr/>
        </p:nvSpPr>
        <p:spPr>
          <a:xfrm>
            <a:off x="540000" y="2612595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画关于坐标轴对称的图形时应先写出对称点的坐标，再描点作图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58631">
            <a:extLst>
              <a:ext uri="{FF2B5EF4-FFF2-40B4-BE49-F238E27FC236}">
                <a16:creationId xmlns:a16="http://schemas.microsoft.com/office/drawing/2014/main" id="{C97FA657-4687-9DEE-1726-DEB0D0AC52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280ED2-001B-5EDD-04C5-D4BA9970B5FB}"/>
              </a:ext>
            </a:extLst>
          </p:cNvPr>
          <p:cNvSpPr txBox="1"/>
          <p:nvPr/>
        </p:nvSpPr>
        <p:spPr>
          <a:xfrm>
            <a:off x="5080846" y="160635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D0F98D-58D8-D648-0982-5EA0E48C8BAA}"/>
              </a:ext>
            </a:extLst>
          </p:cNvPr>
          <p:cNvSpPr txBox="1"/>
          <p:nvPr/>
        </p:nvSpPr>
        <p:spPr>
          <a:xfrm>
            <a:off x="7519246" y="160635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FA73D3-F787-15CF-E01D-91B49910EF8A}"/>
              </a:ext>
            </a:extLst>
          </p:cNvPr>
          <p:cNvSpPr txBox="1"/>
          <p:nvPr/>
        </p:nvSpPr>
        <p:spPr>
          <a:xfrm>
            <a:off x="4107708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F7E29C-9AF5-0897-21BA-A5F82BA8833C}"/>
              </a:ext>
            </a:extLst>
          </p:cNvPr>
          <p:cNvSpPr txBox="1"/>
          <p:nvPr/>
        </p:nvSpPr>
        <p:spPr>
          <a:xfrm>
            <a:off x="6546107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横坐标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388">
            <a:extLst>
              <a:ext uri="{FF2B5EF4-FFF2-40B4-BE49-F238E27FC236}">
                <a16:creationId xmlns:a16="http://schemas.microsoft.com/office/drawing/2014/main" id="{37530AD1-66F3-5F89-56C4-EC2A1510EC30}"/>
              </a:ext>
            </a:extLst>
          </p:cNvPr>
          <p:cNvSpPr txBox="1"/>
          <p:nvPr/>
        </p:nvSpPr>
        <p:spPr>
          <a:xfrm>
            <a:off x="479376" y="836712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389">
                <a:extLst>
                  <a:ext uri="{FF2B5EF4-FFF2-40B4-BE49-F238E27FC236}">
                    <a16:creationId xmlns:a16="http://schemas.microsoft.com/office/drawing/2014/main" id="{3559D414-8F0E-DDC5-559D-2C699D6F1E4A}"/>
                  </a:ext>
                </a:extLst>
              </p:cNvPr>
              <p:cNvSpPr txBox="1"/>
              <p:nvPr/>
            </p:nvSpPr>
            <p:spPr>
              <a:xfrm>
                <a:off x="479376" y="1468379"/>
                <a:ext cx="6459332" cy="2659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36+9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389">
                <a:extLst>
                  <a:ext uri="{FF2B5EF4-FFF2-40B4-BE49-F238E27FC236}">
                    <a16:creationId xmlns:a16="http://schemas.microsoft.com/office/drawing/2014/main" id="{3559D414-8F0E-DDC5-559D-2C699D6F1E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68379"/>
                <a:ext cx="6459332" cy="2659574"/>
              </a:xfrm>
              <a:prstGeom prst="rect">
                <a:avLst/>
              </a:prstGeom>
              <a:blipFill>
                <a:blip r:embed="rId2"/>
                <a:stretch>
                  <a:fillRect l="-2927" t="-688" r="-1889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398">
            <a:extLst>
              <a:ext uri="{FF2B5EF4-FFF2-40B4-BE49-F238E27FC236}">
                <a16:creationId xmlns:a16="http://schemas.microsoft.com/office/drawing/2014/main" id="{FB03E70E-1927-7225-4411-E67BB87A0568}"/>
              </a:ext>
            </a:extLst>
          </p:cNvPr>
          <p:cNvSpPr txBox="1"/>
          <p:nvPr/>
        </p:nvSpPr>
        <p:spPr>
          <a:xfrm>
            <a:off x="479376" y="48050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7" name="yt_shape_12397">
            <a:extLst>
              <a:ext uri="{FF2B5EF4-FFF2-40B4-BE49-F238E27FC236}">
                <a16:creationId xmlns:a16="http://schemas.microsoft.com/office/drawing/2014/main" id="{16E5F7BE-FEB8-4556-D592-F34729D0E92D}"/>
              </a:ext>
            </a:extLst>
          </p:cNvPr>
          <p:cNvSpPr txBox="1"/>
          <p:nvPr/>
        </p:nvSpPr>
        <p:spPr>
          <a:xfrm>
            <a:off x="2759175" y="4423319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grpSp>
        <p:nvGrpSpPr>
          <p:cNvPr id="8" name="yt_shape_12384">
            <a:extLst>
              <a:ext uri="{FF2B5EF4-FFF2-40B4-BE49-F238E27FC236}">
                <a16:creationId xmlns:a16="http://schemas.microsoft.com/office/drawing/2014/main" id="{D94C2F4A-E573-2ED5-AED1-46B6B3794DB4}"/>
              </a:ext>
            </a:extLst>
          </p:cNvPr>
          <p:cNvGrpSpPr/>
          <p:nvPr/>
        </p:nvGrpSpPr>
        <p:grpSpPr>
          <a:xfrm>
            <a:off x="8256240" y="1154875"/>
            <a:ext cx="2784348" cy="3286582"/>
            <a:chOff x="0" y="0"/>
            <a:chExt cx="2784348" cy="3286582"/>
          </a:xfrm>
        </p:grpSpPr>
        <p:pic>
          <p:nvPicPr>
            <p:cNvPr id="9" name="yt_image_12384" descr="{&quot;rangeId&quot;:0,&quot;⚘_4&quot;:1}">
              <a:extLst>
                <a:ext uri="{FF2B5EF4-FFF2-40B4-BE49-F238E27FC236}">
                  <a16:creationId xmlns:a16="http://schemas.microsoft.com/office/drawing/2014/main" id="{BF5FCF93-2FC8-CCE2-C7E4-19FD24675D5E}"/>
                </a:ex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84348" cy="2822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2386">
              <a:extLst>
                <a:ext uri="{FF2B5EF4-FFF2-40B4-BE49-F238E27FC236}">
                  <a16:creationId xmlns:a16="http://schemas.microsoft.com/office/drawing/2014/main" id="{04E3E8C9-1B00-BAF8-B61A-F320D5D4BBB9}"/>
                </a:ext>
              </a:extLst>
            </p:cNvPr>
            <p:cNvSpPr txBox="1"/>
            <p:nvPr/>
          </p:nvSpPr>
          <p:spPr>
            <a:xfrm>
              <a:off x="794621" y="285806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第1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9" name="yt_shape_1239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9d8d436-f56b-4db1-a18d-5f8fe50a1a5b.png&quot;}"/>
            </a:endParaRPr>
          </a:p>
        </p:txBody>
      </p:sp>
      <p:sp>
        <p:nvSpPr>
          <p:cNvPr id="12400" name="yt_shape_12400"/>
          <p:cNvSpPr txBox="1"/>
          <p:nvPr/>
        </p:nvSpPr>
        <p:spPr>
          <a:xfrm>
            <a:off x="540119" y="160237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）用围棋棋子可以在棋盘中摆出许多有趣的图案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如图，在棋盘上建立平面直角坐标系，以直线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（横、纵坐标相等的所有点组成的直线）为对称轴，我们可以摆出一个轴对称图案（其中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是对称点），你看它像不像一条美丽的鱼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401" name="yt_image_1240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9999" y="3068960"/>
            <a:ext cx="3143250" cy="305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858819">
            <a:extLst>
              <a:ext uri="{FF2B5EF4-FFF2-40B4-BE49-F238E27FC236}">
                <a16:creationId xmlns:a16="http://schemas.microsoft.com/office/drawing/2014/main" id="{55597A33-8CCD-B5A6-50BF-0CE6B347A4D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4" name="yt_shape_12404"/>
          <p:cNvSpPr txBox="1"/>
          <p:nvPr/>
        </p:nvSpPr>
        <p:spPr>
          <a:xfrm>
            <a:off x="407368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）猜想：根据你发现的对称点坐标的规律，写出点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）关于对称轴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A438FC-5850-FB01-A8E9-5D8D274B321E}"/>
              </a:ext>
            </a:extLst>
          </p:cNvPr>
          <p:cNvSpPr txBox="1"/>
          <p:nvPr/>
        </p:nvSpPr>
        <p:spPr>
          <a:xfrm>
            <a:off x="2692257" y="294903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403">
            <a:extLst>
              <a:ext uri="{FF2B5EF4-FFF2-40B4-BE49-F238E27FC236}">
                <a16:creationId xmlns:a16="http://schemas.microsoft.com/office/drawing/2014/main" id="{DC66E741-1E80-0EED-C0A3-E88D0F53F5EA}"/>
              </a:ext>
            </a:extLst>
          </p:cNvPr>
          <p:cNvSpPr txBox="1"/>
          <p:nvPr/>
        </p:nvSpPr>
        <p:spPr>
          <a:xfrm>
            <a:off x="407368" y="1196752"/>
            <a:ext cx="3970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4" name="yt_shape_12405">
            <a:extLst>
              <a:ext uri="{FF2B5EF4-FFF2-40B4-BE49-F238E27FC236}">
                <a16:creationId xmlns:a16="http://schemas.microsoft.com/office/drawing/2014/main" id="{85C2D3E5-F00A-FFFA-FD2E-980C09FD33FF}"/>
              </a:ext>
            </a:extLst>
          </p:cNvPr>
          <p:cNvSpPr txBox="1"/>
          <p:nvPr/>
        </p:nvSpPr>
        <p:spPr>
          <a:xfrm>
            <a:off x="507556" y="1839691"/>
            <a:ext cx="7740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6" name="yt_shape_12406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6ff7ab4f-1115-4311-abb5-dc7a17d05887.png&quot;}"/>
            </a:endParaRPr>
          </a:p>
        </p:txBody>
      </p:sp>
      <p:sp>
        <p:nvSpPr>
          <p:cNvPr id="12407" name="yt_shape_12407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确定关于坐标轴对称的点的坐标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关键是用数形结合的方式理解其坐标变化的特征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58840">
            <a:extLst>
              <a:ext uri="{FF2B5EF4-FFF2-40B4-BE49-F238E27FC236}">
                <a16:creationId xmlns:a16="http://schemas.microsoft.com/office/drawing/2014/main" id="{4AC441BF-F2BC-0703-D531-82D96E82C52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1" name="yt_shape_1232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efeca2d-8e94-4d9e-bf22-d30017a5ab77.png&quot;}"/>
            </a:endParaRPr>
          </a:p>
        </p:txBody>
      </p:sp>
      <p:sp>
        <p:nvSpPr>
          <p:cNvPr id="12322" name="yt_shape_12322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关于坐标轴对称的点的坐标</a:t>
            </a:r>
          </a:p>
        </p:txBody>
      </p:sp>
      <p:sp>
        <p:nvSpPr>
          <p:cNvPr id="12323" name="yt_shape_12323"/>
          <p:cNvSpPr txBox="1"/>
          <p:nvPr/>
        </p:nvSpPr>
        <p:spPr>
          <a:xfrm>
            <a:off x="540000" y="2161766"/>
            <a:ext cx="9993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24" name="yt_table_1232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36056"/>
              </p:ext>
            </p:extLst>
          </p:nvPr>
        </p:nvGraphicFramePr>
        <p:xfrm>
          <a:off x="540000" y="2793433"/>
          <a:ext cx="63519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2326" name="yt_shape_12326"/>
          <p:cNvSpPr txBox="1"/>
          <p:nvPr/>
        </p:nvSpPr>
        <p:spPr>
          <a:xfrm>
            <a:off x="540000" y="3692775"/>
            <a:ext cx="9138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平面直角坐标系中的点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27" name="yt_table_1232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249581"/>
              </p:ext>
            </p:extLst>
          </p:nvPr>
        </p:nvGraphicFramePr>
        <p:xfrm>
          <a:off x="540000" y="4324442"/>
          <a:ext cx="6316981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674938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原点对称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pic>
        <p:nvPicPr>
          <p:cNvPr id="3" name="yt_shape_1684745858655">
            <a:extLst>
              <a:ext uri="{FF2B5EF4-FFF2-40B4-BE49-F238E27FC236}">
                <a16:creationId xmlns:a16="http://schemas.microsoft.com/office/drawing/2014/main" id="{77732FE0-6354-EA23-795D-5D57DD384A9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58671">
            <a:extLst>
              <a:ext uri="{FF2B5EF4-FFF2-40B4-BE49-F238E27FC236}">
                <a16:creationId xmlns:a16="http://schemas.microsoft.com/office/drawing/2014/main" id="{1BC8AE45-6216-CC74-1130-C13D09BECAA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FD9895-E03D-ACB6-C750-9B9ADAD1743C}"/>
              </a:ext>
            </a:extLst>
          </p:cNvPr>
          <p:cNvSpPr txBox="1"/>
          <p:nvPr/>
        </p:nvSpPr>
        <p:spPr>
          <a:xfrm>
            <a:off x="95336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933829-72B0-AB1B-450B-40406E98CD46}"/>
              </a:ext>
            </a:extLst>
          </p:cNvPr>
          <p:cNvSpPr txBox="1"/>
          <p:nvPr/>
        </p:nvSpPr>
        <p:spPr>
          <a:xfrm>
            <a:off x="8670064" y="36459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9" name="yt_shape_1232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30" name="yt_table_1233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762373"/>
              </p:ext>
            </p:extLst>
          </p:nvPr>
        </p:nvGraphicFramePr>
        <p:xfrm>
          <a:off x="540000" y="2011799"/>
          <a:ext cx="75050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sp>
        <p:nvSpPr>
          <p:cNvPr id="12332" name="yt_shape_12332"/>
          <p:cNvSpPr txBox="1"/>
          <p:nvPr/>
        </p:nvSpPr>
        <p:spPr>
          <a:xfrm>
            <a:off x="540000" y="2490546"/>
            <a:ext cx="10480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33" name="yt_shape_12333"/>
          <p:cNvSpPr txBox="1"/>
          <p:nvPr/>
        </p:nvSpPr>
        <p:spPr>
          <a:xfrm>
            <a:off x="540119" y="2969849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sp>
        <p:nvSpPr>
          <p:cNvPr id="12334" name="yt_shape_12334"/>
          <p:cNvSpPr txBox="1"/>
          <p:nvPr/>
        </p:nvSpPr>
        <p:spPr>
          <a:xfrm>
            <a:off x="545839" y="3429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4C4791-FD6D-085A-3C5B-CA28CA846E21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14ECED-196E-D263-4188-22DAA037E07F}"/>
              </a:ext>
            </a:extLst>
          </p:cNvPr>
          <p:cNvSpPr txBox="1"/>
          <p:nvPr/>
        </p:nvSpPr>
        <p:spPr>
          <a:xfrm>
            <a:off x="8619264" y="244374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FF6228-AECC-2CA3-58C4-19171BD8FAC0}"/>
              </a:ext>
            </a:extLst>
          </p:cNvPr>
          <p:cNvSpPr txBox="1"/>
          <p:nvPr/>
        </p:nvSpPr>
        <p:spPr>
          <a:xfrm>
            <a:off x="10353007" y="29337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269EEC-FE59-6FE4-A809-ADCD07884807}"/>
              </a:ext>
            </a:extLst>
          </p:cNvPr>
          <p:cNvSpPr txBox="1"/>
          <p:nvPr/>
        </p:nvSpPr>
        <p:spPr>
          <a:xfrm>
            <a:off x="10979736" y="29216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yt_shape_12335">
            <a:extLst>
              <a:ext uri="{FF2B5EF4-FFF2-40B4-BE49-F238E27FC236}">
                <a16:creationId xmlns:a16="http://schemas.microsoft.com/office/drawing/2014/main" id="{F8A1616B-6C47-A241-5A35-9E53881502CA}"/>
              </a:ext>
            </a:extLst>
          </p:cNvPr>
          <p:cNvSpPr txBox="1"/>
          <p:nvPr/>
        </p:nvSpPr>
        <p:spPr>
          <a:xfrm>
            <a:off x="540000" y="4370243"/>
            <a:ext cx="91627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轴对称的点为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2336">
            <a:extLst>
              <a:ext uri="{FF2B5EF4-FFF2-40B4-BE49-F238E27FC236}">
                <a16:creationId xmlns:a16="http://schemas.microsoft.com/office/drawing/2014/main" id="{98B8806B-FCE5-E223-2275-161CBB3AB20D}"/>
              </a:ext>
            </a:extLst>
          </p:cNvPr>
          <p:cNvSpPr txBox="1"/>
          <p:nvPr/>
        </p:nvSpPr>
        <p:spPr>
          <a:xfrm>
            <a:off x="540000" y="4849546"/>
            <a:ext cx="8197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轴对称的点为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337">
                <a:extLst>
                  <a:ext uri="{FF2B5EF4-FFF2-40B4-BE49-F238E27FC236}">
                    <a16:creationId xmlns:a16="http://schemas.microsoft.com/office/drawing/2014/main" id="{83465689-FC8D-E04B-7BFA-EADF3757ADAB}"/>
                  </a:ext>
                </a:extLst>
              </p:cNvPr>
              <p:cNvSpPr txBox="1"/>
              <p:nvPr/>
            </p:nvSpPr>
            <p:spPr>
              <a:xfrm>
                <a:off x="540000" y="5328849"/>
                <a:ext cx="441467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2337">
                <a:extLst>
                  <a:ext uri="{FF2B5EF4-FFF2-40B4-BE49-F238E27FC236}">
                    <a16:creationId xmlns:a16="http://schemas.microsoft.com/office/drawing/2014/main" id="{83465689-FC8D-E04B-7BFA-EADF3757AD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8849"/>
                <a:ext cx="4414670" cy="638893"/>
              </a:xfrm>
              <a:prstGeom prst="rect">
                <a:avLst/>
              </a:prstGeom>
              <a:blipFill>
                <a:blip r:embed="rId2"/>
                <a:stretch>
                  <a:fillRect l="-4282" r="-331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2339">
            <a:extLst>
              <a:ext uri="{FF2B5EF4-FFF2-40B4-BE49-F238E27FC236}">
                <a16:creationId xmlns:a16="http://schemas.microsoft.com/office/drawing/2014/main" id="{EA097ACB-3211-2F68-4CCB-DB30EA574439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4338627"/>
            <a:ext cx="161848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1" name="yt_shape_12341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根据点的坐标和对称方式作图</a:t>
            </a:r>
          </a:p>
        </p:txBody>
      </p:sp>
      <p:sp>
        <p:nvSpPr>
          <p:cNvPr id="12342" name="yt_shape_1234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各顶点的横坐标都乘以－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，纵坐标不变，顺次连接这三个点，得到另一个三角形，下列选项正确的是（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343" name="yt_image_1234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5048631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858708">
            <a:extLst>
              <a:ext uri="{FF2B5EF4-FFF2-40B4-BE49-F238E27FC236}">
                <a16:creationId xmlns:a16="http://schemas.microsoft.com/office/drawing/2014/main" id="{A83ECBB4-02D8-9A70-6930-E12CD4FCF08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027679-A20C-B76C-7364-0453F1F7A7DE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5" name="yt_shape_123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桂林市中考改编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）如图，在平面直角坐标系中，形如英文字母“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”的图形三个端点的坐标分别是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49" name="yt_shape_12349"/>
          <p:cNvSpPr txBox="1"/>
          <p:nvPr/>
        </p:nvSpPr>
        <p:spPr>
          <a:xfrm>
            <a:off x="540000" y="49268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46" name="yt_shape_12346" title="H_225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122021"/>
            <a:ext cx="1911096" cy="2864880"/>
            <a:chOff x="0" y="0"/>
            <a:chExt cx="1911096" cy="2864880"/>
          </a:xfrm>
        </p:grpSpPr>
        <p:pic>
          <p:nvPicPr>
            <p:cNvPr id="2" name="yt_image_1234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1096" cy="246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8" name="yt_shape_12348"/>
            <p:cNvSpPr txBox="1"/>
            <p:nvPr/>
          </p:nvSpPr>
          <p:spPr>
            <a:xfrm>
              <a:off x="422267" y="25048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第8题图</a:t>
              </a:r>
            </a:p>
          </p:txBody>
        </p:sp>
      </p:grpSp>
      <p:sp>
        <p:nvSpPr>
          <p:cNvPr id="12350" name="yt_shape_12350"/>
          <p:cNvSpPr txBox="1"/>
          <p:nvPr/>
        </p:nvSpPr>
        <p:spPr>
          <a:xfrm>
            <a:off x="440488" y="1931165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）画出原“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”字图形关于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轴对称的图形；</a:t>
            </a:r>
          </a:p>
        </p:txBody>
      </p:sp>
      <p:sp>
        <p:nvSpPr>
          <p:cNvPr id="3" name="yt_shape_12351">
            <a:extLst>
              <a:ext uri="{FF2B5EF4-FFF2-40B4-BE49-F238E27FC236}">
                <a16:creationId xmlns:a16="http://schemas.microsoft.com/office/drawing/2014/main" id="{01D29B57-2D87-4249-5F7E-F6CD1E8BF950}"/>
              </a:ext>
            </a:extLst>
          </p:cNvPr>
          <p:cNvSpPr txBox="1"/>
          <p:nvPr/>
        </p:nvSpPr>
        <p:spPr>
          <a:xfrm>
            <a:off x="335360" y="4820159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）所得图形与原图形结合起来，你能从中看出什么英文字母？</a:t>
            </a:r>
          </a:p>
        </p:txBody>
      </p:sp>
      <p:sp>
        <p:nvSpPr>
          <p:cNvPr id="4" name="yt_shape_12352">
            <a:extLst>
              <a:ext uri="{FF2B5EF4-FFF2-40B4-BE49-F238E27FC236}">
                <a16:creationId xmlns:a16="http://schemas.microsoft.com/office/drawing/2014/main" id="{CBA97251-103D-776E-7BFE-4332DFDE108C}"/>
              </a:ext>
            </a:extLst>
          </p:cNvPr>
          <p:cNvSpPr txBox="1"/>
          <p:nvPr/>
        </p:nvSpPr>
        <p:spPr>
          <a:xfrm>
            <a:off x="1127448" y="241442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5" name="yt_image_12353">
            <a:extLst>
              <a:ext uri="{FF2B5EF4-FFF2-40B4-BE49-F238E27FC236}">
                <a16:creationId xmlns:a16="http://schemas.microsoft.com/office/drawing/2014/main" id="{5FEB4BB0-FCD7-3120-EA5D-53582A3F878C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4514" y="2355480"/>
            <a:ext cx="1994535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55">
            <a:extLst>
              <a:ext uri="{FF2B5EF4-FFF2-40B4-BE49-F238E27FC236}">
                <a16:creationId xmlns:a16="http://schemas.microsoft.com/office/drawing/2014/main" id="{E399ED92-A362-FD13-E5ED-6F0EE2B99B08}"/>
              </a:ext>
            </a:extLst>
          </p:cNvPr>
          <p:cNvSpPr txBox="1"/>
          <p:nvPr/>
        </p:nvSpPr>
        <p:spPr>
          <a:xfrm>
            <a:off x="983432" y="5217008"/>
            <a:ext cx="1376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6" name="yt_shape_12356"/>
          <p:cNvSpPr txBox="1"/>
          <p:nvPr/>
        </p:nvSpPr>
        <p:spPr>
          <a:xfrm>
            <a:off x="540000" y="900000"/>
            <a:ext cx="91980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57" name="yt_shape_12357"/>
          <p:cNvSpPr txBox="1"/>
          <p:nvPr/>
        </p:nvSpPr>
        <p:spPr>
          <a:xfrm>
            <a:off x="540000" y="1379303"/>
            <a:ext cx="4196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359" name="yt_image_1235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692872"/>
            <a:ext cx="2537460" cy="250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4E3196-176B-E1B6-318F-F323965911AE}"/>
              </a:ext>
            </a:extLst>
          </p:cNvPr>
          <p:cNvSpPr txBox="1"/>
          <p:nvPr/>
        </p:nvSpPr>
        <p:spPr>
          <a:xfrm>
            <a:off x="3615464" y="1332497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361">
            <a:extLst>
              <a:ext uri="{FF2B5EF4-FFF2-40B4-BE49-F238E27FC236}">
                <a16:creationId xmlns:a16="http://schemas.microsoft.com/office/drawing/2014/main" id="{45CACFC6-E0EE-646E-D8FD-412AA037548B}"/>
              </a:ext>
            </a:extLst>
          </p:cNvPr>
          <p:cNvSpPr txBox="1"/>
          <p:nvPr/>
        </p:nvSpPr>
        <p:spPr>
          <a:xfrm>
            <a:off x="540000" y="1858606"/>
            <a:ext cx="109982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轴对称，画出△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2362">
            <a:extLst>
              <a:ext uri="{FF2B5EF4-FFF2-40B4-BE49-F238E27FC236}">
                <a16:creationId xmlns:a16="http://schemas.microsoft.com/office/drawing/2014/main" id="{379A7F85-A37D-EECD-04E8-2B21CC340126}"/>
              </a:ext>
            </a:extLst>
          </p:cNvPr>
          <p:cNvSpPr txBox="1"/>
          <p:nvPr/>
        </p:nvSpPr>
        <p:spPr>
          <a:xfrm>
            <a:off x="540119" y="2490273"/>
            <a:ext cx="853853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7" name="yt_image_12365">
            <a:extLst>
              <a:ext uri="{FF2B5EF4-FFF2-40B4-BE49-F238E27FC236}">
                <a16:creationId xmlns:a16="http://schemas.microsoft.com/office/drawing/2014/main" id="{24FD0B44-8A57-6E06-36DA-4E04DDD2E062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0932" y="3484193"/>
            <a:ext cx="2427732" cy="245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未理解关于坐标轴对称的点的坐标特征致错</a:t>
            </a:r>
          </a:p>
        </p:txBody>
      </p:sp>
      <p:sp>
        <p:nvSpPr>
          <p:cNvPr id="12368" name="yt_shape_1236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69" name="yt_table_1236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977671"/>
              </p:ext>
            </p:extLst>
          </p:nvPr>
        </p:nvGraphicFramePr>
        <p:xfrm>
          <a:off x="540000" y="2511364"/>
          <a:ext cx="60471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pic>
        <p:nvPicPr>
          <p:cNvPr id="3" name="yt_shape_1684745858755">
            <a:extLst>
              <a:ext uri="{FF2B5EF4-FFF2-40B4-BE49-F238E27FC236}">
                <a16:creationId xmlns:a16="http://schemas.microsoft.com/office/drawing/2014/main" id="{957A93E3-0CB1-07A0-F2DA-8A8A64A0DF2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DF468A-690A-D1CF-B070-8C5DDD153D20}"/>
              </a:ext>
            </a:extLst>
          </p:cNvPr>
          <p:cNvSpPr txBox="1"/>
          <p:nvPr/>
        </p:nvSpPr>
        <p:spPr>
          <a:xfrm>
            <a:off x="733192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1" name="yt_shape_1237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4b40994-5bee-4a0c-9e45-303f9111870b.png&quot;}"/>
            </a:endParaRPr>
          </a:p>
        </p:txBody>
      </p:sp>
      <p:sp>
        <p:nvSpPr>
          <p:cNvPr id="12372" name="yt_shape_12372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73" name="yt_table_1237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65972"/>
              </p:ext>
            </p:extLst>
          </p:nvPr>
        </p:nvGraphicFramePr>
        <p:xfrm>
          <a:off x="540000" y="2755982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sp>
        <p:nvSpPr>
          <p:cNvPr id="12375" name="yt_shape_12375"/>
          <p:cNvSpPr txBox="1"/>
          <p:nvPr/>
        </p:nvSpPr>
        <p:spPr>
          <a:xfrm>
            <a:off x="540118" y="3234729"/>
            <a:ext cx="1131652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小莹和小博下棋，小莹执圆子，小博执方子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如图，棋盘中心方子的位置用（－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）表示，右下角方子的位置用（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小莹将第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枚圆子放入棋盘后，所有棋子构成一个轴对称图形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她放的位置是（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79" name="yt_table_1237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693376"/>
              </p:ext>
            </p:extLst>
          </p:nvPr>
        </p:nvGraphicFramePr>
        <p:xfrm>
          <a:off x="540000" y="4674295"/>
          <a:ext cx="6623686" cy="848742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grpSp>
        <p:nvGrpSpPr>
          <p:cNvPr id="12376" name="yt_shape_12376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93603" y="4674295"/>
            <a:ext cx="1256157" cy="1652157"/>
            <a:chOff x="0" y="0"/>
            <a:chExt cx="1256157" cy="1652157"/>
          </a:xfrm>
        </p:grpSpPr>
        <p:pic>
          <p:nvPicPr>
            <p:cNvPr id="2" name="yt_image_1237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6157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8" name="yt_shape_12378"/>
            <p:cNvSpPr txBox="1"/>
            <p:nvPr/>
          </p:nvSpPr>
          <p:spPr>
            <a:xfrm>
              <a:off x="18614" y="12921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第1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8783">
            <a:extLst>
              <a:ext uri="{FF2B5EF4-FFF2-40B4-BE49-F238E27FC236}">
                <a16:creationId xmlns:a16="http://schemas.microsoft.com/office/drawing/2014/main" id="{0DCF429D-4D38-A962-8697-3FA9AD7D3F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9A9F8A-1C41-F05A-D71E-F80B4641E2A3}"/>
              </a:ext>
            </a:extLst>
          </p:cNvPr>
          <p:cNvSpPr txBox="1"/>
          <p:nvPr/>
        </p:nvSpPr>
        <p:spPr>
          <a:xfrm>
            <a:off x="4547446" y="20728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BEE3FC-50E6-F93A-4D88-19260EA0B8BB}"/>
              </a:ext>
            </a:extLst>
          </p:cNvPr>
          <p:cNvSpPr txBox="1"/>
          <p:nvPr/>
        </p:nvSpPr>
        <p:spPr>
          <a:xfrm>
            <a:off x="6312024" y="41388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540000" y="900000"/>
            <a:ext cx="7197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82" name="yt_shape_12382"/>
          <p:cNvSpPr txBox="1"/>
          <p:nvPr/>
        </p:nvSpPr>
        <p:spPr>
          <a:xfrm>
            <a:off x="540000" y="1379303"/>
            <a:ext cx="86658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，并分别作出△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轴对称的图形；</a:t>
            </a:r>
          </a:p>
        </p:txBody>
      </p:sp>
      <p:sp>
        <p:nvSpPr>
          <p:cNvPr id="2" name="yt_shape_12383"/>
          <p:cNvSpPr txBox="1"/>
          <p:nvPr/>
        </p:nvSpPr>
        <p:spPr>
          <a:xfrm>
            <a:off x="540000" y="2010970"/>
            <a:ext cx="74491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384" name="yt_shape_1238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900000"/>
            <a:ext cx="2784348" cy="3286582"/>
            <a:chOff x="0" y="0"/>
            <a:chExt cx="2784348" cy="3286582"/>
          </a:xfrm>
        </p:grpSpPr>
        <p:pic>
          <p:nvPicPr>
            <p:cNvPr id="3" name="yt_image_12384" descr="{&quot;rangeId&quot;:0,&quot;⚘_4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84348" cy="2822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6" name="yt_shape_12386"/>
            <p:cNvSpPr txBox="1"/>
            <p:nvPr/>
          </p:nvSpPr>
          <p:spPr>
            <a:xfrm>
              <a:off x="794621" y="285806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第1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0" name="yt_image_12395" title="H_222.03">
            <a:extLst>
              <a:ext uri="{FF2B5EF4-FFF2-40B4-BE49-F238E27FC236}">
                <a16:creationId xmlns:a16="http://schemas.microsoft.com/office/drawing/2014/main" id="{9CE335B5-7DC1-ACB3-9B0E-229CE092E5A2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776691"/>
            <a:ext cx="2808351" cy="281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FD084BD-B51D-8129-0A19-1F20892B36B2}"/>
              </a:ext>
            </a:extLst>
          </p:cNvPr>
          <p:cNvSpPr txBox="1"/>
          <p:nvPr/>
        </p:nvSpPr>
        <p:spPr>
          <a:xfrm>
            <a:off x="5076251" y="562248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1274</Words>
  <Application>Microsoft Office PowerPoint</Application>
  <PresentationFormat>宽屏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50</cp:revision>
  <dcterms:created xsi:type="dcterms:W3CDTF">2023-05-05T05:33:00Z</dcterms:created>
  <dcterms:modified xsi:type="dcterms:W3CDTF">2023-05-24T06:06:43Z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