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7" r:id="rId4"/>
    <p:sldId id="369" r:id="rId5"/>
    <p:sldId id="371" r:id="rId6"/>
    <p:sldId id="372" r:id="rId7"/>
    <p:sldId id="373" r:id="rId8"/>
    <p:sldId id="375" r:id="rId9"/>
    <p:sldId id="378" r:id="rId10"/>
    <p:sldId id="379" r:id="rId11"/>
    <p:sldId id="380" r:id="rId12"/>
    <p:sldId id="386" r:id="rId13"/>
    <p:sldId id="382" r:id="rId14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224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bin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bin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bin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35" name="yt_shape_15235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df1108c9-e509-47e1-8953-f13f817f88a9.png&quot;}"/>
            </a:endParaRPr>
          </a:p>
        </p:txBody>
      </p:sp>
      <p:sp>
        <p:nvSpPr>
          <p:cNvPr id="15236" name="yt_shape_15236"/>
          <p:cNvSpPr txBox="1"/>
          <p:nvPr/>
        </p:nvSpPr>
        <p:spPr>
          <a:xfrm>
            <a:off x="540119" y="165316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同位角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，两直线平行；内错角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，两直线平行；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同旁内角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互补，两直线平行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4746208459">
            <a:extLst>
              <a:ext uri="{FF2B5EF4-FFF2-40B4-BE49-F238E27FC236}">
                <a16:creationId xmlns:a16="http://schemas.microsoft.com/office/drawing/2014/main" id="{3A88A5CD-92AD-0B34-6910-EA98D334776D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153"/>
            <a:ext cx="4089464" cy="64727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0CF172A-0274-6F15-02D3-155689A20339}"/>
              </a:ext>
            </a:extLst>
          </p:cNvPr>
          <p:cNvSpPr txBox="1"/>
          <p:nvPr/>
        </p:nvSpPr>
        <p:spPr>
          <a:xfrm>
            <a:off x="1669308" y="160635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0F0DF4D-C8B9-D0DC-E5C1-A863EC6A77E6}"/>
              </a:ext>
            </a:extLst>
          </p:cNvPr>
          <p:cNvSpPr txBox="1"/>
          <p:nvPr/>
        </p:nvSpPr>
        <p:spPr>
          <a:xfrm>
            <a:off x="5936508" y="160635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CA95553-9380-D499-1EE1-CD86C140D0C5}"/>
              </a:ext>
            </a:extLst>
          </p:cNvPr>
          <p:cNvSpPr txBox="1"/>
          <p:nvPr/>
        </p:nvSpPr>
        <p:spPr>
          <a:xfrm>
            <a:off x="9289307" y="1606354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同旁内角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11" name="yt_shape_15311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AGD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AGC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请说明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315" name="yt_shape_15315"/>
          <p:cNvSpPr txBox="1"/>
          <p:nvPr/>
        </p:nvSpPr>
        <p:spPr>
          <a:xfrm>
            <a:off x="540000" y="383436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312" name="yt_shape_15312" title="H_139.5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40416" y="2092428"/>
            <a:ext cx="1509903" cy="1772172"/>
            <a:chOff x="0" y="0"/>
            <a:chExt cx="1509903" cy="1772172"/>
          </a:xfrm>
        </p:grpSpPr>
        <p:pic>
          <p:nvPicPr>
            <p:cNvPr id="2" name="yt_image_15312">
              <a:extLst>
                <a:ext uri="">
  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09903" cy="13761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314" name="yt_shape_15314"/>
            <p:cNvSpPr txBox="1"/>
            <p:nvPr/>
          </p:nvSpPr>
          <p:spPr>
            <a:xfrm>
              <a:off x="145487" y="141217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5316">
                <a:extLst>
                  <a:ext uri="{FF2B5EF4-FFF2-40B4-BE49-F238E27FC236}">
                    <a16:creationId xmlns:a16="http://schemas.microsoft.com/office/drawing/2014/main" id="{DE9E0229-C013-2DC2-B4F5-0D9F37C865B0}"/>
                  </a:ext>
                </a:extLst>
              </p:cNvPr>
              <p:cNvSpPr txBox="1"/>
              <p:nvPr/>
            </p:nvSpPr>
            <p:spPr>
              <a:xfrm>
                <a:off x="540000" y="1824727"/>
                <a:ext cx="6001643" cy="46653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因为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BAG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AGD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已知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AGC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AGD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平角的定义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BAG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AGC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同角的补角相等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因为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平分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BAG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BAG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角平分线的定义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因为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平分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AGC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AGC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等量代换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内错角相等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两直线平行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5316">
                <a:extLst>
                  <a:ext uri="{FF2B5EF4-FFF2-40B4-BE49-F238E27FC236}">
                    <a16:creationId xmlns:a16="http://schemas.microsoft.com/office/drawing/2014/main" id="{DE9E0229-C013-2DC2-B4F5-0D9F37C865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24727"/>
                <a:ext cx="6001643" cy="4665316"/>
              </a:xfrm>
              <a:prstGeom prst="rect">
                <a:avLst/>
              </a:prstGeom>
              <a:blipFill>
                <a:blip r:embed="rId3"/>
                <a:stretch>
                  <a:fillRect l="-3150" t="-1044" r="-2236" b="-31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18" name="yt_shape_15318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a3ff8cea-bd67-4f19-b42a-80f05b6a7769.png&quot;}"/>
            </a:endParaRPr>
          </a:p>
        </p:txBody>
      </p:sp>
      <p:sp>
        <p:nvSpPr>
          <p:cNvPr id="15319" name="yt_shape_15319"/>
          <p:cNvSpPr txBox="1"/>
          <p:nvPr/>
        </p:nvSpPr>
        <p:spPr>
          <a:xfrm>
            <a:off x="540119" y="165316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应用意识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）如图，台球运动中母球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击中桌边的点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，经桌边反弹后击中相邻的另一桌边的点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，再次反弹经过点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（提示：∠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C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320" name="yt_shape_15320"/>
          <p:cNvSpPr txBox="1"/>
          <p:nvPr/>
        </p:nvSpPr>
        <p:spPr>
          <a:xfrm>
            <a:off x="540000" y="3092726"/>
            <a:ext cx="554395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的度数；</a:t>
            </a:r>
          </a:p>
        </p:txBody>
      </p:sp>
      <p:sp>
        <p:nvSpPr>
          <p:cNvPr id="2" name="yt_shape_15321"/>
          <p:cNvSpPr txBox="1"/>
          <p:nvPr/>
        </p:nvSpPr>
        <p:spPr>
          <a:xfrm>
            <a:off x="540000" y="3724393"/>
            <a:ext cx="5205143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116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°.</a:t>
            </a:r>
          </a:p>
        </p:txBody>
      </p:sp>
      <p:grpSp>
        <p:nvGrpSpPr>
          <p:cNvPr id="15322" name="yt_shape_15322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99171" y="3724393"/>
            <a:ext cx="2052828" cy="1687525"/>
            <a:chOff x="0" y="0"/>
            <a:chExt cx="2052828" cy="1687525"/>
          </a:xfrm>
        </p:grpSpPr>
        <p:pic>
          <p:nvPicPr>
            <p:cNvPr id="3" name="yt_image_15322" descr="{&quot;rangeId&quot;:0,&quot;⚘_2&quot;:1}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52828" cy="12230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324" name="yt_shape_15324"/>
            <p:cNvSpPr txBox="1"/>
            <p:nvPr/>
          </p:nvSpPr>
          <p:spPr>
            <a:xfrm>
              <a:off x="428861" y="1259010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5" name="yt_shape_1684746208656">
            <a:extLst>
              <a:ext uri="{FF2B5EF4-FFF2-40B4-BE49-F238E27FC236}">
                <a16:creationId xmlns:a16="http://schemas.microsoft.com/office/drawing/2014/main" id="{BB7A1438-7D63-58C9-60FA-DB6D286ED80A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153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26" name="yt_shape_15326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）已知∠</a:t>
            </a:r>
            <a:r>
              <a:rPr lang="zh-CN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＋∠</a:t>
            </a:r>
            <a:r>
              <a:rPr lang="zh-CN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ABE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，母球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经过的路线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一定平行吗？请说明理由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4" name="yt_shape_15327"/>
          <p:cNvSpPr txBox="1"/>
          <p:nvPr/>
        </p:nvSpPr>
        <p:spPr>
          <a:xfrm>
            <a:off x="540000" y="2011799"/>
            <a:ext cx="7691593" cy="37894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理由如下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同理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ABE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ABE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ABE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A.</a:t>
            </a:r>
          </a:p>
        </p:txBody>
      </p:sp>
      <p:grpSp>
        <p:nvGrpSpPr>
          <p:cNvPr id="15328" name="yt_shape_15328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99171" y="2011799"/>
            <a:ext cx="2052828" cy="1687525"/>
            <a:chOff x="0" y="0"/>
            <a:chExt cx="2052828" cy="1687525"/>
          </a:xfrm>
        </p:grpSpPr>
        <p:pic>
          <p:nvPicPr>
            <p:cNvPr id="5" name="yt_image_15328" descr="{&quot;rangeId&quot;:0,&quot;⚘_2&quot;:1}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52828" cy="12230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330" name="yt_shape_15330"/>
            <p:cNvSpPr txBox="1"/>
            <p:nvPr/>
          </p:nvSpPr>
          <p:spPr>
            <a:xfrm>
              <a:off x="428861" y="1259010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32" name="yt_shape_15332"/>
          <p:cNvSpPr txBox="1"/>
          <p:nvPr/>
        </p:nvSpPr>
        <p:spPr>
          <a:xfrm>
            <a:off x="5397090" y="900000"/>
            <a:ext cx="1397819" cy="41421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300" b="0" i="0" u="none" spc="10900">
                <a:noFill/>
                <a:effectLst/>
                <a:latin typeface="Times New Roman" pitchFamily="23"/>
                <a:ea typeface="宋体" pitchFamily="23"/>
                <a:cs typeface="宋体" pitchFamily="23"/>
                <a:sym typeface="Finished"/>
              </a:rPr>
              <a:t>⁠</a:t>
            </a:r>
            <a:endParaRPr lang="zh-CN" altLang="zh-CN" sz="2300" b="0" i="0" u="none" spc="10900">
              <a:solidFill>
                <a:srgbClr val="1EE3CF"/>
              </a:solidFill>
              <a:effectLst/>
              <a:latin typeface="Times New Roman" pitchFamily="23"/>
              <a:ea typeface="宋体" pitchFamily="23"/>
              <a:cs typeface="宋体" pitchFamily="23"/>
              <a:sym typeface="Finished"/>
              <a:hlinkClick r:id="" action="ppaction://macro?name={&quot;type&quot;:&quot;ImageText&quot;,&quot;item&quot;:&quot;ImageText&quot;,&quot;path&quot;:&quot;\\ImageTexts\\c13688d7-49d4-4363-8546-5af0a150e328.png&quot;}"/>
            </a:endParaRPr>
          </a:p>
        </p:txBody>
      </p:sp>
      <p:sp>
        <p:nvSpPr>
          <p:cNvPr id="15333" name="yt_shape_15333"/>
          <p:cNvSpPr txBox="1"/>
          <p:nvPr/>
        </p:nvSpPr>
        <p:spPr>
          <a:xfrm>
            <a:off x="540000" y="1365004"/>
            <a:ext cx="11111999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利用同位角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内错角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同旁内角的关系证明两条直线平行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必须要分清是哪两条直线被截形成的同位角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内错角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同旁内角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从而得到被截的两条直线平行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4746208679">
            <a:extLst>
              <a:ext uri="{FF2B5EF4-FFF2-40B4-BE49-F238E27FC236}">
                <a16:creationId xmlns:a16="http://schemas.microsoft.com/office/drawing/2014/main" id="{96823857-2282-FB5C-BB63-C22E696702D7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7350" y="944619"/>
            <a:ext cx="1257364" cy="3209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37" name="yt_shape_15237"/>
          <p:cNvSpPr txBox="1"/>
          <p:nvPr/>
        </p:nvSpPr>
        <p:spPr>
          <a:xfrm>
            <a:off x="540000" y="900000"/>
            <a:ext cx="4270400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b689d17e-1f13-44e8-a7b7-89e7a5c4310b.png&quot;}"/>
            </a:endParaRPr>
          </a:p>
        </p:txBody>
      </p:sp>
      <p:sp>
        <p:nvSpPr>
          <p:cNvPr id="15238" name="yt_shape_15238"/>
          <p:cNvSpPr txBox="1"/>
          <p:nvPr/>
        </p:nvSpPr>
        <p:spPr>
          <a:xfrm>
            <a:off x="540000" y="1662201"/>
            <a:ext cx="364202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平行线的判定</a:t>
            </a:r>
          </a:p>
        </p:txBody>
      </p:sp>
      <p:sp>
        <p:nvSpPr>
          <p:cNvPr id="15239" name="yt_shape_15239"/>
          <p:cNvSpPr txBox="1"/>
          <p:nvPr/>
        </p:nvSpPr>
        <p:spPr>
          <a:xfrm>
            <a:off x="540119" y="2161766"/>
            <a:ext cx="11748569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吉林省中考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）如图，如果∠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，那么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，其依据可以简单说成（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243" name="yt_table_15243_skip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780015"/>
              </p:ext>
            </p:extLst>
          </p:nvPr>
        </p:nvGraphicFramePr>
        <p:xfrm>
          <a:off x="531800" y="2719852"/>
          <a:ext cx="4538663" cy="1697484"/>
        </p:xfrm>
        <a:graphic>
          <a:graphicData uri="http://schemas.openxmlformats.org/drawingml/2006/table">
            <a:tbl>
              <a:tblPr/>
              <a:tblGrid>
                <a:gridCol w="4538663">
                  <a:extLst>
                    <a:ext uri="{9D8B030D-6E8A-4147-A177-3AD203B41FA5}">
                      <a16:colId xmlns:a16="http://schemas.microsoft.com/office/drawing/2014/main" val="1078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同旁内角互补，两直线平行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内错角相等，两直线平行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两直线平行，同位角相等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同位角相等，两直线平行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3"/>
                  </a:ext>
                </a:extLst>
              </a:tr>
            </a:tbl>
          </a:graphicData>
        </a:graphic>
      </p:graphicFrame>
      <p:grpSp>
        <p:nvGrpSpPr>
          <p:cNvPr id="15240" name="yt_shape_15240_skip" title="H_116.2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24273" y="2760465"/>
            <a:ext cx="1685925" cy="1476135"/>
            <a:chOff x="0" y="0"/>
            <a:chExt cx="1685925" cy="1476135"/>
          </a:xfrm>
        </p:grpSpPr>
        <p:pic>
          <p:nvPicPr>
            <p:cNvPr id="2" name="yt_image_15240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85925" cy="10801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242" name="yt_shape_15242"/>
            <p:cNvSpPr txBox="1"/>
            <p:nvPr/>
          </p:nvSpPr>
          <p:spPr>
            <a:xfrm>
              <a:off x="309681" y="111613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746208482">
            <a:extLst>
              <a:ext uri="{FF2B5EF4-FFF2-40B4-BE49-F238E27FC236}">
                <a16:creationId xmlns:a16="http://schemas.microsoft.com/office/drawing/2014/main" id="{DE483468-386B-A39C-CDF6-42FAF394D90B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6204"/>
            <a:ext cx="4102164" cy="652125"/>
          </a:xfrm>
          <a:prstGeom prst="rect">
            <a:avLst/>
          </a:prstGeom>
        </p:spPr>
      </p:pic>
      <p:pic>
        <p:nvPicPr>
          <p:cNvPr id="6" name="yt_shape_1684746208498">
            <a:extLst>
              <a:ext uri="{FF2B5EF4-FFF2-40B4-BE49-F238E27FC236}">
                <a16:creationId xmlns:a16="http://schemas.microsoft.com/office/drawing/2014/main" id="{46B0CDF1-27CF-6EF7-5037-7D35A7815F98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DF1D64FA-CCB7-16DF-0895-3E99AD525062}"/>
              </a:ext>
            </a:extLst>
          </p:cNvPr>
          <p:cNvSpPr txBox="1"/>
          <p:nvPr/>
        </p:nvSpPr>
        <p:spPr>
          <a:xfrm>
            <a:off x="11249107" y="211703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yt_shape_15245">
            <a:extLst>
              <a:ext uri="{FF2B5EF4-FFF2-40B4-BE49-F238E27FC236}">
                <a16:creationId xmlns:a16="http://schemas.microsoft.com/office/drawing/2014/main" id="{775D5AE8-6A8E-63B7-CA07-03C7EB164F75}"/>
              </a:ext>
            </a:extLst>
          </p:cNvPr>
          <p:cNvSpPr txBox="1"/>
          <p:nvPr/>
        </p:nvSpPr>
        <p:spPr>
          <a:xfrm>
            <a:off x="498775" y="445333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台州市中考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）如图，已知∠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，为保证两条铁轨平行，添加的下列条件中，正确的是（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7" name="yt_table_15249_skip" title="H_66.83008">
            <a:extLst>
              <a:ext uri="{FF2B5EF4-FFF2-40B4-BE49-F238E27FC236}">
                <a16:creationId xmlns:a16="http://schemas.microsoft.com/office/drawing/2014/main" id="{AE062BE9-3523-32DB-1F66-B1F42AE8B5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4422807"/>
              </p:ext>
            </p:extLst>
          </p:nvPr>
        </p:nvGraphicFramePr>
        <p:xfrm>
          <a:off x="498656" y="5412771"/>
          <a:ext cx="5437506" cy="848742"/>
        </p:xfrm>
        <a:graphic>
          <a:graphicData uri="http://schemas.openxmlformats.org/drawingml/2006/table">
            <a:tbl>
              <a:tblPr/>
              <a:tblGrid>
                <a:gridCol w="3184843">
                  <a:extLst>
                    <a:ext uri="{9D8B030D-6E8A-4147-A177-3AD203B41FA5}">
                      <a16:colId xmlns:a16="http://schemas.microsoft.com/office/drawing/2014/main" val="10786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7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黑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黑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黑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黑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5"/>
                  </a:ext>
                </a:extLst>
              </a:tr>
            </a:tbl>
          </a:graphicData>
        </a:graphic>
      </p:graphicFrame>
      <p:grpSp>
        <p:nvGrpSpPr>
          <p:cNvPr id="8" name="yt_shape_15246_skip" title="H_127.4811">
            <a:extLst>
              <a:ext uri="{FF2B5EF4-FFF2-40B4-BE49-F238E27FC236}">
                <a16:creationId xmlns:a16="http://schemas.microsoft.com/office/drawing/2014/main" id="{E98222DD-58B8-13EB-5744-B3E77317A460}"/>
              </a:ext>
            </a:extLst>
          </p:cNvPr>
          <p:cNvGrpSpPr/>
          <p:nvPr/>
        </p:nvGrpSpPr>
        <p:grpSpPr>
          <a:xfrm>
            <a:off x="8427519" y="5027637"/>
            <a:ext cx="3183255" cy="1619010"/>
            <a:chOff x="0" y="0"/>
            <a:chExt cx="3183255" cy="1619010"/>
          </a:xfrm>
        </p:grpSpPr>
        <p:pic>
          <p:nvPicPr>
            <p:cNvPr id="9" name="yt_image_15246">
              <a:extLst>
                <a:ext uri="{FF2B5EF4-FFF2-40B4-BE49-F238E27FC236}">
                  <a16:creationId xmlns:a16="http://schemas.microsoft.com/office/drawing/2014/main" id="{C5892CF9-9856-2041-D546-BD1E0D838379}"/>
                </a:ex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3183255" cy="12230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yt_shape_15248">
              <a:extLst>
                <a:ext uri="{FF2B5EF4-FFF2-40B4-BE49-F238E27FC236}">
                  <a16:creationId xmlns:a16="http://schemas.microsoft.com/office/drawing/2014/main" id="{FD42B839-4D69-7C88-7892-1E616F95EC4F}"/>
                </a:ext>
              </a:extLst>
            </p:cNvPr>
            <p:cNvSpPr txBox="1"/>
            <p:nvPr/>
          </p:nvSpPr>
          <p:spPr>
            <a:xfrm>
              <a:off x="1058346" y="125901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03C1D904-12AD-56A3-FC71-B269C2865997}"/>
              </a:ext>
            </a:extLst>
          </p:cNvPr>
          <p:cNvSpPr txBox="1"/>
          <p:nvPr/>
        </p:nvSpPr>
        <p:spPr>
          <a:xfrm>
            <a:off x="2847164" y="488201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1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1" name="yt_shape_15251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如图，工人师傅在工程施工中，需在同一平面内弯制一个变形管道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，使其拐角∠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255" name="yt_shape_15255"/>
          <p:cNvSpPr txBox="1"/>
          <p:nvPr/>
        </p:nvSpPr>
        <p:spPr>
          <a:xfrm>
            <a:off x="540000" y="347783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252" name="yt_shape_15252" title="H_111.46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711255" y="2011799"/>
            <a:ext cx="2769489" cy="1415556"/>
            <a:chOff x="0" y="0"/>
            <a:chExt cx="2769489" cy="1415556"/>
          </a:xfrm>
        </p:grpSpPr>
        <p:pic>
          <p:nvPicPr>
            <p:cNvPr id="2" name="yt_image_15252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769489" cy="10195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254" name="yt_shape_15254"/>
            <p:cNvSpPr txBox="1"/>
            <p:nvPr/>
          </p:nvSpPr>
          <p:spPr>
            <a:xfrm>
              <a:off x="851463" y="105555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EF8CAD3-C842-676D-9214-9AFC08DBF464}"/>
              </a:ext>
            </a:extLst>
          </p:cNvPr>
          <p:cNvSpPr txBox="1"/>
          <p:nvPr/>
        </p:nvSpPr>
        <p:spPr>
          <a:xfrm>
            <a:off x="4529983" y="132868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°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5256">
            <a:extLst>
              <a:ext uri="{FF2B5EF4-FFF2-40B4-BE49-F238E27FC236}">
                <a16:creationId xmlns:a16="http://schemas.microsoft.com/office/drawing/2014/main" id="{577F88AB-54BF-C54E-74CA-376EE799CC4C}"/>
              </a:ext>
            </a:extLst>
          </p:cNvPr>
          <p:cNvSpPr txBox="1"/>
          <p:nvPr/>
        </p:nvSpPr>
        <p:spPr>
          <a:xfrm>
            <a:off x="540001" y="358889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兰州市中考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）将一副三角板如图摆放，则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，理由是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内错角相等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两直线平行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5" name="yt_shape_15260">
            <a:extLst>
              <a:ext uri="{FF2B5EF4-FFF2-40B4-BE49-F238E27FC236}">
                <a16:creationId xmlns:a16="http://schemas.microsoft.com/office/drawing/2014/main" id="{0F274891-978C-F211-8898-6E4898782457}"/>
              </a:ext>
            </a:extLst>
          </p:cNvPr>
          <p:cNvSpPr txBox="1"/>
          <p:nvPr/>
        </p:nvSpPr>
        <p:spPr>
          <a:xfrm>
            <a:off x="539882" y="672095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6" name="yt_shape_15257" title="H_155.1111">
            <a:extLst>
              <a:ext uri="{FF2B5EF4-FFF2-40B4-BE49-F238E27FC236}">
                <a16:creationId xmlns:a16="http://schemas.microsoft.com/office/drawing/2014/main" id="{D334BC4D-B8BF-DADF-4A4E-3B0C99F99E5C}"/>
              </a:ext>
            </a:extLst>
          </p:cNvPr>
          <p:cNvGrpSpPr/>
          <p:nvPr/>
        </p:nvGrpSpPr>
        <p:grpSpPr>
          <a:xfrm>
            <a:off x="5270635" y="4700694"/>
            <a:ext cx="1650492" cy="1969911"/>
            <a:chOff x="0" y="0"/>
            <a:chExt cx="1650492" cy="1969911"/>
          </a:xfrm>
        </p:grpSpPr>
        <p:pic>
          <p:nvPicPr>
            <p:cNvPr id="7" name="yt_image_15257">
              <a:extLst>
                <a:ext uri="{FF2B5EF4-FFF2-40B4-BE49-F238E27FC236}">
                  <a16:creationId xmlns:a16="http://schemas.microsoft.com/office/drawing/2014/main" id="{D2DA0FEA-8373-3FFB-6128-8DF48862C7EB}"/>
                </a:ex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50492" cy="15739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yt_shape_15259">
              <a:extLst>
                <a:ext uri="{FF2B5EF4-FFF2-40B4-BE49-F238E27FC236}">
                  <a16:creationId xmlns:a16="http://schemas.microsoft.com/office/drawing/2014/main" id="{7B1FAC08-AFDA-8B43-EC0C-ED784B73248B}"/>
                </a:ext>
              </a:extLst>
            </p:cNvPr>
            <p:cNvSpPr txBox="1"/>
            <p:nvPr/>
          </p:nvSpPr>
          <p:spPr>
            <a:xfrm>
              <a:off x="291965" y="160991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6E86EEE7-C3E7-30EE-EDAA-8D9D6DBFE1D7}"/>
              </a:ext>
            </a:extLst>
          </p:cNvPr>
          <p:cNvSpPr txBox="1"/>
          <p:nvPr/>
        </p:nvSpPr>
        <p:spPr>
          <a:xfrm>
            <a:off x="6774589" y="3542089"/>
            <a:ext cx="1280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4906605-EAD5-92E4-60E9-820406144D86}"/>
              </a:ext>
            </a:extLst>
          </p:cNvPr>
          <p:cNvSpPr txBox="1"/>
          <p:nvPr/>
        </p:nvSpPr>
        <p:spPr>
          <a:xfrm>
            <a:off x="9703528" y="3542089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内错角相等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2E955B4-4C02-4CCA-87B6-93819C5234AC}"/>
              </a:ext>
            </a:extLst>
          </p:cNvPr>
          <p:cNvSpPr txBox="1"/>
          <p:nvPr/>
        </p:nvSpPr>
        <p:spPr>
          <a:xfrm>
            <a:off x="449990" y="4017577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两直线平行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9" grpId="0" build="allAtOnce"/>
      <p:bldP spid="10" grpId="0" build="allAtOnce"/>
      <p:bldP spid="11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61" name="yt_shape_15261"/>
          <p:cNvSpPr txBox="1"/>
          <p:nvPr/>
        </p:nvSpPr>
        <p:spPr>
          <a:xfrm>
            <a:off x="551384" y="764704"/>
            <a:ext cx="425757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 dirty="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证明的格式与步骤</a:t>
            </a:r>
          </a:p>
        </p:txBody>
      </p:sp>
      <p:sp>
        <p:nvSpPr>
          <p:cNvPr id="15262" name="yt_shape_15262"/>
          <p:cNvSpPr txBox="1"/>
          <p:nvPr/>
        </p:nvSpPr>
        <p:spPr>
          <a:xfrm>
            <a:off x="551384" y="1213481"/>
            <a:ext cx="338554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根据图填写结论和理由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266" name="yt_shape_15266"/>
          <p:cNvSpPr txBox="1"/>
          <p:nvPr/>
        </p:nvSpPr>
        <p:spPr>
          <a:xfrm>
            <a:off x="369617" y="131352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263" name="yt_shape_15263" title="H_143.0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80376" y="1484784"/>
            <a:ext cx="2342007" cy="1816749"/>
            <a:chOff x="0" y="0"/>
            <a:chExt cx="2342007" cy="1816749"/>
          </a:xfrm>
        </p:grpSpPr>
        <p:pic>
          <p:nvPicPr>
            <p:cNvPr id="2" name="yt_image_15263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342007" cy="14207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265" name="yt_shape_15265"/>
            <p:cNvSpPr txBox="1"/>
            <p:nvPr/>
          </p:nvSpPr>
          <p:spPr>
            <a:xfrm>
              <a:off x="637722" y="145674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5267" name="yt_shape_15267"/>
          <p:cNvSpPr txBox="1"/>
          <p:nvPr/>
        </p:nvSpPr>
        <p:spPr>
          <a:xfrm>
            <a:off x="369617" y="1686966"/>
            <a:ext cx="388087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（已知），</a:t>
            </a:r>
          </a:p>
        </p:txBody>
      </p:sp>
      <p:sp>
        <p:nvSpPr>
          <p:cNvPr id="15268" name="yt_shape_15268"/>
          <p:cNvSpPr txBox="1"/>
          <p:nvPr/>
        </p:nvSpPr>
        <p:spPr>
          <a:xfrm>
            <a:off x="369617" y="2166269"/>
            <a:ext cx="611225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同位角相等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两直线平行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269" name="yt_shape_15269"/>
          <p:cNvSpPr txBox="1"/>
          <p:nvPr/>
        </p:nvSpPr>
        <p:spPr>
          <a:xfrm>
            <a:off x="369617" y="2645572"/>
            <a:ext cx="39161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（已知），</a:t>
            </a:r>
          </a:p>
        </p:txBody>
      </p:sp>
      <p:sp>
        <p:nvSpPr>
          <p:cNvPr id="15270" name="yt_shape_15270"/>
          <p:cNvSpPr txBox="1"/>
          <p:nvPr/>
        </p:nvSpPr>
        <p:spPr>
          <a:xfrm>
            <a:off x="369617" y="3124875"/>
            <a:ext cx="563295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内错角相等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两直线平行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271" name="yt_shape_15271"/>
          <p:cNvSpPr txBox="1"/>
          <p:nvPr/>
        </p:nvSpPr>
        <p:spPr>
          <a:xfrm>
            <a:off x="369617" y="3604178"/>
            <a:ext cx="499335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（已知），</a:t>
            </a:r>
          </a:p>
        </p:txBody>
      </p:sp>
      <p:sp>
        <p:nvSpPr>
          <p:cNvPr id="15272" name="yt_shape_15272"/>
          <p:cNvSpPr txBox="1"/>
          <p:nvPr/>
        </p:nvSpPr>
        <p:spPr>
          <a:xfrm>
            <a:off x="369617" y="4083481"/>
            <a:ext cx="594072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同旁内角互补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两直线平行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4" name="yt_shape_1684746208543">
            <a:extLst>
              <a:ext uri="{FF2B5EF4-FFF2-40B4-BE49-F238E27FC236}">
                <a16:creationId xmlns:a16="http://schemas.microsoft.com/office/drawing/2014/main" id="{B397A1E7-33B3-6B9F-00B3-89DB6E68E41B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884" y="805333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471FA8FC-218B-7392-1D42-71C96D514E73}"/>
              </a:ext>
            </a:extLst>
          </p:cNvPr>
          <p:cNvSpPr txBox="1"/>
          <p:nvPr/>
        </p:nvSpPr>
        <p:spPr>
          <a:xfrm>
            <a:off x="2294144" y="2119464"/>
            <a:ext cx="3532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同位角相等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两直线平行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38BA080-AE7B-C413-08F7-42D6961C4E3D}"/>
              </a:ext>
            </a:extLst>
          </p:cNvPr>
          <p:cNvSpPr txBox="1"/>
          <p:nvPr/>
        </p:nvSpPr>
        <p:spPr>
          <a:xfrm>
            <a:off x="2048081" y="3078069"/>
            <a:ext cx="3532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内错角相等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两直线平行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A3B658D-E9AF-590A-6391-C175971D36B2}"/>
              </a:ext>
            </a:extLst>
          </p:cNvPr>
          <p:cNvSpPr txBox="1"/>
          <p:nvPr/>
        </p:nvSpPr>
        <p:spPr>
          <a:xfrm>
            <a:off x="2048081" y="4036675"/>
            <a:ext cx="3837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同旁内角互补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两直线平行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yt_shape_15273">
            <a:extLst>
              <a:ext uri="{FF2B5EF4-FFF2-40B4-BE49-F238E27FC236}">
                <a16:creationId xmlns:a16="http://schemas.microsoft.com/office/drawing/2014/main" id="{AA681B7F-0BAC-B7CE-25BF-22582F4B5B78}"/>
              </a:ext>
            </a:extLst>
          </p:cNvPr>
          <p:cNvSpPr txBox="1"/>
          <p:nvPr/>
        </p:nvSpPr>
        <p:spPr>
          <a:xfrm>
            <a:off x="369617" y="4451695"/>
            <a:ext cx="6283771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＋∠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（已知），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同旁内角互补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两直线平行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2243CE0-35C8-C4F1-C14D-6DBC093DC789}"/>
              </a:ext>
            </a:extLst>
          </p:cNvPr>
          <p:cNvSpPr txBox="1"/>
          <p:nvPr/>
        </p:nvSpPr>
        <p:spPr>
          <a:xfrm>
            <a:off x="1956006" y="4404889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BCBCC69-85AF-5F3D-4743-88F4352CE202}"/>
              </a:ext>
            </a:extLst>
          </p:cNvPr>
          <p:cNvSpPr txBox="1"/>
          <p:nvPr/>
        </p:nvSpPr>
        <p:spPr>
          <a:xfrm>
            <a:off x="3327606" y="4404889"/>
            <a:ext cx="38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06D174F-E51F-84B8-AA72-C28F70184708}"/>
              </a:ext>
            </a:extLst>
          </p:cNvPr>
          <p:cNvSpPr txBox="1"/>
          <p:nvPr/>
        </p:nvSpPr>
        <p:spPr>
          <a:xfrm>
            <a:off x="2065544" y="4880377"/>
            <a:ext cx="3837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同旁内角互补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两直线平行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6" grpId="0" build="allAtOnce"/>
      <p:bldP spid="12" grpId="0" build="allAtOnce"/>
      <p:bldP spid="13" grpId="0" build="allAtOnce"/>
      <p:bldP spid="1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75" name="yt_shape_15275"/>
          <p:cNvSpPr txBox="1"/>
          <p:nvPr/>
        </p:nvSpPr>
        <p:spPr>
          <a:xfrm>
            <a:off x="540000" y="900000"/>
            <a:ext cx="766716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279" name="yt_shape_15279"/>
          <p:cNvSpPr txBox="1"/>
          <p:nvPr/>
        </p:nvSpPr>
        <p:spPr>
          <a:xfrm>
            <a:off x="540000" y="305255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276" name="yt_shape_15276" title="H_115.78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62740" y="1531667"/>
            <a:ext cx="1866519" cy="1470420"/>
            <a:chOff x="0" y="0"/>
            <a:chExt cx="1866519" cy="1470420"/>
          </a:xfrm>
        </p:grpSpPr>
        <p:pic>
          <p:nvPicPr>
            <p:cNvPr id="2" name="yt_image_15276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66519" cy="10744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278" name="yt_shape_15278"/>
            <p:cNvSpPr txBox="1"/>
            <p:nvPr/>
          </p:nvSpPr>
          <p:spPr>
            <a:xfrm>
              <a:off x="399978" y="111042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5280" name="yt_shape_15280"/>
          <p:cNvSpPr txBox="1"/>
          <p:nvPr/>
        </p:nvSpPr>
        <p:spPr>
          <a:xfrm>
            <a:off x="540000" y="3425990"/>
            <a:ext cx="5556008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已知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平角定义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同角的补角相等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已知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等量代换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同位角相等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两直线平行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2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2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2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52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52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2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80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81" name="yt_shape_15281"/>
          <p:cNvSpPr txBox="1"/>
          <p:nvPr/>
        </p:nvSpPr>
        <p:spPr>
          <a:xfrm>
            <a:off x="540000" y="900000"/>
            <a:ext cx="771846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如图，已知∠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平分∠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285" name="yt_shape_15285"/>
          <p:cNvSpPr txBox="1"/>
          <p:nvPr/>
        </p:nvSpPr>
        <p:spPr>
          <a:xfrm>
            <a:off x="540000" y="323424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282" name="yt_shape_15282" title="H_130.0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37594" y="1531667"/>
            <a:ext cx="1916811" cy="1652157"/>
            <a:chOff x="0" y="0"/>
            <a:chExt cx="1916811" cy="1652157"/>
          </a:xfrm>
        </p:grpSpPr>
        <p:pic>
          <p:nvPicPr>
            <p:cNvPr id="2" name="yt_image_15282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16811" cy="12561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284" name="yt_shape_15284"/>
            <p:cNvSpPr txBox="1"/>
            <p:nvPr/>
          </p:nvSpPr>
          <p:spPr>
            <a:xfrm>
              <a:off x="425124" y="129215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5286" name="yt_shape_15286"/>
          <p:cNvSpPr txBox="1"/>
          <p:nvPr/>
        </p:nvSpPr>
        <p:spPr>
          <a:xfrm>
            <a:off x="540000" y="3607687"/>
            <a:ext cx="5496698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平分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角平分线定义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等量代换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内错角相等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两直线平行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2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2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2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52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52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8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87" name="yt_shape_15287"/>
          <p:cNvSpPr txBox="1"/>
          <p:nvPr/>
        </p:nvSpPr>
        <p:spPr>
          <a:xfrm>
            <a:off x="540000" y="900000"/>
            <a:ext cx="8566448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不能准确识别截线和被截线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从而误判两直线平行</a:t>
            </a:r>
          </a:p>
        </p:txBody>
      </p:sp>
      <p:sp>
        <p:nvSpPr>
          <p:cNvPr id="15288" name="yt_shape_15288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如图，有下列条件：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其中能得到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②③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（填序号）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292" name="yt_shape_15292"/>
          <p:cNvSpPr txBox="1"/>
          <p:nvPr/>
        </p:nvSpPr>
        <p:spPr>
          <a:xfrm>
            <a:off x="540000" y="403224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289" name="yt_shape_15289" title="H_115.78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99887" y="2511364"/>
            <a:ext cx="1792224" cy="1470420"/>
            <a:chOff x="0" y="0"/>
            <a:chExt cx="1792224" cy="1470420"/>
          </a:xfrm>
        </p:grpSpPr>
        <p:pic>
          <p:nvPicPr>
            <p:cNvPr id="2" name="yt_image_15289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92224" cy="10744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291" name="yt_shape_15291"/>
            <p:cNvSpPr txBox="1"/>
            <p:nvPr/>
          </p:nvSpPr>
          <p:spPr>
            <a:xfrm>
              <a:off x="362831" y="111042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746208586">
            <a:extLst>
              <a:ext uri="{FF2B5EF4-FFF2-40B4-BE49-F238E27FC236}">
                <a16:creationId xmlns:a16="http://schemas.microsoft.com/office/drawing/2014/main" id="{C080EF64-7282-2F40-4343-08018739D9D5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F8E97E68-E84E-AF43-4387-8FE20ACFBCDF}"/>
              </a:ext>
            </a:extLst>
          </p:cNvPr>
          <p:cNvSpPr txBox="1"/>
          <p:nvPr/>
        </p:nvSpPr>
        <p:spPr>
          <a:xfrm>
            <a:off x="4826846" y="1828247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②③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93" name="yt_shape_15293"/>
          <p:cNvSpPr txBox="1"/>
          <p:nvPr/>
        </p:nvSpPr>
        <p:spPr>
          <a:xfrm>
            <a:off x="540000" y="900000"/>
            <a:ext cx="4078039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ec3c3cb6-5e44-4627-a8a6-63bac032ecc2.png&quot;}"/>
            </a:endParaRPr>
          </a:p>
        </p:txBody>
      </p:sp>
      <p:sp>
        <p:nvSpPr>
          <p:cNvPr id="15294" name="yt_shape_15294"/>
          <p:cNvSpPr txBox="1"/>
          <p:nvPr/>
        </p:nvSpPr>
        <p:spPr>
          <a:xfrm>
            <a:off x="540000" y="1644183"/>
            <a:ext cx="87459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）如图，下列条件中不能判定直线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298" name="yt_table_15298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4566076"/>
              </p:ext>
            </p:extLst>
          </p:nvPr>
        </p:nvGraphicFramePr>
        <p:xfrm>
          <a:off x="540000" y="2123486"/>
          <a:ext cx="6199506" cy="848742"/>
        </p:xfrm>
        <a:graphic>
          <a:graphicData uri="http://schemas.openxmlformats.org/drawingml/2006/table">
            <a:tbl>
              <a:tblPr/>
              <a:tblGrid>
                <a:gridCol w="3032443">
                  <a:extLst>
                    <a:ext uri="{9D8B030D-6E8A-4147-A177-3AD203B41FA5}">
                      <a16:colId xmlns:a16="http://schemas.microsoft.com/office/drawing/2014/main" val="10788"/>
                    </a:ext>
                  </a:extLst>
                </a:gridCol>
                <a:gridCol w="3167063">
                  <a:extLst>
                    <a:ext uri="{9D8B030D-6E8A-4147-A177-3AD203B41FA5}">
                      <a16:colId xmlns:a16="http://schemas.microsoft.com/office/drawing/2014/main" val="107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黑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黑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黑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＋∠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黑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180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7"/>
                  </a:ext>
                </a:extLst>
              </a:tr>
            </a:tbl>
          </a:graphicData>
        </a:graphic>
      </p:graphicFrame>
      <p:grpSp>
        <p:nvGrpSpPr>
          <p:cNvPr id="15295" name="yt_shape_15295_skip" title="H_122.2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09659" y="2123486"/>
            <a:ext cx="1840230" cy="1552716"/>
            <a:chOff x="0" y="0"/>
            <a:chExt cx="1840230" cy="1552716"/>
          </a:xfrm>
        </p:grpSpPr>
        <p:pic>
          <p:nvPicPr>
            <p:cNvPr id="2" name="yt_image_15295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40230" cy="11567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297" name="yt_shape_15297"/>
            <p:cNvSpPr txBox="1"/>
            <p:nvPr/>
          </p:nvSpPr>
          <p:spPr>
            <a:xfrm>
              <a:off x="386834" y="119271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746208616">
            <a:extLst>
              <a:ext uri="{FF2B5EF4-FFF2-40B4-BE49-F238E27FC236}">
                <a16:creationId xmlns:a16="http://schemas.microsoft.com/office/drawing/2014/main" id="{94732DA4-532D-BB42-056D-B668C6C71BF8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08"/>
            <a:ext cx="3911664" cy="635274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E170F766-A09D-5C7E-F3F7-0561C904680F}"/>
              </a:ext>
            </a:extLst>
          </p:cNvPr>
          <p:cNvSpPr txBox="1"/>
          <p:nvPr/>
        </p:nvSpPr>
        <p:spPr>
          <a:xfrm>
            <a:off x="8298589" y="159737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yt_shape_15300">
            <a:extLst>
              <a:ext uri="{FF2B5EF4-FFF2-40B4-BE49-F238E27FC236}">
                <a16:creationId xmlns:a16="http://schemas.microsoft.com/office/drawing/2014/main" id="{D21E273A-EC03-FF23-76A4-5534E7032EA9}"/>
              </a:ext>
            </a:extLst>
          </p:cNvPr>
          <p:cNvSpPr txBox="1"/>
          <p:nvPr/>
        </p:nvSpPr>
        <p:spPr>
          <a:xfrm>
            <a:off x="540000" y="387665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如图，把三角板的直角顶点放在直线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，则当∠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6" name="yt_shape_15304">
            <a:extLst>
              <a:ext uri="{FF2B5EF4-FFF2-40B4-BE49-F238E27FC236}">
                <a16:creationId xmlns:a16="http://schemas.microsoft.com/office/drawing/2014/main" id="{58899F20-58B1-0E31-2783-DBB971AADF5D}"/>
              </a:ext>
            </a:extLst>
          </p:cNvPr>
          <p:cNvSpPr txBox="1"/>
          <p:nvPr/>
        </p:nvSpPr>
        <p:spPr>
          <a:xfrm>
            <a:off x="539881" y="636649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7" name="yt_shape_15301" title="H_104.531105">
            <a:extLst>
              <a:ext uri="{FF2B5EF4-FFF2-40B4-BE49-F238E27FC236}">
                <a16:creationId xmlns:a16="http://schemas.microsoft.com/office/drawing/2014/main" id="{AAF3460B-C97E-0913-ACA2-013CB6648BB4}"/>
              </a:ext>
            </a:extLst>
          </p:cNvPr>
          <p:cNvGrpSpPr/>
          <p:nvPr/>
        </p:nvGrpSpPr>
        <p:grpSpPr>
          <a:xfrm>
            <a:off x="9786675" y="5025958"/>
            <a:ext cx="2080260" cy="1327545"/>
            <a:chOff x="0" y="0"/>
            <a:chExt cx="2080260" cy="1327545"/>
          </a:xfrm>
        </p:grpSpPr>
        <p:pic>
          <p:nvPicPr>
            <p:cNvPr id="8" name="yt_image_15301">
              <a:extLst>
                <a:ext uri="{FF2B5EF4-FFF2-40B4-BE49-F238E27FC236}">
                  <a16:creationId xmlns:a16="http://schemas.microsoft.com/office/drawing/2014/main" id="{32F23EDD-0280-83CB-9ACA-378C5B81C589}"/>
                </a:ex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080260" cy="9315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yt_shape_15303">
              <a:extLst>
                <a:ext uri="{FF2B5EF4-FFF2-40B4-BE49-F238E27FC236}">
                  <a16:creationId xmlns:a16="http://schemas.microsoft.com/office/drawing/2014/main" id="{7140D688-4B77-6FB2-3B5A-4F06834D6CF7}"/>
                </a:ext>
              </a:extLst>
            </p:cNvPr>
            <p:cNvSpPr txBox="1"/>
            <p:nvPr/>
          </p:nvSpPr>
          <p:spPr>
            <a:xfrm>
              <a:off x="430666" y="967545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2617CB7F-9AD0-C6DB-EC95-9CD2256956D3}"/>
              </a:ext>
            </a:extLst>
          </p:cNvPr>
          <p:cNvSpPr txBox="1"/>
          <p:nvPr/>
        </p:nvSpPr>
        <p:spPr>
          <a:xfrm>
            <a:off x="9898788" y="382985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0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05" name="yt_shape_15305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）已知：如图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是一条直线，∠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309" name="yt_shape_15309"/>
          <p:cNvSpPr txBox="1"/>
          <p:nvPr/>
        </p:nvSpPr>
        <p:spPr>
          <a:xfrm>
            <a:off x="540000" y="400463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306" name="yt_shape_15306" title="H_152.9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96400" y="2237836"/>
            <a:ext cx="1612773" cy="1942479"/>
            <a:chOff x="0" y="0"/>
            <a:chExt cx="1612773" cy="1942479"/>
          </a:xfrm>
        </p:grpSpPr>
        <p:pic>
          <p:nvPicPr>
            <p:cNvPr id="2" name="yt_image_15306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12773" cy="15464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308" name="yt_shape_15308"/>
            <p:cNvSpPr txBox="1"/>
            <p:nvPr/>
          </p:nvSpPr>
          <p:spPr>
            <a:xfrm>
              <a:off x="196922" y="1582479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yt_shape_15310">
            <a:extLst>
              <a:ext uri="{FF2B5EF4-FFF2-40B4-BE49-F238E27FC236}">
                <a16:creationId xmlns:a16="http://schemas.microsoft.com/office/drawing/2014/main" id="{D5C33097-53FC-9B86-3722-EAFE83D018B4}"/>
              </a:ext>
            </a:extLst>
          </p:cNvPr>
          <p:cNvSpPr txBox="1"/>
          <p:nvPr/>
        </p:nvSpPr>
        <p:spPr>
          <a:xfrm>
            <a:off x="540000" y="2014414"/>
            <a:ext cx="6120265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BC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平角定义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BC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BC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同位角相等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两直线平行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1298</Words>
  <Application>Microsoft Office PowerPoint</Application>
  <PresentationFormat>宽屏</PresentationFormat>
  <Paragraphs>115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黑体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shi jiaqing</cp:lastModifiedBy>
  <cp:revision>51</cp:revision>
  <dcterms:created xsi:type="dcterms:W3CDTF">2023-05-05T05:33:00Z</dcterms:created>
  <dcterms:modified xsi:type="dcterms:W3CDTF">2023-05-23T09:07:22Z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683AEEE36BF641E990D0D160655C94FA_13</vt:lpwstr>
  </property>
  <property fmtid="{D5CDD505-2E9C-101B-9397-08002B2CF9AE}" pid="3" name="KSOProductBuildVer">
    <vt:lpwstr>2052-11.1.0.14309</vt:lpwstr>
  </property>
</Properties>
</file>