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8" r:id="rId4"/>
    <p:sldId id="371" r:id="rId5"/>
    <p:sldId id="373" r:id="rId6"/>
    <p:sldId id="385" r:id="rId7"/>
    <p:sldId id="377" r:id="rId8"/>
    <p:sldId id="379" r:id="rId9"/>
    <p:sldId id="381" r:id="rId10"/>
    <p:sldId id="382" r:id="rId11"/>
    <p:sldId id="386" r:id="rId12"/>
    <p:sldId id="383" r:id="rId13"/>
    <p:sldId id="387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9" name="yt_shape_14129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9622438-30c6-4299-9013-9af71d521251.png&quot;}"/>
            </a:endParaRPr>
          </a:p>
        </p:txBody>
      </p:sp>
      <p:sp>
        <p:nvSpPr>
          <p:cNvPr id="14130" name="yt_shape_14130"/>
          <p:cNvSpPr txBox="1"/>
          <p:nvPr/>
        </p:nvSpPr>
        <p:spPr>
          <a:xfrm>
            <a:off x="540119" y="165316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用待定系数法求一次函数表达式可以归纳为“一设，二列，三解，四还原”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一设：设出一次函数表达式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；二列：根据已知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对对应值或已知图象上的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个点的坐标列出方程组；三解：解这个方程组，求出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的值；四还原：将已得到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的值代入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中，从而得到一次函数的表达式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079794">
            <a:extLst>
              <a:ext uri="{FF2B5EF4-FFF2-40B4-BE49-F238E27FC236}">
                <a16:creationId xmlns:a16="http://schemas.microsoft.com/office/drawing/2014/main" id="{2F65FBE9-8314-5CF7-C446-525E5951061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996BF5-28C0-1614-CE83-054678FAAD53}"/>
              </a:ext>
            </a:extLst>
          </p:cNvPr>
          <p:cNvSpPr txBox="1"/>
          <p:nvPr/>
        </p:nvSpPr>
        <p:spPr>
          <a:xfrm>
            <a:off x="3498108" y="2054095"/>
            <a:ext cx="2410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61AD0D-A428-1186-6C76-7063654F04BA}"/>
              </a:ext>
            </a:extLst>
          </p:cNvPr>
          <p:cNvSpPr txBox="1"/>
          <p:nvPr/>
        </p:nvSpPr>
        <p:spPr>
          <a:xfrm>
            <a:off x="8776546" y="208184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39C125-F2C9-D3F4-EB54-0C10172AE7D7}"/>
              </a:ext>
            </a:extLst>
          </p:cNvPr>
          <p:cNvSpPr txBox="1"/>
          <p:nvPr/>
        </p:nvSpPr>
        <p:spPr>
          <a:xfrm>
            <a:off x="1974108" y="255733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750156-E6D2-2143-4CFC-0160964FADFC}"/>
              </a:ext>
            </a:extLst>
          </p:cNvPr>
          <p:cNvSpPr txBox="1"/>
          <p:nvPr/>
        </p:nvSpPr>
        <p:spPr>
          <a:xfrm>
            <a:off x="9898907" y="2557330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7DF94F2-FDFB-4287-26A6-D65151EA7987}"/>
              </a:ext>
            </a:extLst>
          </p:cNvPr>
          <p:cNvSpPr txBox="1"/>
          <p:nvPr/>
        </p:nvSpPr>
        <p:spPr>
          <a:xfrm>
            <a:off x="5614246" y="3005071"/>
            <a:ext cx="1346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6" name="yt_shape_1417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）某物流公司的一辆货车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从乙地出发运送货物至甲地，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小时后，这家公司的一辆货车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从甲地出发送货至乙地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货车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、货车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距甲地的距离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）之间的关系如图所示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177" name="yt_shape_14177"/>
          <p:cNvSpPr txBox="1"/>
          <p:nvPr/>
        </p:nvSpPr>
        <p:spPr>
          <a:xfrm>
            <a:off x="540000" y="2339566"/>
            <a:ext cx="64617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）求货车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距甲地的距离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的表达式；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178"/>
              <p:cNvSpPr txBox="1"/>
              <p:nvPr/>
            </p:nvSpPr>
            <p:spPr>
              <a:xfrm>
                <a:off x="540000" y="2971233"/>
                <a:ext cx="8669040" cy="275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设货车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距甲地的距离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与时间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𝑘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＋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𝑏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=0,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5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𝑘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＋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𝑏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=240,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=60,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−60,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货车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距甲地的距离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与时间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2" name="yt_shape_14178" descr="{&quot;rangeId&quot;:1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1233"/>
                <a:ext cx="8669040" cy="2755626"/>
              </a:xfrm>
              <a:prstGeom prst="rect">
                <a:avLst/>
              </a:prstGeom>
              <a:blipFill>
                <a:blip r:embed="rId2"/>
                <a:stretch>
                  <a:fillRect l="-2180" t="-3982" r="-1125" b="-6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180" name="yt_shape_1418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60284" y="2971233"/>
            <a:ext cx="2291715" cy="2280995"/>
            <a:chOff x="0" y="0"/>
            <a:chExt cx="2291715" cy="2280995"/>
          </a:xfrm>
        </p:grpSpPr>
        <p:pic>
          <p:nvPicPr>
            <p:cNvPr id="3" name="yt_image_14180" descr="{&quot;rangeId&quot;:0,&quot;⚘_4&quot;:1}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91715" cy="1875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82" name="yt_shape_14182"/>
            <p:cNvSpPr txBox="1"/>
            <p:nvPr/>
          </p:nvSpPr>
          <p:spPr>
            <a:xfrm>
              <a:off x="554010" y="1911663"/>
              <a:ext cx="1219693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4" name="yt_shape_14184"/>
          <p:cNvSpPr txBox="1"/>
          <p:nvPr/>
        </p:nvSpPr>
        <p:spPr>
          <a:xfrm>
            <a:off x="540000" y="900000"/>
            <a:ext cx="73770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）求货车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到乙地后，货车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还需多长时间到达甲地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4185"/>
          <p:cNvSpPr txBox="1"/>
          <p:nvPr/>
        </p:nvSpPr>
        <p:spPr>
          <a:xfrm>
            <a:off x="540000" y="1531667"/>
            <a:ext cx="6958636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故货车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的速度为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km/h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货车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到达甲地所需时间为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即货车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到乙地后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货车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还需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小时到达甲地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4186" name="yt_shape_1418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60284" y="1531667"/>
            <a:ext cx="2291715" cy="2340178"/>
            <a:chOff x="0" y="0"/>
            <a:chExt cx="2291715" cy="2340178"/>
          </a:xfrm>
        </p:grpSpPr>
        <p:pic>
          <p:nvPicPr>
            <p:cNvPr id="5" name="yt_image_14186" descr="{&quot;rangeId&quot;:0,&quot;⚘_4&quot;:1}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91715" cy="1875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88" name="yt_shape_14188"/>
            <p:cNvSpPr txBox="1"/>
            <p:nvPr/>
          </p:nvSpPr>
          <p:spPr>
            <a:xfrm>
              <a:off x="554010" y="1911663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0" name="yt_shape_14190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3e699a8-69df-4072-a76d-d6eda844b0b3.png&quot;}"/>
            </a:endParaRPr>
          </a:p>
        </p:txBody>
      </p:sp>
      <p:sp>
        <p:nvSpPr>
          <p:cNvPr id="14191" name="yt_shape_14191"/>
          <p:cNvSpPr txBox="1"/>
          <p:nvPr/>
        </p:nvSpPr>
        <p:spPr>
          <a:xfrm>
            <a:off x="540119" y="165316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两地之间有一条长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千米的公路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甲车从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地出发匀速开往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地，甲车出发两小时后，乙车从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地出发匀速开往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地，两车同时到达各自的目的地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两车行驶的路程之和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（千米）与甲车行驶的时间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（小时）之间的函数关系如图所示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192" name="yt_shape_14192"/>
          <p:cNvSpPr txBox="1"/>
          <p:nvPr/>
        </p:nvSpPr>
        <p:spPr>
          <a:xfrm>
            <a:off x="540000" y="3572858"/>
            <a:ext cx="73177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）甲车的速度为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480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grpSp>
        <p:nvGrpSpPr>
          <p:cNvPr id="14194" name="yt_shape_1419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12912" y="4204525"/>
            <a:ext cx="1839087" cy="1785823"/>
            <a:chOff x="0" y="0"/>
            <a:chExt cx="1839087" cy="1785823"/>
          </a:xfrm>
        </p:grpSpPr>
        <p:pic>
          <p:nvPicPr>
            <p:cNvPr id="3" name="yt_image_14194" descr="{&quot;rangeId&quot;:0,&quot;⚘_7&quot;:1}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9087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96" name="yt_shape_14196"/>
            <p:cNvSpPr txBox="1"/>
            <p:nvPr/>
          </p:nvSpPr>
          <p:spPr>
            <a:xfrm>
              <a:off x="321990" y="135730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4746079963">
            <a:extLst>
              <a:ext uri="{FF2B5EF4-FFF2-40B4-BE49-F238E27FC236}">
                <a16:creationId xmlns:a16="http://schemas.microsoft.com/office/drawing/2014/main" id="{B0F79886-5EE3-E6F7-A7A7-E13ADFCA75E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EC06763-2CFE-1AED-2A46-5C873E058002}"/>
              </a:ext>
            </a:extLst>
          </p:cNvPr>
          <p:cNvSpPr txBox="1"/>
          <p:nvPr/>
        </p:nvSpPr>
        <p:spPr>
          <a:xfrm>
            <a:off x="3345589" y="352605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32C49A-ED7A-E615-8B18-96CA241A80D4}"/>
              </a:ext>
            </a:extLst>
          </p:cNvPr>
          <p:cNvSpPr txBox="1"/>
          <p:nvPr/>
        </p:nvSpPr>
        <p:spPr>
          <a:xfrm>
            <a:off x="6630126" y="352605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8" name="yt_shape_14198"/>
          <p:cNvSpPr txBox="1"/>
          <p:nvPr/>
        </p:nvSpPr>
        <p:spPr>
          <a:xfrm>
            <a:off x="540000" y="900000"/>
            <a:ext cx="62741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）求乙车出发后，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4199"/>
              <p:cNvSpPr txBox="1"/>
              <p:nvPr/>
            </p:nvSpPr>
            <p:spPr>
              <a:xfrm>
                <a:off x="540000" y="1531667"/>
                <a:ext cx="6924973" cy="19318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由图可知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函数图象经过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=80,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=480,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=100,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−120,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4" name="yt_shape_14199" descr="{&quot;rangeId&quot;:1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924973" cy="1931811"/>
              </a:xfrm>
              <a:prstGeom prst="rect">
                <a:avLst/>
              </a:prstGeom>
              <a:blipFill>
                <a:blip r:embed="rId2"/>
                <a:stretch>
                  <a:fillRect l="-2729" t="-5678" r="-1673" b="-9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201" name="yt_shape_1420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12912" y="1531667"/>
            <a:ext cx="1839087" cy="1726640"/>
            <a:chOff x="0" y="0"/>
            <a:chExt cx="1839087" cy="1726640"/>
          </a:xfrm>
        </p:grpSpPr>
        <p:pic>
          <p:nvPicPr>
            <p:cNvPr id="5" name="yt_image_14201" descr="{&quot;rangeId&quot;:0,&quot;⚘_7&quot;:1}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39087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03" name="yt_shape_14203"/>
            <p:cNvSpPr txBox="1"/>
            <p:nvPr/>
          </p:nvSpPr>
          <p:spPr>
            <a:xfrm>
              <a:off x="321990" y="1357308"/>
              <a:ext cx="1231106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205" name="yt_shape_14205"/>
          <p:cNvSpPr txBox="1"/>
          <p:nvPr/>
        </p:nvSpPr>
        <p:spPr>
          <a:xfrm>
            <a:off x="540000" y="3513840"/>
            <a:ext cx="74635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）当甲、乙两车相距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千米时，求甲车行驶的时间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4206"/>
              <p:cNvSpPr txBox="1"/>
              <p:nvPr/>
            </p:nvSpPr>
            <p:spPr>
              <a:xfrm>
                <a:off x="540000" y="4145507"/>
                <a:ext cx="9060173" cy="20068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两车相遇前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两车相遇后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即当甲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乙两车相距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千米时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甲车行驶的时间是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小时或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小时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6" name="yt_shape_14206" descr="{&quot;rangeId&quot;:1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45507"/>
                <a:ext cx="9060173" cy="2006831"/>
              </a:xfrm>
              <a:prstGeom prst="rect">
                <a:avLst/>
              </a:prstGeom>
              <a:blipFill>
                <a:blip r:embed="rId4"/>
                <a:stretch>
                  <a:fillRect l="-2086" r="-1077" b="-4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" name="yt_shape_14131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41ac86a7-b298-4636-b9c5-b201efe798bb.png&quot;}"/>
            </a:endParaRPr>
          </a:p>
        </p:txBody>
      </p:sp>
      <p:sp>
        <p:nvSpPr>
          <p:cNvPr id="14132" name="yt_shape_14132"/>
          <p:cNvSpPr txBox="1"/>
          <p:nvPr/>
        </p:nvSpPr>
        <p:spPr>
          <a:xfrm>
            <a:off x="540000" y="1662201"/>
            <a:ext cx="70275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用二元一次方程组确定一次函数表达式</a:t>
            </a:r>
          </a:p>
        </p:txBody>
      </p:sp>
      <p:sp>
        <p:nvSpPr>
          <p:cNvPr id="14133" name="yt_shape_14133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轴的交点坐标分别为（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34" name="yt_table_14134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5732298"/>
                  </p:ext>
                </p:extLst>
              </p:nvPr>
            </p:nvGraphicFramePr>
            <p:xfrm>
              <a:off x="540000" y="3273565"/>
              <a:ext cx="6293168" cy="1057085"/>
            </p:xfrm>
            <a:graphic>
              <a:graphicData uri="http://schemas.openxmlformats.org/drawingml/2006/table">
                <a:tbl>
                  <a:tblPr/>
                  <a:tblGrid>
                    <a:gridCol w="3600768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  <a:gridCol w="2692400">
                      <a:extLst>
                        <a:ext uri="{9D8B030D-6E8A-4147-A177-3AD203B41FA5}">
                          <a16:colId xmlns:a16="http://schemas.microsoft.com/office/drawing/2014/main" val="1062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2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4134" name="yt_table_14134" descr="{&quot;rangeId&quot;:3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5732298"/>
                  </p:ext>
                </p:extLst>
              </p:nvPr>
            </p:nvGraphicFramePr>
            <p:xfrm>
              <a:off x="540000" y="3273565"/>
              <a:ext cx="6293168" cy="1057085"/>
            </p:xfrm>
            <a:graphic>
              <a:graphicData uri="http://schemas.openxmlformats.org/drawingml/2006/table">
                <a:tbl>
                  <a:tblPr/>
                  <a:tblGrid>
                    <a:gridCol w="3600768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  <a:gridCol w="2692400">
                      <a:extLst>
                        <a:ext uri="{9D8B030D-6E8A-4147-A177-3AD203B41FA5}">
                          <a16:colId xmlns:a16="http://schemas.microsoft.com/office/drawing/2014/main" val="10627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4788" b="-971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k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135" name="yt_shape_14135"/>
          <p:cNvSpPr txBox="1"/>
          <p:nvPr/>
        </p:nvSpPr>
        <p:spPr>
          <a:xfrm>
            <a:off x="540000" y="4381205"/>
            <a:ext cx="107369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）在同一条直线上，则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136" name="yt_shape_14136"/>
          <p:cNvSpPr txBox="1"/>
          <p:nvPr/>
        </p:nvSpPr>
        <p:spPr>
          <a:xfrm>
            <a:off x="540119" y="48605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已知一次函数的图象经过点（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），且与直线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交点的横坐标为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，则这个一次函数的表达式是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079819">
            <a:extLst>
              <a:ext uri="{FF2B5EF4-FFF2-40B4-BE49-F238E27FC236}">
                <a16:creationId xmlns:a16="http://schemas.microsoft.com/office/drawing/2014/main" id="{028B8309-DE70-B726-B806-43C31A3784C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6079835">
            <a:extLst>
              <a:ext uri="{FF2B5EF4-FFF2-40B4-BE49-F238E27FC236}">
                <a16:creationId xmlns:a16="http://schemas.microsoft.com/office/drawing/2014/main" id="{D83C75C2-8A32-0819-4621-3F9FF756386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C3149B-6088-CF3C-DC93-CAF19E7DFF18}"/>
              </a:ext>
            </a:extLst>
          </p:cNvPr>
          <p:cNvSpPr txBox="1"/>
          <p:nvPr/>
        </p:nvSpPr>
        <p:spPr>
          <a:xfrm>
            <a:off x="1364508" y="25904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AF8228-1C73-C1CF-E36A-BE4E29DB8472}"/>
              </a:ext>
            </a:extLst>
          </p:cNvPr>
          <p:cNvSpPr txBox="1"/>
          <p:nvPr/>
        </p:nvSpPr>
        <p:spPr>
          <a:xfrm>
            <a:off x="10549664" y="433439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BB73652-606A-34BA-A4D9-9E17B2E5A371}"/>
              </a:ext>
            </a:extLst>
          </p:cNvPr>
          <p:cNvSpPr txBox="1"/>
          <p:nvPr/>
        </p:nvSpPr>
        <p:spPr>
          <a:xfrm>
            <a:off x="4107708" y="5261443"/>
            <a:ext cx="197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7" name="yt_shape_1413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北京市中考节选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求该函数的表达式及点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38" name="yt_shape_14138"/>
              <p:cNvSpPr txBox="1"/>
              <p:nvPr/>
            </p:nvSpPr>
            <p:spPr>
              <a:xfrm>
                <a:off x="540000" y="1859435"/>
                <a:ext cx="6718186" cy="35116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138" name="yt_shape_14138" descr="{&quot;rangeId&quot;: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6718186" cy="3511667"/>
              </a:xfrm>
              <a:prstGeom prst="rect">
                <a:avLst/>
              </a:prstGeom>
              <a:blipFill>
                <a:blip r:embed="rId2"/>
                <a:stretch>
                  <a:fillRect l="-2813" t="-1389" r="-1724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1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0" name="yt_shape_14140"/>
          <p:cNvSpPr txBox="1"/>
          <p:nvPr/>
        </p:nvSpPr>
        <p:spPr>
          <a:xfrm>
            <a:off x="540000" y="900000"/>
            <a:ext cx="67197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利用一次函数的表达式解决实际问题</a:t>
            </a:r>
          </a:p>
        </p:txBody>
      </p:sp>
      <p:sp>
        <p:nvSpPr>
          <p:cNvPr id="14141" name="yt_shape_14141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弹簧的长度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）与所挂物体的质量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）的关系是一次函数，图象如图所示，则弹簧不挂物体的长度是（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45" name="yt_table_14145_skip" title="H_67.4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901385"/>
              </p:ext>
            </p:extLst>
          </p:nvPr>
        </p:nvGraphicFramePr>
        <p:xfrm>
          <a:off x="540000" y="2359000"/>
          <a:ext cx="4246690" cy="856108"/>
        </p:xfrm>
        <a:graphic>
          <a:graphicData uri="http://schemas.openxmlformats.org/drawingml/2006/table">
            <a:tbl>
              <a:tblPr/>
              <a:tblGrid>
                <a:gridCol w="2700655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  <a:gridCol w="1546035">
                  <a:extLst>
                    <a:ext uri="{9D8B030D-6E8A-4147-A177-3AD203B41FA5}">
                      <a16:colId xmlns:a16="http://schemas.microsoft.com/office/drawing/2014/main" val="106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4"/>
                  </a:ext>
                </a:extLst>
              </a:tr>
            </a:tbl>
          </a:graphicData>
        </a:graphic>
      </p:graphicFrame>
      <p:grpSp>
        <p:nvGrpSpPr>
          <p:cNvPr id="14142" name="yt_shape_14142_skip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49112" y="2359000"/>
            <a:ext cx="2100834" cy="1767600"/>
            <a:chOff x="0" y="0"/>
            <a:chExt cx="2100834" cy="1767600"/>
          </a:xfrm>
        </p:grpSpPr>
        <p:pic>
          <p:nvPicPr>
            <p:cNvPr id="2" name="yt_image_14142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00834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44" name="yt_shape_14144"/>
            <p:cNvSpPr txBox="1"/>
            <p:nvPr/>
          </p:nvSpPr>
          <p:spPr>
            <a:xfrm>
              <a:off x="517136" y="1407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079865">
            <a:extLst>
              <a:ext uri="{FF2B5EF4-FFF2-40B4-BE49-F238E27FC236}">
                <a16:creationId xmlns:a16="http://schemas.microsoft.com/office/drawing/2014/main" id="{05248C7D-4B05-B5B2-76AD-051A03CD1D6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377C186-E8BD-D60C-5C16-548117AECC46}"/>
              </a:ext>
            </a:extLst>
          </p:cNvPr>
          <p:cNvSpPr txBox="1"/>
          <p:nvPr/>
        </p:nvSpPr>
        <p:spPr>
          <a:xfrm>
            <a:off x="50221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7" name="yt_shape_1414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在一定范围内，某种产品的购买量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（吨）与单价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（元）之间满足函数表达式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吨，每吨为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元；若购买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吨，每吨为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一客户购买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吨，单价应是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148" name="yt_shape_14148"/>
          <p:cNvSpPr txBox="1"/>
          <p:nvPr/>
        </p:nvSpPr>
        <p:spPr>
          <a:xfrm>
            <a:off x="540119" y="23395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某市出租车计费方法如图所示，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）表示行驶里程，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（元）表示车费，请根据图象回答下面的问题：</a:t>
            </a:r>
          </a:p>
        </p:txBody>
      </p:sp>
      <p:sp>
        <p:nvSpPr>
          <p:cNvPr id="14149" name="yt_shape_14149"/>
          <p:cNvSpPr txBox="1"/>
          <p:nvPr/>
        </p:nvSpPr>
        <p:spPr>
          <a:xfrm>
            <a:off x="540000" y="3299001"/>
            <a:ext cx="93342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）出租车的起步价是多少元？当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150"/>
              <p:cNvSpPr txBox="1"/>
              <p:nvPr/>
            </p:nvSpPr>
            <p:spPr>
              <a:xfrm>
                <a:off x="540000" y="3930668"/>
                <a:ext cx="7123745" cy="23011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由图象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得出租车的起步价是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由函数图象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=8,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=12,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2" name="yt_shape_14150" descr="{&quot;rangeId&quot;: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30668"/>
                <a:ext cx="7123745" cy="2301143"/>
              </a:xfrm>
              <a:prstGeom prst="rect">
                <a:avLst/>
              </a:prstGeom>
              <a:blipFill>
                <a:blip r:embed="rId2"/>
                <a:stretch>
                  <a:fillRect l="-2654" t="-5040" r="-1541" b="-74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152" name="yt_shape_1415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95742" y="3930668"/>
            <a:ext cx="2056257" cy="2215844"/>
            <a:chOff x="0" y="0"/>
            <a:chExt cx="2056257" cy="2215844"/>
          </a:xfrm>
        </p:grpSpPr>
        <p:pic>
          <p:nvPicPr>
            <p:cNvPr id="3" name="yt_image_14152" descr="{&quot;rangeId&quot;:0,&quot;⚘_2&quot;:1}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6257" cy="181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54" name="yt_shape_14154"/>
            <p:cNvSpPr txBox="1"/>
            <p:nvPr/>
          </p:nvSpPr>
          <p:spPr>
            <a:xfrm>
              <a:off x="507519" y="1846512"/>
              <a:ext cx="1077218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484B83D-4FD2-85AB-B966-4D944195CBB5}"/>
              </a:ext>
            </a:extLst>
          </p:cNvPr>
          <p:cNvSpPr txBox="1"/>
          <p:nvPr/>
        </p:nvSpPr>
        <p:spPr>
          <a:xfrm>
            <a:off x="319330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6" name="yt_shape_14156"/>
          <p:cNvSpPr txBox="1"/>
          <p:nvPr/>
        </p:nvSpPr>
        <p:spPr>
          <a:xfrm>
            <a:off x="540000" y="900000"/>
            <a:ext cx="94641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）若某乘客有一次乘出租车的车费为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元，求这位乘客乘车的里程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4157"/>
          <p:cNvSpPr txBox="1"/>
          <p:nvPr/>
        </p:nvSpPr>
        <p:spPr>
          <a:xfrm>
            <a:off x="540000" y="1531667"/>
            <a:ext cx="473527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即这位乘客乘车的里程是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15km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4158" name="yt_shape_1415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95742" y="1531667"/>
            <a:ext cx="2056257" cy="2275027"/>
            <a:chOff x="0" y="0"/>
            <a:chExt cx="2056257" cy="2275027"/>
          </a:xfrm>
        </p:grpSpPr>
        <p:pic>
          <p:nvPicPr>
            <p:cNvPr id="5" name="yt_image_14158" descr="{&quot;rangeId&quot;:0,&quot;⚘_2&quot;:1}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6257" cy="181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60" name="yt_shape_14160"/>
            <p:cNvSpPr txBox="1"/>
            <p:nvPr/>
          </p:nvSpPr>
          <p:spPr>
            <a:xfrm>
              <a:off x="507519" y="1846512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2" name="yt_shape_14162"/>
          <p:cNvSpPr txBox="1"/>
          <p:nvPr/>
        </p:nvSpPr>
        <p:spPr>
          <a:xfrm>
            <a:off x="540000" y="900000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因忽视一次函数图象的性质而漏解</a:t>
            </a:r>
          </a:p>
        </p:txBody>
      </p:sp>
      <p:sp>
        <p:nvSpPr>
          <p:cNvPr id="14163" name="yt_shape_14163"/>
          <p:cNvSpPr txBox="1"/>
          <p:nvPr/>
        </p:nvSpPr>
        <p:spPr>
          <a:xfrm>
            <a:off x="540119" y="1399565"/>
            <a:ext cx="966033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，则此一次函数的表达式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079900">
            <a:extLst>
              <a:ext uri="{FF2B5EF4-FFF2-40B4-BE49-F238E27FC236}">
                <a16:creationId xmlns:a16="http://schemas.microsoft.com/office/drawing/2014/main" id="{7A169ABA-CA0B-0709-C5A9-AD04982BFF3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2F3D09-144B-D771-6BD8-DBE374831C08}"/>
              </a:ext>
            </a:extLst>
          </p:cNvPr>
          <p:cNvSpPr txBox="1"/>
          <p:nvPr/>
        </p:nvSpPr>
        <p:spPr>
          <a:xfrm>
            <a:off x="983432" y="1783067"/>
            <a:ext cx="121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344141-1909-1E70-41DA-B3EBF038D4BA}"/>
              </a:ext>
            </a:extLst>
          </p:cNvPr>
          <p:cNvSpPr txBox="1"/>
          <p:nvPr/>
        </p:nvSpPr>
        <p:spPr>
          <a:xfrm>
            <a:off x="2063552" y="1774976"/>
            <a:ext cx="2583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4" name="yt_shape_14164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a7ec44c-303b-4a4c-a985-8b458ca4c336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65" name="yt_shape_14165"/>
              <p:cNvSpPr txBox="1"/>
              <p:nvPr/>
            </p:nvSpPr>
            <p:spPr>
              <a:xfrm>
                <a:off x="540119" y="1644183"/>
                <a:ext cx="11111999" cy="10706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上海市中考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）某人购进一批苹果到集贸市场零售，已知卖出的苹果数量与售价之间的关系如图所示，成本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千克，现以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千克卖出，挣得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4165" name="yt_shape_14165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1111999" cy="1070678"/>
              </a:xfrm>
              <a:prstGeom prst="rect">
                <a:avLst/>
              </a:prstGeom>
              <a:blipFill>
                <a:blip r:embed="rId2"/>
                <a:stretch>
                  <a:fillRect l="-1701" t="-6857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70" name="yt_shape_14170"/>
          <p:cNvSpPr txBox="1"/>
          <p:nvPr/>
        </p:nvSpPr>
        <p:spPr>
          <a:xfrm>
            <a:off x="540000" y="51390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67" name="yt_shape_14167" title="H_166.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27841" y="2970206"/>
            <a:ext cx="2536317" cy="2118501"/>
            <a:chOff x="0" y="0"/>
            <a:chExt cx="2536317" cy="2118501"/>
          </a:xfrm>
        </p:grpSpPr>
        <p:pic>
          <p:nvPicPr>
            <p:cNvPr id="2" name="yt_image_14167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36317" cy="1722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69" name="yt_shape_14169"/>
            <p:cNvSpPr txBox="1"/>
            <p:nvPr/>
          </p:nvSpPr>
          <p:spPr>
            <a:xfrm>
              <a:off x="734877" y="175850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079926">
            <a:extLst>
              <a:ext uri="{FF2B5EF4-FFF2-40B4-BE49-F238E27FC236}">
                <a16:creationId xmlns:a16="http://schemas.microsoft.com/office/drawing/2014/main" id="{9AEDC19B-AA97-0777-EDF3-9B2877E4E38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82DB144-BE05-4731-42BE-813AC3191DEB}"/>
                  </a:ext>
                </a:extLst>
              </p:cNvPr>
              <p:cNvSpPr txBox="1"/>
              <p:nvPr/>
            </p:nvSpPr>
            <p:spPr>
              <a:xfrm>
                <a:off x="9152782" y="1991915"/>
                <a:ext cx="572199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3" name="文本框 2" descr="{'rangeId': 11, 'hasSerialNum': 1, 'mathAnswerShape': 1}">
                <a:extLst>
                  <a:ext uri="{FF2B5EF4-FFF2-40B4-BE49-F238E27FC236}">
                    <a16:creationId xmlns:a16="http://schemas.microsoft.com/office/drawing/2014/main" id="{482DB144-BE05-4731-42BE-813AC3191D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52782" y="1991915"/>
                <a:ext cx="572199" cy="678447"/>
              </a:xfrm>
              <a:prstGeom prst="rect">
                <a:avLst/>
              </a:prstGeom>
              <a:blipFill>
                <a:blip r:embed="rId5"/>
                <a:stretch>
                  <a:fillRect r="-17021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1" name="yt_shape_1417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175" name="yt_shape_14175"/>
          <p:cNvSpPr txBox="1"/>
          <p:nvPr/>
        </p:nvSpPr>
        <p:spPr>
          <a:xfrm>
            <a:off x="540000" y="42686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72" name="yt_shape_14172" title="H_173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27294" y="2011799"/>
            <a:ext cx="2137410" cy="2206512"/>
            <a:chOff x="0" y="0"/>
            <a:chExt cx="2137410" cy="2206512"/>
          </a:xfrm>
        </p:grpSpPr>
        <p:pic>
          <p:nvPicPr>
            <p:cNvPr id="2" name="yt_image_1417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37410" cy="181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74" name="yt_shape_14174"/>
            <p:cNvSpPr txBox="1"/>
            <p:nvPr/>
          </p:nvSpPr>
          <p:spPr>
            <a:xfrm>
              <a:off x="459241" y="18465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7DDADD4-F40D-FEB9-C740-797C739594E1}"/>
              </a:ext>
            </a:extLst>
          </p:cNvPr>
          <p:cNvSpPr txBox="1"/>
          <p:nvPr/>
        </p:nvSpPr>
        <p:spPr>
          <a:xfrm>
            <a:off x="3949339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1479</Words>
  <Application>Microsoft Office PowerPoint</Application>
  <PresentationFormat>宽屏</PresentationFormat>
  <Paragraphs>91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47</cp:revision>
  <dcterms:created xsi:type="dcterms:W3CDTF">2023-05-05T05:33:00Z</dcterms:created>
  <dcterms:modified xsi:type="dcterms:W3CDTF">2023-05-24T06:21:42Z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