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2" r:id="rId5"/>
    <p:sldId id="376" r:id="rId6"/>
    <p:sldId id="383" r:id="rId7"/>
    <p:sldId id="386" r:id="rId8"/>
    <p:sldId id="393" r:id="rId9"/>
    <p:sldId id="396" r:id="rId10"/>
    <p:sldId id="397" r:id="rId11"/>
    <p:sldId id="400" r:id="rId12"/>
    <p:sldId id="401" r:id="rId13"/>
    <p:sldId id="398" r:id="rId14"/>
    <p:sldId id="404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4" name="yt_shape_10584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f0e9457-cf57-461e-919e-524db887759a.png&quot;}"/>
            </a:endParaRPr>
          </a:p>
        </p:txBody>
      </p:sp>
      <p:sp>
        <p:nvSpPr>
          <p:cNvPr id="10585" name="yt_shape_10585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整数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分数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统称为有理数，它们都可以用有限小数和无限循环小数来表示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86" name="yt_shape_10586"/>
          <p:cNvSpPr txBox="1"/>
          <p:nvPr/>
        </p:nvSpPr>
        <p:spPr>
          <a:xfrm>
            <a:off x="540000" y="2612595"/>
            <a:ext cx="10566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既不是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整数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，也不是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分数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，所以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有理数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655794">
            <a:extLst>
              <a:ext uri="{FF2B5EF4-FFF2-40B4-BE49-F238E27FC236}">
                <a16:creationId xmlns:a16="http://schemas.microsoft.com/office/drawing/2014/main" id="{D8804E76-06B6-7DAB-39A2-C1F9625DEEF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81E2BB-25EB-8F19-5D1F-6ADCB4E6CA69}"/>
              </a:ext>
            </a:extLst>
          </p:cNvPr>
          <p:cNvSpPr txBox="1"/>
          <p:nvPr/>
        </p:nvSpPr>
        <p:spPr>
          <a:xfrm>
            <a:off x="1062883" y="1606354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整数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047586-0AE5-F34F-AD3E-F964E48BEF5A}"/>
              </a:ext>
            </a:extLst>
          </p:cNvPr>
          <p:cNvSpPr txBox="1"/>
          <p:nvPr/>
        </p:nvSpPr>
        <p:spPr>
          <a:xfrm>
            <a:off x="2723408" y="1606354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分数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55C48A-E750-CB6B-C017-2095B1EDDB34}"/>
              </a:ext>
            </a:extLst>
          </p:cNvPr>
          <p:cNvSpPr txBox="1"/>
          <p:nvPr/>
        </p:nvSpPr>
        <p:spPr>
          <a:xfrm>
            <a:off x="4285389" y="256578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整数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3A8B67-6F5F-7F38-9D88-53AB2AF2D6E2}"/>
              </a:ext>
            </a:extLst>
          </p:cNvPr>
          <p:cNvSpPr txBox="1"/>
          <p:nvPr/>
        </p:nvSpPr>
        <p:spPr>
          <a:xfrm>
            <a:off x="6723789" y="256578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分数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E7AB7E-CD4B-C4F5-75BE-5BEB22C0D8DD}"/>
              </a:ext>
            </a:extLst>
          </p:cNvPr>
          <p:cNvSpPr txBox="1"/>
          <p:nvPr/>
        </p:nvSpPr>
        <p:spPr>
          <a:xfrm>
            <a:off x="9619389" y="256578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有理数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7" name="yt_shape_1064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个边长为单位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的正方形组成的大正方形，每个小正方形顶点称为格点，请连接图中的格点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48" name="yt_shape_10648"/>
          <p:cNvSpPr txBox="1"/>
          <p:nvPr/>
        </p:nvSpPr>
        <p:spPr>
          <a:xfrm>
            <a:off x="540000" y="1859435"/>
            <a:ext cx="3914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）使线段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长为有理数；</a:t>
            </a:r>
          </a:p>
        </p:txBody>
      </p:sp>
      <p:sp>
        <p:nvSpPr>
          <p:cNvPr id="2" name="yt_shape_10649"/>
          <p:cNvSpPr txBox="1"/>
          <p:nvPr/>
        </p:nvSpPr>
        <p:spPr>
          <a:xfrm>
            <a:off x="540000" y="2491102"/>
            <a:ext cx="46070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0650" name="yt_shape_1065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65999" y="2491102"/>
            <a:ext cx="2286000" cy="2649931"/>
            <a:chOff x="0" y="0"/>
            <a:chExt cx="2286000" cy="2649931"/>
          </a:xfrm>
        </p:grpSpPr>
        <p:pic>
          <p:nvPicPr>
            <p:cNvPr id="3" name="yt_image_10650" descr="{&quot;rangeId&quot;:0,&quot;⚘_3&quot;:1}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0" cy="2185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52" name="yt_shape_10652"/>
            <p:cNvSpPr txBox="1"/>
            <p:nvPr/>
          </p:nvSpPr>
          <p:spPr>
            <a:xfrm>
              <a:off x="545447" y="2221416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image_10666" title="H_161.1">
            <a:extLst>
              <a:ext uri="{FF2B5EF4-FFF2-40B4-BE49-F238E27FC236}">
                <a16:creationId xmlns:a16="http://schemas.microsoft.com/office/drawing/2014/main" id="{85C09688-1941-1615-FC01-CDF05AF2FB55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3592" y="3236673"/>
            <a:ext cx="2199132" cy="204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7C635EB-EDFE-143A-BE19-96EBDD27382E}"/>
              </a:ext>
            </a:extLst>
          </p:cNvPr>
          <p:cNvSpPr txBox="1"/>
          <p:nvPr/>
        </p:nvSpPr>
        <p:spPr>
          <a:xfrm>
            <a:off x="2453368" y="540563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4" name="yt_shape_10654"/>
          <p:cNvSpPr txBox="1"/>
          <p:nvPr/>
        </p:nvSpPr>
        <p:spPr>
          <a:xfrm>
            <a:off x="540000" y="900000"/>
            <a:ext cx="42752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）使线段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长不是有理数；</a:t>
            </a:r>
          </a:p>
        </p:txBody>
      </p:sp>
      <p:sp>
        <p:nvSpPr>
          <p:cNvPr id="4" name="yt_shape_10655"/>
          <p:cNvSpPr txBox="1"/>
          <p:nvPr/>
        </p:nvSpPr>
        <p:spPr>
          <a:xfrm>
            <a:off x="540000" y="1531667"/>
            <a:ext cx="46599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0656" name="yt_shape_1065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65999" y="1531667"/>
            <a:ext cx="2286000" cy="2649931"/>
            <a:chOff x="0" y="0"/>
            <a:chExt cx="2286000" cy="2649931"/>
          </a:xfrm>
        </p:grpSpPr>
        <p:pic>
          <p:nvPicPr>
            <p:cNvPr id="5" name="yt_image_10656" descr="{&quot;rangeId&quot;:0,&quot;⚘_3&quot;:1}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0" cy="2185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58" name="yt_shape_10658"/>
            <p:cNvSpPr txBox="1"/>
            <p:nvPr/>
          </p:nvSpPr>
          <p:spPr>
            <a:xfrm>
              <a:off x="545447" y="2221416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2" name="yt_image_10666" title="H_161.1">
            <a:extLst>
              <a:ext uri="{FF2B5EF4-FFF2-40B4-BE49-F238E27FC236}">
                <a16:creationId xmlns:a16="http://schemas.microsoft.com/office/drawing/2014/main" id="{01A02089-6000-4376-2BD8-A5DCD4A8A282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3552" y="2492896"/>
            <a:ext cx="2199132" cy="204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746B1BE-8F7A-33F0-7B34-2A47C59A8D94}"/>
              </a:ext>
            </a:extLst>
          </p:cNvPr>
          <p:cNvSpPr txBox="1"/>
          <p:nvPr/>
        </p:nvSpPr>
        <p:spPr>
          <a:xfrm>
            <a:off x="2093328" y="466185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0" name="yt_shape_10660"/>
          <p:cNvSpPr txBox="1"/>
          <p:nvPr/>
        </p:nvSpPr>
        <p:spPr>
          <a:xfrm>
            <a:off x="540000" y="900000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）使所得正方形的面积为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0661"/>
          <p:cNvSpPr txBox="1"/>
          <p:nvPr/>
        </p:nvSpPr>
        <p:spPr>
          <a:xfrm>
            <a:off x="540000" y="1531667"/>
            <a:ext cx="81464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EFMN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pSp>
        <p:nvGrpSpPr>
          <p:cNvPr id="10662" name="yt_shape_1066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65999" y="1531667"/>
            <a:ext cx="2286000" cy="2649931"/>
            <a:chOff x="0" y="0"/>
            <a:chExt cx="2286000" cy="2649931"/>
          </a:xfrm>
        </p:grpSpPr>
        <p:pic>
          <p:nvPicPr>
            <p:cNvPr id="7" name="yt_image_10662" descr="{&quot;rangeId&quot;:0,&quot;⚘_3&quot;:1}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6000" cy="2185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64" name="yt_shape_10664"/>
            <p:cNvSpPr txBox="1"/>
            <p:nvPr/>
          </p:nvSpPr>
          <p:spPr>
            <a:xfrm>
              <a:off x="545447" y="2221416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669" name="yt_shape_10669"/>
          <p:cNvSpPr txBox="1"/>
          <p:nvPr/>
        </p:nvSpPr>
        <p:spPr>
          <a:xfrm>
            <a:off x="540000" y="42318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2" name="yt_image_10666" title="H_161.1">
            <a:extLst>
              <a:ext uri="{FF2B5EF4-FFF2-40B4-BE49-F238E27FC236}">
                <a16:creationId xmlns:a16="http://schemas.microsoft.com/office/drawing/2014/main" id="{66243707-5016-7E87-D443-85EAB1183704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3632" y="2406015"/>
            <a:ext cx="2199132" cy="204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5767308-8436-BDE8-A787-C159B7DB922C}"/>
              </a:ext>
            </a:extLst>
          </p:cNvPr>
          <p:cNvSpPr txBox="1"/>
          <p:nvPr/>
        </p:nvSpPr>
        <p:spPr>
          <a:xfrm>
            <a:off x="2813408" y="4574975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0" name="yt_shape_10670"/>
          <p:cNvSpPr txBox="1"/>
          <p:nvPr/>
        </p:nvSpPr>
        <p:spPr>
          <a:xfrm>
            <a:off x="487884" y="668543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490505c-4c90-4c50-80ad-4feb502503b4.png&quot;}"/>
            </a:endParaRPr>
          </a:p>
        </p:txBody>
      </p:sp>
      <p:sp>
        <p:nvSpPr>
          <p:cNvPr id="10671" name="yt_shape_10671"/>
          <p:cNvSpPr txBox="1"/>
          <p:nvPr/>
        </p:nvSpPr>
        <p:spPr>
          <a:xfrm>
            <a:off x="488003" y="14217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）数学课上，好学的小明向老师提出了一个问题：无限循环小数是无理数吗？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72" name="yt_shape_10672"/>
              <p:cNvSpPr txBox="1"/>
              <p:nvPr/>
            </p:nvSpPr>
            <p:spPr>
              <a:xfrm>
                <a:off x="459030" y="2204864"/>
                <a:ext cx="8572860" cy="576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为例，老师给小明做了以下解答（注：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33333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）：</a:t>
                </a:r>
              </a:p>
            </p:txBody>
          </p:sp>
        </mc:Choice>
        <mc:Fallback xmlns="">
          <p:sp>
            <p:nvSpPr>
              <p:cNvPr id="10672" name="yt_shape_106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030" y="2204864"/>
                <a:ext cx="8572860" cy="576376"/>
              </a:xfrm>
              <a:prstGeom prst="rect">
                <a:avLst/>
              </a:prstGeom>
              <a:blipFill>
                <a:blip r:embed="rId2"/>
                <a:stretch>
                  <a:fillRect l="-2132" r="-1350" b="-31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74" name="yt_shape_10674"/>
              <p:cNvSpPr txBox="1"/>
              <p:nvPr/>
            </p:nvSpPr>
            <p:spPr>
              <a:xfrm>
                <a:off x="487884" y="2756610"/>
                <a:ext cx="2920671" cy="576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0674" name="yt_shape_106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884" y="2756610"/>
                <a:ext cx="2920671" cy="576376"/>
              </a:xfrm>
              <a:prstGeom prst="rect">
                <a:avLst/>
              </a:prstGeom>
              <a:blipFill>
                <a:blip r:embed="rId3"/>
                <a:stretch>
                  <a:fillRect l="-6263" r="-5846" b="-31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76" name="yt_shape_10676"/>
              <p:cNvSpPr txBox="1"/>
              <p:nvPr/>
            </p:nvSpPr>
            <p:spPr>
              <a:xfrm>
                <a:off x="459030" y="3246826"/>
                <a:ext cx="4538102" cy="576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等式两边同时乘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0676" name="yt_shape_106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030" y="3246826"/>
                <a:ext cx="4538102" cy="576376"/>
              </a:xfrm>
              <a:prstGeom prst="rect">
                <a:avLst/>
              </a:prstGeom>
              <a:blipFill>
                <a:blip r:embed="rId4"/>
                <a:stretch>
                  <a:fillRect l="-4027" r="-3221" b="-31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78" name="yt_shape_10678"/>
              <p:cNvSpPr txBox="1"/>
              <p:nvPr/>
            </p:nvSpPr>
            <p:spPr>
              <a:xfrm>
                <a:off x="487884" y="3780122"/>
                <a:ext cx="2229778" cy="576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0678" name="yt_shape_106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884" y="3780122"/>
                <a:ext cx="2229778" cy="576376"/>
              </a:xfrm>
              <a:prstGeom prst="rect">
                <a:avLst/>
              </a:prstGeom>
              <a:blipFill>
                <a:blip r:embed="rId5"/>
                <a:stretch>
                  <a:fillRect l="-8197" r="-7650" b="-31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80" name="yt_shape_10680"/>
              <p:cNvSpPr txBox="1"/>
              <p:nvPr/>
            </p:nvSpPr>
            <p:spPr>
              <a:xfrm>
                <a:off x="459030" y="4288788"/>
                <a:ext cx="4041171" cy="576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，所以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0680" name="yt_shape_106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030" y="4288788"/>
                <a:ext cx="4041171" cy="576376"/>
              </a:xfrm>
              <a:prstGeom prst="rect">
                <a:avLst/>
              </a:prstGeom>
              <a:blipFill>
                <a:blip r:embed="rId6"/>
                <a:stretch>
                  <a:fillRect l="-4525" r="-3771" b="-31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655968">
            <a:extLst>
              <a:ext uri="{FF2B5EF4-FFF2-40B4-BE49-F238E27FC236}">
                <a16:creationId xmlns:a16="http://schemas.microsoft.com/office/drawing/2014/main" id="{65F57315-4A29-E17A-54D1-6E3C3DB0DCF8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682">
                <a:extLst>
                  <a:ext uri="{FF2B5EF4-FFF2-40B4-BE49-F238E27FC236}">
                    <a16:creationId xmlns:a16="http://schemas.microsoft.com/office/drawing/2014/main" id="{98B2792A-4E97-3696-E557-8F3D87507037}"/>
                  </a:ext>
                </a:extLst>
              </p:cNvPr>
              <p:cNvSpPr txBox="1"/>
              <p:nvPr/>
            </p:nvSpPr>
            <p:spPr>
              <a:xfrm>
                <a:off x="459030" y="4725144"/>
                <a:ext cx="11111999" cy="19346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因为分数是有理数，所以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是有理数，同学们，你们学会了吗？请根据上述阅读，解决下列问题：</a:t>
                </a:r>
              </a:p>
              <a:p>
                <a:pPr algn="l" eaLnBrk="1" fontAlgn="b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）无限循环小数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写成分数的形式是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      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2" name="yt_shape_10682">
                <a:extLst>
                  <a:ext uri="{FF2B5EF4-FFF2-40B4-BE49-F238E27FC236}">
                    <a16:creationId xmlns:a16="http://schemas.microsoft.com/office/drawing/2014/main" id="{98B2792A-4E97-3696-E557-8F3D875070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030" y="4725144"/>
                <a:ext cx="11111999" cy="1934632"/>
              </a:xfrm>
              <a:prstGeom prst="rect">
                <a:avLst/>
              </a:prstGeom>
              <a:blipFill>
                <a:blip r:embed="rId8"/>
                <a:stretch>
                  <a:fillRect l="-1646" t="-1262" r="-1317" b="-85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FE37058-9A72-8BC7-0B56-36C58C0FC831}"/>
                  </a:ext>
                </a:extLst>
              </p:cNvPr>
              <p:cNvSpPr txBox="1"/>
              <p:nvPr/>
            </p:nvSpPr>
            <p:spPr>
              <a:xfrm>
                <a:off x="6050218" y="5877272"/>
                <a:ext cx="308674" cy="67260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FE37058-9A72-8BC7-0B56-36C58C0FC8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0218" y="5877272"/>
                <a:ext cx="308674" cy="67260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88" name="yt_shape_10688"/>
              <p:cNvSpPr txBox="1"/>
              <p:nvPr/>
            </p:nvSpPr>
            <p:spPr>
              <a:xfrm>
                <a:off x="540000" y="900000"/>
                <a:ext cx="5418150" cy="576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）请用解方程的办法将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写成分数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88" name="yt_shape_10688" descr="{&quot;rangeId&quot;:27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18150" cy="576376"/>
              </a:xfrm>
              <a:prstGeom prst="rect">
                <a:avLst/>
              </a:prstGeom>
              <a:blipFill>
                <a:blip r:embed="rId2"/>
                <a:stretch>
                  <a:fillRect l="-3491" r="-2590" b="-31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90" name="yt_shape_10690"/>
              <p:cNvSpPr txBox="1"/>
              <p:nvPr/>
            </p:nvSpPr>
            <p:spPr>
              <a:xfrm>
                <a:off x="540000" y="1527164"/>
                <a:ext cx="5169685" cy="25951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  <m:limUpp>
                      <m:limUp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  <m:limUpp>
                      <m:limUp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等式两边同时乘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  <m:limUpp>
                      <m:limUp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  <m:limUpp>
                      <m:limUp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  <m:limUpp>
                      <m:limUp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0690" name="yt_shape_10690" descr="{&quot;rangeId&quot;:2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27164"/>
                <a:ext cx="5169685" cy="2595198"/>
              </a:xfrm>
              <a:prstGeom prst="rect">
                <a:avLst/>
              </a:prstGeom>
              <a:blipFill>
                <a:blip r:embed="rId3"/>
                <a:stretch>
                  <a:fillRect l="-3656" r="-2594" b="-6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92" name="yt_shape_10692"/>
              <p:cNvSpPr txBox="1"/>
              <p:nvPr/>
            </p:nvSpPr>
            <p:spPr>
              <a:xfrm>
                <a:off x="540000" y="4173150"/>
                <a:ext cx="3149901" cy="6395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  <m:limUpp>
                      <m:limUp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92" name="yt_shape_10692" descr="{&quot;rangeId&quot;:2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73150"/>
                <a:ext cx="3149901" cy="639599"/>
              </a:xfrm>
              <a:prstGeom prst="rect">
                <a:avLst/>
              </a:prstGeom>
              <a:blipFill>
                <a:blip r:embed="rId4"/>
                <a:stretch>
                  <a:fillRect l="-6008" r="-5039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6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90" grpId="0" build="allAtOnce"/>
      <p:bldP spid="1069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7" name="yt_shape_10587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05dbeb6c-04b6-4a1d-9149-ba6cd7af140d.png&quot;}"/>
            </a:endParaRPr>
          </a:p>
        </p:txBody>
      </p:sp>
      <p:sp>
        <p:nvSpPr>
          <p:cNvPr id="10588" name="yt_shape_10588"/>
          <p:cNvSpPr txBox="1"/>
          <p:nvPr/>
        </p:nvSpPr>
        <p:spPr>
          <a:xfrm>
            <a:off x="540000" y="1662201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现实生活中存在的非有理数</a:t>
            </a:r>
          </a:p>
        </p:txBody>
      </p:sp>
      <p:sp>
        <p:nvSpPr>
          <p:cNvPr id="10589" name="yt_shape_10589"/>
          <p:cNvSpPr txBox="1"/>
          <p:nvPr/>
        </p:nvSpPr>
        <p:spPr>
          <a:xfrm>
            <a:off x="540000" y="2161766"/>
            <a:ext cx="27619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90" name="yt_table_1059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765616"/>
              </p:ext>
            </p:extLst>
          </p:nvPr>
        </p:nvGraphicFramePr>
        <p:xfrm>
          <a:off x="540000" y="2793433"/>
          <a:ext cx="4505643" cy="848742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</a:tbl>
          </a:graphicData>
        </a:graphic>
      </p:graphicFrame>
      <p:sp>
        <p:nvSpPr>
          <p:cNvPr id="10592" name="yt_shape_10592"/>
          <p:cNvSpPr txBox="1"/>
          <p:nvPr/>
        </p:nvSpPr>
        <p:spPr>
          <a:xfrm>
            <a:off x="540000" y="3692775"/>
            <a:ext cx="107096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93" name="yt_table_1059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471505"/>
              </p:ext>
            </p:extLst>
          </p:nvPr>
        </p:nvGraphicFramePr>
        <p:xfrm>
          <a:off x="540000" y="4324442"/>
          <a:ext cx="4827906" cy="848742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非有理数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</a:tbl>
          </a:graphicData>
        </a:graphic>
      </p:graphicFrame>
      <p:pic>
        <p:nvPicPr>
          <p:cNvPr id="3" name="yt_shape_1684745655818">
            <a:extLst>
              <a:ext uri="{FF2B5EF4-FFF2-40B4-BE49-F238E27FC236}">
                <a16:creationId xmlns:a16="http://schemas.microsoft.com/office/drawing/2014/main" id="{DA3290A7-F996-F755-582C-BE736FCC167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655834">
            <a:extLst>
              <a:ext uri="{FF2B5EF4-FFF2-40B4-BE49-F238E27FC236}">
                <a16:creationId xmlns:a16="http://schemas.microsoft.com/office/drawing/2014/main" id="{27971122-B50F-FE09-FC1C-FB843F0129E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821CAA-EB6A-E982-851C-8943D509FD74}"/>
              </a:ext>
            </a:extLst>
          </p:cNvPr>
          <p:cNvSpPr txBox="1"/>
          <p:nvPr/>
        </p:nvSpPr>
        <p:spPr>
          <a:xfrm>
            <a:off x="23549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CD29B0-2903-5F40-198C-B63E0D2A4A2D}"/>
              </a:ext>
            </a:extLst>
          </p:cNvPr>
          <p:cNvSpPr txBox="1"/>
          <p:nvPr/>
        </p:nvSpPr>
        <p:spPr>
          <a:xfrm>
            <a:off x="10225814" y="36459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5" name="yt_shape_10595"/>
          <p:cNvSpPr txBox="1"/>
          <p:nvPr/>
        </p:nvSpPr>
        <p:spPr>
          <a:xfrm>
            <a:off x="540119" y="900000"/>
            <a:ext cx="11244513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如图，每个小正方形的边长为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中，边长不是有理数的边数是（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99" name="yt_table_10599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126332"/>
              </p:ext>
            </p:extLst>
          </p:nvPr>
        </p:nvGraphicFramePr>
        <p:xfrm>
          <a:off x="540000" y="1356122"/>
          <a:ext cx="3608706" cy="848742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</a:tbl>
          </a:graphicData>
        </a:graphic>
      </p:graphicFrame>
      <p:grpSp>
        <p:nvGrpSpPr>
          <p:cNvPr id="10596" name="yt_shape_10596_skip" title="H_171.1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2424" y="1569970"/>
            <a:ext cx="1567053" cy="2173365"/>
            <a:chOff x="0" y="0"/>
            <a:chExt cx="1567053" cy="2173365"/>
          </a:xfrm>
        </p:grpSpPr>
        <p:pic>
          <p:nvPicPr>
            <p:cNvPr id="2" name="yt_image_10596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7053" cy="1777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98" name="yt_shape_10598"/>
            <p:cNvSpPr txBox="1"/>
            <p:nvPr/>
          </p:nvSpPr>
          <p:spPr>
            <a:xfrm>
              <a:off x="250245" y="181336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601" name="yt_shape_10601"/>
          <p:cNvSpPr txBox="1"/>
          <p:nvPr/>
        </p:nvSpPr>
        <p:spPr>
          <a:xfrm>
            <a:off x="540000" y="3531150"/>
            <a:ext cx="5360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下列各数中，是有理数的是（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02" name="yt_table_10602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845847"/>
              </p:ext>
            </p:extLst>
          </p:nvPr>
        </p:nvGraphicFramePr>
        <p:xfrm>
          <a:off x="540000" y="4162817"/>
          <a:ext cx="6654800" cy="1697484"/>
        </p:xfrm>
        <a:graphic>
          <a:graphicData uri="http://schemas.openxmlformats.org/drawingml/2006/table">
            <a:tbl>
              <a:tblPr/>
              <a:tblGrid>
                <a:gridCol w="6654800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面积为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的正方形的边长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体积为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的正方体的棱长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两直角边分别为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的直角三角形的斜边长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长为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、宽为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的长方形的对角线长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EEAD3B2D-6639-1A78-06ED-324F224D0EF7}"/>
              </a:ext>
            </a:extLst>
          </p:cNvPr>
          <p:cNvSpPr txBox="1"/>
          <p:nvPr/>
        </p:nvSpPr>
        <p:spPr>
          <a:xfrm>
            <a:off x="10843598" y="8552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416320-9F0F-F145-D170-2732DF5BFAFA}"/>
              </a:ext>
            </a:extLst>
          </p:cNvPr>
          <p:cNvSpPr txBox="1"/>
          <p:nvPr/>
        </p:nvSpPr>
        <p:spPr>
          <a:xfrm>
            <a:off x="4945789" y="34843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4" name="yt_shape_10604"/>
          <p:cNvSpPr txBox="1"/>
          <p:nvPr/>
        </p:nvSpPr>
        <p:spPr>
          <a:xfrm>
            <a:off x="540000" y="900000"/>
            <a:ext cx="102784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已知一个圆的面积为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，则其半径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（填“是”或“不是”）有理数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05" name="yt_shape_10605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如图是面积分别为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的正方形，其中边长是有理数的正方形有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个，边长不是有理数的正方形有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09" name="yt_shape_10609"/>
          <p:cNvSpPr txBox="1"/>
          <p:nvPr/>
        </p:nvSpPr>
        <p:spPr>
          <a:xfrm>
            <a:off x="540000" y="356936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06" name="yt_shape_10606" title="H_92.9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021454" y="2338738"/>
            <a:ext cx="4149090" cy="1180098"/>
            <a:chOff x="0" y="0"/>
            <a:chExt cx="4149090" cy="1180098"/>
          </a:xfrm>
        </p:grpSpPr>
        <p:pic>
          <p:nvPicPr>
            <p:cNvPr id="2" name="yt_image_1060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149090" cy="784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08" name="yt_shape_10608"/>
            <p:cNvSpPr txBox="1"/>
            <p:nvPr/>
          </p:nvSpPr>
          <p:spPr>
            <a:xfrm>
              <a:off x="1541264" y="8200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D298221-C8B3-DAEC-DDFA-887B1AB7B4DA}"/>
              </a:ext>
            </a:extLst>
          </p:cNvPr>
          <p:cNvSpPr txBox="1"/>
          <p:nvPr/>
        </p:nvSpPr>
        <p:spPr>
          <a:xfrm>
            <a:off x="5676039" y="85319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934E15-F381-469F-2F8B-66E9B0BCC2F5}"/>
              </a:ext>
            </a:extLst>
          </p:cNvPr>
          <p:cNvSpPr txBox="1"/>
          <p:nvPr/>
        </p:nvSpPr>
        <p:spPr>
          <a:xfrm>
            <a:off x="1059708" y="1807985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B176D7-9552-7319-BF50-83B5E23A4ABD}"/>
              </a:ext>
            </a:extLst>
          </p:cNvPr>
          <p:cNvSpPr txBox="1"/>
          <p:nvPr/>
        </p:nvSpPr>
        <p:spPr>
          <a:xfrm>
            <a:off x="6088908" y="1807985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0" name="yt_shape_1061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一个长方形的长是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，它的对角线长的平方是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，对角线长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不是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（填“是”或“不是”）有理数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11" name="yt_shape_10611"/>
          <p:cNvSpPr txBox="1"/>
          <p:nvPr/>
        </p:nvSpPr>
        <p:spPr>
          <a:xfrm>
            <a:off x="540000" y="1859435"/>
            <a:ext cx="92332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体积为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的正方体的棱长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不是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（填“是”或“不是”）有理数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12" name="yt_shape_10612"/>
          <p:cNvSpPr txBox="1"/>
          <p:nvPr/>
        </p:nvSpPr>
        <p:spPr>
          <a:xfrm>
            <a:off x="540000" y="2338738"/>
            <a:ext cx="56233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的三边长分别是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16" name="yt_shape_10616"/>
          <p:cNvSpPr txBox="1"/>
          <p:nvPr/>
        </p:nvSpPr>
        <p:spPr>
          <a:xfrm>
            <a:off x="515424" y="27755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13" name="yt_shape_10613" title="H_168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94720" y="2569996"/>
            <a:ext cx="1213866" cy="2140218"/>
            <a:chOff x="0" y="0"/>
            <a:chExt cx="1213866" cy="2140218"/>
          </a:xfrm>
        </p:grpSpPr>
        <p:pic>
          <p:nvPicPr>
            <p:cNvPr id="2" name="yt_image_10613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13866" cy="1744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15" name="yt_shape_10615"/>
            <p:cNvSpPr txBox="1"/>
            <p:nvPr/>
          </p:nvSpPr>
          <p:spPr>
            <a:xfrm>
              <a:off x="73652" y="17802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617" name="yt_shape_10617"/>
          <p:cNvSpPr txBox="1"/>
          <p:nvPr/>
        </p:nvSpPr>
        <p:spPr>
          <a:xfrm>
            <a:off x="515424" y="2852936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）计算：</a:t>
            </a:r>
          </a:p>
        </p:txBody>
      </p:sp>
      <p:sp>
        <p:nvSpPr>
          <p:cNvPr id="10618" name="yt_shape_10618"/>
          <p:cNvSpPr txBox="1"/>
          <p:nvPr/>
        </p:nvSpPr>
        <p:spPr>
          <a:xfrm>
            <a:off x="515424" y="3332239"/>
            <a:ext cx="37782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F311C5-E1AD-D129-C690-D6F62AF2AFDE}"/>
              </a:ext>
            </a:extLst>
          </p:cNvPr>
          <p:cNvSpPr txBox="1"/>
          <p:nvPr/>
        </p:nvSpPr>
        <p:spPr>
          <a:xfrm>
            <a:off x="7993907" y="853194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33740A-54D2-84AC-91E3-EE6D447446B7}"/>
              </a:ext>
            </a:extLst>
          </p:cNvPr>
          <p:cNvSpPr txBox="1"/>
          <p:nvPr/>
        </p:nvSpPr>
        <p:spPr>
          <a:xfrm>
            <a:off x="10279907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77EA0D-CB72-8050-1E80-8524A7058C58}"/>
              </a:ext>
            </a:extLst>
          </p:cNvPr>
          <p:cNvSpPr txBox="1"/>
          <p:nvPr/>
        </p:nvSpPr>
        <p:spPr>
          <a:xfrm>
            <a:off x="4336189" y="181262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714184-0311-7517-1D1B-F4CA1C35E134}"/>
              </a:ext>
            </a:extLst>
          </p:cNvPr>
          <p:cNvSpPr txBox="1"/>
          <p:nvPr/>
        </p:nvSpPr>
        <p:spPr>
          <a:xfrm>
            <a:off x="3405151" y="3285433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0619">
            <a:extLst>
              <a:ext uri="{FF2B5EF4-FFF2-40B4-BE49-F238E27FC236}">
                <a16:creationId xmlns:a16="http://schemas.microsoft.com/office/drawing/2014/main" id="{AD8C3308-6401-39A8-9842-F33A75547072}"/>
              </a:ext>
            </a:extLst>
          </p:cNvPr>
          <p:cNvSpPr txBox="1"/>
          <p:nvPr/>
        </p:nvSpPr>
        <p:spPr>
          <a:xfrm>
            <a:off x="489568" y="3850222"/>
            <a:ext cx="416299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16636F4-6D1E-E1D4-A56C-EC4212FCCBF5}"/>
              </a:ext>
            </a:extLst>
          </p:cNvPr>
          <p:cNvSpPr txBox="1"/>
          <p:nvPr/>
        </p:nvSpPr>
        <p:spPr>
          <a:xfrm>
            <a:off x="3379295" y="380341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1AB2F03-D999-B0C6-6BF1-A0326430BEDF}"/>
              </a:ext>
            </a:extLst>
          </p:cNvPr>
          <p:cNvSpPr txBox="1"/>
          <p:nvPr/>
        </p:nvSpPr>
        <p:spPr>
          <a:xfrm>
            <a:off x="3607895" y="4278904"/>
            <a:ext cx="713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0621">
            <a:extLst>
              <a:ext uri="{FF2B5EF4-FFF2-40B4-BE49-F238E27FC236}">
                <a16:creationId xmlns:a16="http://schemas.microsoft.com/office/drawing/2014/main" id="{AF5BA9D2-F265-661D-9B88-94F2A10E3E6F}"/>
              </a:ext>
            </a:extLst>
          </p:cNvPr>
          <p:cNvSpPr txBox="1"/>
          <p:nvPr/>
        </p:nvSpPr>
        <p:spPr>
          <a:xfrm>
            <a:off x="540119" y="49306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）通过（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）中计算出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的值，我们知道，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是整数的有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是分数的有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既不是整数也不是分数的有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（填序号）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64B7515-6CDB-96B4-E6D9-1922432C615F}"/>
              </a:ext>
            </a:extLst>
          </p:cNvPr>
          <p:cNvSpPr txBox="1"/>
          <p:nvPr/>
        </p:nvSpPr>
        <p:spPr>
          <a:xfrm>
            <a:off x="8374907" y="488380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D82BB92-BBE6-F1A2-EC0B-7D05AC0DD172}"/>
              </a:ext>
            </a:extLst>
          </p:cNvPr>
          <p:cNvSpPr txBox="1"/>
          <p:nvPr/>
        </p:nvSpPr>
        <p:spPr>
          <a:xfrm>
            <a:off x="1059708" y="535928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C13F0B2-86AC-7B06-F648-13817CCE69E6}"/>
              </a:ext>
            </a:extLst>
          </p:cNvPr>
          <p:cNvSpPr txBox="1"/>
          <p:nvPr/>
        </p:nvSpPr>
        <p:spPr>
          <a:xfrm>
            <a:off x="6088908" y="535928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  <p:bldP spid="11" grpId="0" build="allAtOnce"/>
      <p:bldP spid="12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2" name="yt_shape_10622"/>
          <p:cNvSpPr txBox="1"/>
          <p:nvPr/>
        </p:nvSpPr>
        <p:spPr>
          <a:xfrm>
            <a:off x="540119" y="9367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我国国旗旗面为长方形，长与宽之比为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，国旗通用制作尺寸为长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，国旗对角线可能是整数吗？可能是分数吗？是有理数吗？说说你的理由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23" name="yt_shape_10623"/>
          <p:cNvSpPr txBox="1"/>
          <p:nvPr/>
        </p:nvSpPr>
        <p:spPr>
          <a:xfrm>
            <a:off x="540000" y="1896206"/>
            <a:ext cx="600965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设国旗对角线长为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不是整数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也不是分数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故不是有理数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2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4" name="yt_shape_10624"/>
          <p:cNvSpPr txBox="1"/>
          <p:nvPr/>
        </p:nvSpPr>
        <p:spPr>
          <a:xfrm>
            <a:off x="540000" y="900000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误认为循环小数为非有理数而致错</a:t>
            </a:r>
          </a:p>
        </p:txBody>
      </p:sp>
      <p:sp>
        <p:nvSpPr>
          <p:cNvPr id="10625" name="yt_shape_10625"/>
          <p:cNvSpPr txBox="1"/>
          <p:nvPr/>
        </p:nvSpPr>
        <p:spPr>
          <a:xfrm>
            <a:off x="540000" y="1399565"/>
            <a:ext cx="81446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下列字母表示的数中不是有理数的有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（填序号）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626" name="yt_shape_10626"/>
          <p:cNvSpPr txBox="1"/>
          <p:nvPr/>
        </p:nvSpPr>
        <p:spPr>
          <a:xfrm>
            <a:off x="540000" y="1878868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体积为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的正方体的棱长；</a:t>
            </a:r>
          </a:p>
        </p:txBody>
      </p:sp>
      <p:sp>
        <p:nvSpPr>
          <p:cNvPr id="10627" name="yt_shape_10627"/>
          <p:cNvSpPr txBox="1"/>
          <p:nvPr/>
        </p:nvSpPr>
        <p:spPr>
          <a:xfrm>
            <a:off x="540000" y="2358171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，一条边长为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，其边上的高为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28" name="yt_shape_10628"/>
              <p:cNvSpPr txBox="1"/>
              <p:nvPr/>
            </p:nvSpPr>
            <p:spPr>
              <a:xfrm>
                <a:off x="540000" y="2837474"/>
                <a:ext cx="1647887" cy="576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limUppPr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37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··</m:t>
                        </m:r>
                      </m:lim>
                    </m:limUp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628" name="yt_shape_10628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37474"/>
                <a:ext cx="1647887" cy="576376"/>
              </a:xfrm>
              <a:prstGeom prst="rect">
                <a:avLst/>
              </a:prstGeom>
              <a:blipFill>
                <a:blip r:embed="rId2"/>
                <a:stretch>
                  <a:fillRect l="-11481" r="-10370" b="-31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30" name="yt_shape_10630"/>
          <p:cNvSpPr txBox="1"/>
          <p:nvPr/>
        </p:nvSpPr>
        <p:spPr>
          <a:xfrm>
            <a:off x="540000" y="3464638"/>
            <a:ext cx="60609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直角三角形两直角边长为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，其斜边长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655890">
            <a:extLst>
              <a:ext uri="{FF2B5EF4-FFF2-40B4-BE49-F238E27FC236}">
                <a16:creationId xmlns:a16="http://schemas.microsoft.com/office/drawing/2014/main" id="{832FB957-2849-DAA1-DAEF-10193C9366F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83DFB7-D0D9-7EC9-BAAC-64AE94AB3714}"/>
              </a:ext>
            </a:extLst>
          </p:cNvPr>
          <p:cNvSpPr txBox="1"/>
          <p:nvPr/>
        </p:nvSpPr>
        <p:spPr>
          <a:xfrm>
            <a:off x="6001286" y="135275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①④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1" name="yt_shape_10631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878f944a-2da1-4ea9-9e8b-3d385454555c.png&quot;}"/>
            </a:endParaRPr>
          </a:p>
        </p:txBody>
      </p:sp>
      <p:sp>
        <p:nvSpPr>
          <p:cNvPr id="10632" name="yt_shape_10632"/>
          <p:cNvSpPr txBox="1"/>
          <p:nvPr/>
        </p:nvSpPr>
        <p:spPr>
          <a:xfrm>
            <a:off x="540000" y="1644183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已知一个表面积为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的正方体，则这个正方体的棱长为（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33" name="yt_table_1063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493019"/>
              </p:ext>
            </p:extLst>
          </p:nvPr>
        </p:nvGraphicFramePr>
        <p:xfrm>
          <a:off x="540000" y="2275850"/>
          <a:ext cx="5115243" cy="848742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不是有理数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</a:tbl>
          </a:graphicData>
        </a:graphic>
      </p:graphicFrame>
      <p:pic>
        <p:nvPicPr>
          <p:cNvPr id="3" name="yt_shape_1684745655915">
            <a:extLst>
              <a:ext uri="{FF2B5EF4-FFF2-40B4-BE49-F238E27FC236}">
                <a16:creationId xmlns:a16="http://schemas.microsoft.com/office/drawing/2014/main" id="{7203B276-5EE4-4C54-4AC9-56364A48FCF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EFADFF-8BD4-282E-B7FA-FAC73EA8DCEA}"/>
              </a:ext>
            </a:extLst>
          </p:cNvPr>
          <p:cNvSpPr txBox="1"/>
          <p:nvPr/>
        </p:nvSpPr>
        <p:spPr>
          <a:xfrm>
            <a:off x="8755789" y="15973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635">
            <a:extLst>
              <a:ext uri="{FF2B5EF4-FFF2-40B4-BE49-F238E27FC236}">
                <a16:creationId xmlns:a16="http://schemas.microsoft.com/office/drawing/2014/main" id="{AB4ECCCC-1932-53D4-923F-54DE2F27DA80}"/>
              </a:ext>
            </a:extLst>
          </p:cNvPr>
          <p:cNvSpPr txBox="1"/>
          <p:nvPr/>
        </p:nvSpPr>
        <p:spPr>
          <a:xfrm>
            <a:off x="540000" y="3475560"/>
            <a:ext cx="11316575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如图是第七届国际数学教育大会的会徽图案，它是由一串有公共顶点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的直角三角形组成的，图中的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，按此规律，在线段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中，长度为整数的线段有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0639">
            <a:extLst>
              <a:ext uri="{FF2B5EF4-FFF2-40B4-BE49-F238E27FC236}">
                <a16:creationId xmlns:a16="http://schemas.microsoft.com/office/drawing/2014/main" id="{E94FBE50-63BC-4DCC-EA5B-EAE05677E63F}"/>
              </a:ext>
            </a:extLst>
          </p:cNvPr>
          <p:cNvSpPr txBox="1"/>
          <p:nvPr/>
        </p:nvSpPr>
        <p:spPr>
          <a:xfrm>
            <a:off x="539881" y="71208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6" name="yt_shape_10636" title="H_157.7211">
            <a:extLst>
              <a:ext uri="{FF2B5EF4-FFF2-40B4-BE49-F238E27FC236}">
                <a16:creationId xmlns:a16="http://schemas.microsoft.com/office/drawing/2014/main" id="{4286BE1A-0ADC-3D56-C9CD-7DAA0CF48410}"/>
              </a:ext>
            </a:extLst>
          </p:cNvPr>
          <p:cNvGrpSpPr/>
          <p:nvPr/>
        </p:nvGrpSpPr>
        <p:grpSpPr>
          <a:xfrm>
            <a:off x="9157425" y="4437112"/>
            <a:ext cx="2076831" cy="2003058"/>
            <a:chOff x="0" y="0"/>
            <a:chExt cx="2076831" cy="2003058"/>
          </a:xfrm>
        </p:grpSpPr>
        <p:pic>
          <p:nvPicPr>
            <p:cNvPr id="7" name="yt_image_10636">
              <a:extLst>
                <a:ext uri="{FF2B5EF4-FFF2-40B4-BE49-F238E27FC236}">
                  <a16:creationId xmlns:a16="http://schemas.microsoft.com/office/drawing/2014/main" id="{4CAE50E7-76FD-AAFB-7B41-88787CE7517A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76831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0638">
              <a:extLst>
                <a:ext uri="{FF2B5EF4-FFF2-40B4-BE49-F238E27FC236}">
                  <a16:creationId xmlns:a16="http://schemas.microsoft.com/office/drawing/2014/main" id="{C94E779F-EC44-0F2B-8170-18122AA46448}"/>
                </a:ext>
              </a:extLst>
            </p:cNvPr>
            <p:cNvSpPr txBox="1"/>
            <p:nvPr/>
          </p:nvSpPr>
          <p:spPr>
            <a:xfrm>
              <a:off x="428951" y="164305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D1AF3AD3-3886-7B7A-B1AD-7CA890A9F328}"/>
              </a:ext>
            </a:extLst>
          </p:cNvPr>
          <p:cNvSpPr txBox="1"/>
          <p:nvPr/>
        </p:nvSpPr>
        <p:spPr>
          <a:xfrm>
            <a:off x="6168008" y="437973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0" name="yt_shape_1064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页随堂练习变式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）如图所示，等腰三角形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的腰长为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，底边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是整数吗？是有理数吗？</a:t>
            </a:r>
          </a:p>
        </p:txBody>
      </p:sp>
      <p:sp>
        <p:nvSpPr>
          <p:cNvPr id="10644" name="yt_shape_10644"/>
          <p:cNvSpPr txBox="1"/>
          <p:nvPr/>
        </p:nvSpPr>
        <p:spPr>
          <a:xfrm>
            <a:off x="540000" y="373037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41" name="yt_shape_10641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8465" y="2011799"/>
            <a:ext cx="1695069" cy="1668159"/>
            <a:chOff x="0" y="0"/>
            <a:chExt cx="1695069" cy="1668159"/>
          </a:xfrm>
        </p:grpSpPr>
        <p:pic>
          <p:nvPicPr>
            <p:cNvPr id="2" name="yt_image_10641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5069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43" name="yt_shape_10643"/>
            <p:cNvSpPr txBox="1"/>
            <p:nvPr/>
          </p:nvSpPr>
          <p:spPr>
            <a:xfrm>
              <a:off x="238070" y="130815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645" name="yt_shape_10645"/>
              <p:cNvSpPr txBox="1"/>
              <p:nvPr/>
            </p:nvSpPr>
            <p:spPr>
              <a:xfrm>
                <a:off x="540000" y="4103818"/>
                <a:ext cx="7726474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等腰三角形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底边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高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底边上的高为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不是整数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也不是分数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从而不是有理数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645" name="yt_shape_10645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03818"/>
                <a:ext cx="7726474" cy="2066784"/>
              </a:xfrm>
              <a:prstGeom prst="rect">
                <a:avLst/>
              </a:prstGeom>
              <a:blipFill>
                <a:blip r:embed="rId3"/>
                <a:stretch>
                  <a:fillRect l="-2447" t="-2360" r="-1657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6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1285</Words>
  <Application>Microsoft Office PowerPoint</Application>
  <PresentationFormat>宽屏</PresentationFormat>
  <Paragraphs>116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46</cp:revision>
  <dcterms:created xsi:type="dcterms:W3CDTF">2023-05-05T05:33:00Z</dcterms:created>
  <dcterms:modified xsi:type="dcterms:W3CDTF">2023-05-24T06:03:31Z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