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6" r:id="rId3"/>
    <p:sldId id="372" r:id="rId4"/>
    <p:sldId id="393" r:id="rId5"/>
    <p:sldId id="373" r:id="rId6"/>
    <p:sldId id="375" r:id="rId7"/>
    <p:sldId id="380" r:id="rId8"/>
    <p:sldId id="382" r:id="rId9"/>
    <p:sldId id="384" r:id="rId10"/>
    <p:sldId id="389" r:id="rId11"/>
    <p:sldId id="391" r:id="rId12"/>
    <p:sldId id="394" r:id="rId13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8" d="100"/>
          <a:sy n="108" d="100"/>
        </p:scale>
        <p:origin x="678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png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bin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1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bin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5.png"/><Relationship Id="rId7" Type="http://schemas.openxmlformats.org/officeDocument/2006/relationships/image" Target="../media/image18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3.png"/><Relationship Id="rId5" Type="http://schemas.openxmlformats.org/officeDocument/2006/relationships/image" Target="../media/image25.png"/><Relationship Id="rId4" Type="http://schemas.openxmlformats.org/officeDocument/2006/relationships/image" Target="../media/image4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81" name="yt_shape_11581"/>
          <p:cNvSpPr txBox="1"/>
          <p:nvPr/>
        </p:nvSpPr>
        <p:spPr>
          <a:xfrm>
            <a:off x="540000" y="900000"/>
            <a:ext cx="4270400" cy="71141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50" b="0" i="0" u="none" spc="33300">
                <a:noFill/>
                <a:effectLst/>
                <a:latin typeface="Times New Roman" pitchFamily="40"/>
                <a:ea typeface="宋体" pitchFamily="40"/>
                <a:cs typeface="宋体" pitchFamily="40"/>
                <a:sym typeface="Finished"/>
              </a:rPr>
              <a:t>⁠</a:t>
            </a:r>
            <a:endParaRPr lang="zh-CN" altLang="zh-CN" sz="3950" b="0" i="0" u="none" spc="33300">
              <a:solidFill>
                <a:srgbClr val="1EE3CF"/>
              </a:solidFill>
              <a:effectLst/>
              <a:latin typeface="Times New Roman" pitchFamily="40"/>
              <a:ea typeface="宋体" pitchFamily="40"/>
              <a:cs typeface="宋体" pitchFamily="40"/>
              <a:sym typeface="Finished"/>
              <a:hlinkClick r:id="" action="ppaction://macro?name={&quot;type&quot;:&quot;ImageText&quot;,&quot;item&quot;:&quot;ImageText&quot;,&quot;path&quot;:&quot;\\ImageTexts\\2740c300-9f9d-479f-a878-14ac72bf5fb1.png&quot;}"/>
            </a:endParaRPr>
          </a:p>
        </p:txBody>
      </p:sp>
      <p:sp>
        <p:nvSpPr>
          <p:cNvPr id="11582" name="yt_shape_11582"/>
          <p:cNvSpPr txBox="1"/>
          <p:nvPr/>
        </p:nvSpPr>
        <p:spPr>
          <a:xfrm>
            <a:off x="540000" y="1662201"/>
            <a:ext cx="4565352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二次根式的混合运算</a:t>
            </a:r>
          </a:p>
        </p:txBody>
      </p:sp>
      <p:sp>
        <p:nvSpPr>
          <p:cNvPr id="11583" name="yt_shape_11583"/>
          <p:cNvSpPr txBox="1"/>
          <p:nvPr/>
        </p:nvSpPr>
        <p:spPr>
          <a:xfrm>
            <a:off x="540000" y="2161766"/>
            <a:ext cx="476252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下列各式计算正确的是（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584" name="yt_table_11584" title="H_72.97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989345392"/>
                  </p:ext>
                </p:extLst>
              </p:nvPr>
            </p:nvGraphicFramePr>
            <p:xfrm>
              <a:off x="540000" y="2793433"/>
              <a:ext cx="6195378" cy="926783"/>
            </p:xfrm>
            <a:graphic>
              <a:graphicData uri="http://schemas.openxmlformats.org/drawingml/2006/table">
                <a:tbl>
                  <a:tblPr/>
                  <a:tblGrid>
                    <a:gridCol w="3528124">
                      <a:extLst>
                        <a:ext uri="{9D8B030D-6E8A-4147-A177-3AD203B41FA5}">
                          <a16:colId xmlns:a16="http://schemas.microsoft.com/office/drawing/2014/main" val="10294"/>
                        </a:ext>
                      </a:extLst>
                    </a:gridCol>
                    <a:gridCol w="2667254">
                      <a:extLst>
                        <a:ext uri="{9D8B030D-6E8A-4147-A177-3AD203B41FA5}">
                          <a16:colId xmlns:a16="http://schemas.microsoft.com/office/drawing/2014/main" val="10295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黑体" pitchFamily="24"/>
                              <a:cs typeface="黑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5</m:t>
                                  </m:r>
                                </m:e>
                              </m:rad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黑体" pitchFamily="24"/>
                            <a:cs typeface="黑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4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黑体" pitchFamily="24"/>
                              <a:cs typeface="黑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19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12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÷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黑体" pitchFamily="24"/>
                              <a:cs typeface="黑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6</m:t>
                                  </m:r>
                                </m:e>
                              </m:rad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黑体" pitchFamily="24"/>
                            <a:cs typeface="黑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×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黑体" pitchFamily="24"/>
                              <a:cs typeface="黑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6</m:t>
                                  </m:r>
                                </m:e>
                              </m:rad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黑体" pitchFamily="24"/>
                            <a:cs typeface="黑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20"/>
                      </a:ext>
                    </a:extLst>
                  </a:tr>
                </a:tbl>
              </a:graphicData>
            </a:graphic>
          </p:graphicFrame>
        </mc:Choice>
        <mc:Fallback xmlns="" xmlns:a16="http://schemas.microsoft.com/office/drawing/2014/main" xmlns:p14="http://schemas.microsoft.com/office/powerpoint/2010/main">
          <p:graphicFrame>
            <p:nvGraphicFramePr>
              <p:cNvPr id="11584" name="yt_table_11584" descr="{&quot;rangeId&quot;:2,&quot;type&quot;:&quot;Option&quot;}" title="H_72.97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989345392"/>
                  </p:ext>
                </p:extLst>
              </p:nvPr>
            </p:nvGraphicFramePr>
            <p:xfrm>
              <a:off x="540000" y="2793433"/>
              <a:ext cx="6195378" cy="926783"/>
            </p:xfrm>
            <a:graphic>
              <a:graphicData uri="http://schemas.openxmlformats.org/drawingml/2006/table">
                <a:tbl>
                  <a:tblPr/>
                  <a:tblGrid>
                    <a:gridCol w="3528124">
                      <a:extLst>
                        <a:ext uri="{9D8B030D-6E8A-4147-A177-3AD203B41FA5}">
                          <a16:colId xmlns:a16="http://schemas.microsoft.com/office/drawing/2014/main" val="10294"/>
                        </a:ext>
                      </a:extLst>
                    </a:gridCol>
                    <a:gridCol w="2667254">
                      <a:extLst>
                        <a:ext uri="{9D8B030D-6E8A-4147-A177-3AD203B41FA5}">
                          <a16:colId xmlns:a16="http://schemas.microsoft.com/office/drawing/2014/main" val="10295"/>
                        </a:ext>
                      </a:extLst>
                    </a:gridCol>
                  </a:tblGrid>
                  <a:tr h="46463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3896" r="-75648" b="-13766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32192" t="-3896" b="-13766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19"/>
                      </a:ext>
                    </a:extLst>
                  </a:tr>
                  <a:tr h="46215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105263" r="-75648" b="-3947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32192" t="-105263" b="-3947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20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585" name="yt_shape_11585"/>
              <p:cNvSpPr txBox="1"/>
              <p:nvPr/>
            </p:nvSpPr>
            <p:spPr>
              <a:xfrm>
                <a:off x="540000" y="3770799"/>
                <a:ext cx="8311955" cy="92063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安顺市中考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）估计（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）×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5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的值应在（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="" xmlns:a16="http://schemas.microsoft.com/office/drawing/2014/main" xmlns:p14="http://schemas.microsoft.com/office/powerpoint/2010/main">
          <p:sp>
            <p:nvSpPr>
              <p:cNvPr id="11585" name="yt_shape_11585" descr="{&quot;rangeId&quot;:3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770799"/>
                <a:ext cx="8311955" cy="920637"/>
              </a:xfrm>
              <a:prstGeom prst="rect">
                <a:avLst/>
              </a:prstGeom>
              <a:blipFill>
                <a:blip r:embed="rId3"/>
                <a:stretch>
                  <a:fillRect l="-2274" r="-1247" b="-6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1587" name="yt_table_11587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2660125"/>
              </p:ext>
            </p:extLst>
          </p:nvPr>
        </p:nvGraphicFramePr>
        <p:xfrm>
          <a:off x="540000" y="4894588"/>
          <a:ext cx="5628387" cy="848742"/>
        </p:xfrm>
        <a:graphic>
          <a:graphicData uri="http://schemas.openxmlformats.org/drawingml/2006/table">
            <a:tbl>
              <a:tblPr/>
              <a:tblGrid>
                <a:gridCol w="3528124">
                  <a:extLst>
                    <a:ext uri="{9D8B030D-6E8A-4147-A177-3AD203B41FA5}">
                      <a16:colId xmlns:a16="http://schemas.microsoft.com/office/drawing/2014/main" val="10296"/>
                    </a:ext>
                  </a:extLst>
                </a:gridCol>
                <a:gridCol w="2100263">
                  <a:extLst>
                    <a:ext uri="{9D8B030D-6E8A-4147-A177-3AD203B41FA5}">
                      <a16:colId xmlns:a16="http://schemas.microsoft.com/office/drawing/2014/main" val="1029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之间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之间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2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7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之间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7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之间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22"/>
                  </a:ext>
                </a:extLst>
              </a:tr>
            </a:tbl>
          </a:graphicData>
        </a:graphic>
      </p:graphicFrame>
      <p:pic>
        <p:nvPicPr>
          <p:cNvPr id="3" name="yt_shape_1684745779468">
            <a:extLst>
              <a:ext uri="{FF2B5EF4-FFF2-40B4-BE49-F238E27FC236}">
                <a16:creationId xmlns:a16="http://schemas.microsoft.com/office/drawing/2014/main" id="{2A2E2508-E095-080B-5FF0-3FD96F98F65B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6204"/>
            <a:ext cx="4102164" cy="652125"/>
          </a:xfrm>
          <a:prstGeom prst="rect">
            <a:avLst/>
          </a:prstGeom>
        </p:spPr>
      </p:pic>
      <p:pic>
        <p:nvPicPr>
          <p:cNvPr id="5" name="yt_shape_1684745779485">
            <a:extLst>
              <a:ext uri="{FF2B5EF4-FFF2-40B4-BE49-F238E27FC236}">
                <a16:creationId xmlns:a16="http://schemas.microsoft.com/office/drawing/2014/main" id="{AF89489C-59F1-6AD0-9A5E-0EC31ED27879}"/>
              </a:ext>
            </a:extLst>
          </p:cNvPr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702831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3D4800A-5EF8-9131-3B71-CCB1C09FBE4B}"/>
              </a:ext>
            </a:extLst>
          </p:cNvPr>
          <p:cNvSpPr txBox="1"/>
          <p:nvPr/>
        </p:nvSpPr>
        <p:spPr>
          <a:xfrm>
            <a:off x="4336189" y="211496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53BCE13-843F-9DFF-7D24-CCA853289474}"/>
              </a:ext>
            </a:extLst>
          </p:cNvPr>
          <p:cNvSpPr txBox="1"/>
          <p:nvPr/>
        </p:nvSpPr>
        <p:spPr>
          <a:xfrm>
            <a:off x="7868758" y="3723993"/>
            <a:ext cx="383285" cy="1005345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663" name="yt_shape_11663"/>
              <p:cNvSpPr txBox="1"/>
              <p:nvPr/>
            </p:nvSpPr>
            <p:spPr>
              <a:xfrm>
                <a:off x="479376" y="836712"/>
                <a:ext cx="6468309" cy="92063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）已知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2−</m:t>
                            </m:r>
                            <m:rad>
                              <m:radPr>
                                <m:degHide m:val="on"/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en-US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3</m:t>
                                </m:r>
                              </m:e>
                            </m:rad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2021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1663" name="yt_shape_1166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836712"/>
                <a:ext cx="6468309" cy="920637"/>
              </a:xfrm>
              <a:prstGeom prst="rect">
                <a:avLst/>
              </a:prstGeom>
              <a:blipFill>
                <a:blip r:embed="rId2"/>
                <a:stretch>
                  <a:fillRect l="-2922" r="-1885" b="-529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665" name="yt_shape_11665"/>
          <p:cNvSpPr txBox="1"/>
          <p:nvPr/>
        </p:nvSpPr>
        <p:spPr>
          <a:xfrm>
            <a:off x="479376" y="1808137"/>
            <a:ext cx="238526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2019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6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665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66" name="yt_shape_11666"/>
          <p:cNvSpPr txBox="1"/>
          <p:nvPr/>
        </p:nvSpPr>
        <p:spPr>
          <a:xfrm>
            <a:off x="3338835" y="900000"/>
            <a:ext cx="5514330" cy="45922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550" b="0" i="0" u="none" spc="43000">
                <a:noFill/>
                <a:effectLst/>
                <a:latin typeface="Times New Roman" pitchFamily="26"/>
                <a:ea typeface="宋体" pitchFamily="26"/>
                <a:cs typeface="宋体" pitchFamily="26"/>
                <a:sym typeface="Finished"/>
              </a:rPr>
              <a:t>⁠</a:t>
            </a:r>
            <a:endParaRPr lang="zh-CN" altLang="zh-CN" sz="2550" b="0" i="0" u="none" spc="43000">
              <a:solidFill>
                <a:srgbClr val="1EE3CF"/>
              </a:solidFill>
              <a:effectLst/>
              <a:latin typeface="Times New Roman" pitchFamily="26"/>
              <a:ea typeface="宋体" pitchFamily="26"/>
              <a:cs typeface="宋体" pitchFamily="26"/>
              <a:sym typeface="Finished"/>
              <a:hlinkClick r:id="" action="ppaction://macro?name={&quot;type&quot;:&quot;ImageText&quot;,&quot;item&quot;:&quot;ImageText&quot;,&quot;path&quot;:&quot;\\ImageTexts\\28a607c1-65ac-40c3-af0c-3cdaeb8494df.png&quot;}"/>
            </a:endParaRPr>
          </a:p>
        </p:txBody>
      </p:sp>
      <p:sp>
        <p:nvSpPr>
          <p:cNvPr id="11667" name="yt_shape_11667"/>
          <p:cNvSpPr txBox="1"/>
          <p:nvPr/>
        </p:nvSpPr>
        <p:spPr>
          <a:xfrm>
            <a:off x="4172396" y="1410016"/>
            <a:ext cx="384720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页第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题变式与拓展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668" name="yt_shape_11668"/>
              <p:cNvSpPr txBox="1"/>
              <p:nvPr/>
            </p:nvSpPr>
            <p:spPr>
              <a:xfrm>
                <a:off x="540000" y="1889319"/>
                <a:ext cx="10099111" cy="71000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【变式】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3+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7</m:t>
                            </m:r>
                          </m:e>
                        </m:rad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（填“＜”“＞”或“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”）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1668" name="yt_shape_11668" descr="{&quot;rangeId&quot;:22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889319"/>
                <a:ext cx="10099111" cy="710003"/>
              </a:xfrm>
              <a:prstGeom prst="rect">
                <a:avLst/>
              </a:prstGeom>
              <a:blipFill>
                <a:blip r:embed="rId2"/>
                <a:stretch>
                  <a:fillRect l="-1872" r="-906" b="-103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670" name="yt_shape_11670"/>
          <p:cNvSpPr txBox="1"/>
          <p:nvPr/>
        </p:nvSpPr>
        <p:spPr>
          <a:xfrm>
            <a:off x="540000" y="2650110"/>
            <a:ext cx="338554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【拓展】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观察下列各式：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671" name="yt_shape_11671"/>
              <p:cNvSpPr txBox="1"/>
              <p:nvPr/>
            </p:nvSpPr>
            <p:spPr>
              <a:xfrm>
                <a:off x="540000" y="3129413"/>
                <a:ext cx="3894015" cy="85190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e>
                        </m:rad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+1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e>
                        </m:rad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−1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(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e>
                        </m:rad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+1)(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e>
                        </m:rad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−1)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</a:p>
            </p:txBody>
          </p:sp>
        </mc:Choice>
        <mc:Fallback xmlns="" xmlns:a16="http://schemas.microsoft.com/office/drawing/2014/main">
          <p:sp>
            <p:nvSpPr>
              <p:cNvPr id="11671" name="yt_shape_11671" descr="{&quot;rangeId&quot;:22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129413"/>
                <a:ext cx="3894015" cy="851900"/>
              </a:xfrm>
              <a:prstGeom prst="rect">
                <a:avLst/>
              </a:prstGeom>
              <a:blipFill>
                <a:blip r:embed="rId3"/>
                <a:stretch>
                  <a:fillRect l="-157" r="-3762" b="-35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673" name="yt_shape_11673"/>
              <p:cNvSpPr txBox="1"/>
              <p:nvPr/>
            </p:nvSpPr>
            <p:spPr>
              <a:xfrm>
                <a:off x="540000" y="4032101"/>
                <a:ext cx="5146281" cy="86793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e>
                        </m:rad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＋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e>
                        </m:rad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e>
                        </m:rad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(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e>
                        </m:rad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＋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e>
                        </m:rad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)(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e>
                        </m:rad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e>
                        </m:rad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)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…</a:t>
                </a:r>
              </a:p>
            </p:txBody>
          </p:sp>
        </mc:Choice>
        <mc:Fallback xmlns="" xmlns:a16="http://schemas.microsoft.com/office/drawing/2014/main">
          <p:sp>
            <p:nvSpPr>
              <p:cNvPr id="11673" name="yt_shape_11673" descr="{&quot;rangeId&quot;:22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032101"/>
                <a:ext cx="5146281" cy="867930"/>
              </a:xfrm>
              <a:prstGeom prst="rect">
                <a:avLst/>
              </a:prstGeom>
              <a:blipFill>
                <a:blip r:embed="rId4"/>
                <a:stretch>
                  <a:fillRect l="-118" r="-24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675" name="yt_shape_11675"/>
              <p:cNvSpPr txBox="1"/>
              <p:nvPr/>
            </p:nvSpPr>
            <p:spPr>
              <a:xfrm>
                <a:off x="540119" y="4950819"/>
                <a:ext cx="11111999" cy="145193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从计算结果中找出规律，并利用这一规律计算：（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e>
                        </m:rad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+1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e>
                        </m:rad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＋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e>
                        </m:rad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…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2024</m:t>
                            </m:r>
                          </m:e>
                        </m:rad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＋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2023</m:t>
                            </m:r>
                          </m:e>
                        </m:rad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）×（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2024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="" xmlns:a16="http://schemas.microsoft.com/office/drawing/2014/main">
          <p:sp>
            <p:nvSpPr>
              <p:cNvPr id="11675" name="yt_shape_11675" descr="{&quot;rangeId&quot;:22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4950819"/>
                <a:ext cx="11111999" cy="1451936"/>
              </a:xfrm>
              <a:prstGeom prst="rect">
                <a:avLst/>
              </a:prstGeom>
              <a:blipFill>
                <a:blip r:embed="rId5"/>
                <a:stretch>
                  <a:fillRect l="-1701" b="-420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84745779629">
            <a:extLst>
              <a:ext uri="{FF2B5EF4-FFF2-40B4-BE49-F238E27FC236}">
                <a16:creationId xmlns:a16="http://schemas.microsoft.com/office/drawing/2014/main" id="{74ABF7DF-047B-A682-221E-25429590003D}"/>
              </a:ext>
            </a:extLst>
          </p:cNvPr>
          <p:cNvPicPr>
            <a:picLocks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00" y="936891"/>
            <a:ext cx="5334064" cy="381005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9D56771-FD94-D89D-F7D4-7F791DC672D7}"/>
              </a:ext>
            </a:extLst>
          </p:cNvPr>
          <p:cNvSpPr txBox="1"/>
          <p:nvPr/>
        </p:nvSpPr>
        <p:spPr>
          <a:xfrm>
            <a:off x="5650830" y="1842513"/>
            <a:ext cx="484886" cy="796748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黑体" pitchFamily="24"/>
              </a:rPr>
              <a:t>＝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677" name="yt_shape_11677"/>
              <p:cNvSpPr txBox="1"/>
              <p:nvPr/>
            </p:nvSpPr>
            <p:spPr>
              <a:xfrm>
                <a:off x="540000" y="900000"/>
                <a:ext cx="9609169" cy="196092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…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2024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2023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）×（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2023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2024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）×（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2024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2024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2023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1677" name="yt_shape_11677" descr="{&quot;rangeId&quot;:23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9609169" cy="1960921"/>
              </a:xfrm>
              <a:prstGeom prst="rect">
                <a:avLst/>
              </a:prstGeom>
              <a:blipFill>
                <a:blip r:embed="rId2"/>
                <a:stretch>
                  <a:fillRect l="-1967" t="-1246" r="-825" b="-87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679" name="yt_image_11679">
            <a:extLst>
              <a:ext uri="">
                <a16:creationId xmlns="" xmlns:mc="http://schemas.openxmlformats.org/markup-compatibility/2006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18534" y="3064073"/>
            <a:ext cx="5154930" cy="1748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6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6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16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167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677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589" name="yt_shape_11589"/>
              <p:cNvSpPr txBox="1"/>
              <p:nvPr/>
            </p:nvSpPr>
            <p:spPr>
              <a:xfrm>
                <a:off x="540119" y="900000"/>
                <a:ext cx="11111999" cy="119353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在算式（－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）□（－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）的□中填上一个运算符号，使其结果最大，则这个运算符号是（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="" xmlns:a16="http://schemas.microsoft.com/office/drawing/2014/main" xmlns:p14="http://schemas.microsoft.com/office/powerpoint/2010/main" xmlns:m="http://schemas.openxmlformats.org/officeDocument/2006/math">
          <p:sp>
            <p:nvSpPr>
              <p:cNvPr id="11589" name="yt_shape_11589" descr="{&quot;rangeId&quot;:4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1193532"/>
              </a:xfrm>
              <a:prstGeom prst="rect">
                <a:avLst/>
              </a:prstGeom>
              <a:blipFill>
                <a:blip r:embed="rId2"/>
                <a:stretch>
                  <a:fillRect l="-1701" b="-1538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1591" name="yt_table_11591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0194763"/>
              </p:ext>
            </p:extLst>
          </p:nvPr>
        </p:nvGraphicFramePr>
        <p:xfrm>
          <a:off x="540000" y="2296684"/>
          <a:ext cx="7505066" cy="424371"/>
        </p:xfrm>
        <a:graphic>
          <a:graphicData uri="http://schemas.openxmlformats.org/drawingml/2006/table">
            <a:tbl>
              <a:tblPr/>
              <a:tblGrid>
                <a:gridCol w="2118043">
                  <a:extLst>
                    <a:ext uri="{9D8B030D-6E8A-4147-A177-3AD203B41FA5}">
                      <a16:colId xmlns:a16="http://schemas.microsoft.com/office/drawing/2014/main" val="10298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299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300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3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×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÷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23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1593" name="yt_shape_11593"/>
              <p:cNvSpPr txBox="1"/>
              <p:nvPr/>
            </p:nvSpPr>
            <p:spPr>
              <a:xfrm>
                <a:off x="540000" y="2771749"/>
                <a:ext cx="6709081" cy="85401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泰安市中考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）计算：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8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4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 xmlns:p14="http://schemas.microsoft.com/office/powerpoint/2010/main" xmlns:m="http://schemas.openxmlformats.org/officeDocument/2006/math">
          <p:sp>
            <p:nvSpPr>
              <p:cNvPr id="11593" name="yt_shape_11593" descr="{&quot;rangeId&quot;:5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771749"/>
                <a:ext cx="6709081" cy="854016"/>
              </a:xfrm>
              <a:prstGeom prst="rect">
                <a:avLst/>
              </a:prstGeom>
              <a:blipFill>
                <a:blip r:embed="rId3"/>
                <a:stretch>
                  <a:fillRect l="-2818" r="-1727" b="-107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595" name="yt_shape_11595"/>
              <p:cNvSpPr txBox="1"/>
              <p:nvPr/>
            </p:nvSpPr>
            <p:spPr>
              <a:xfrm>
                <a:off x="540000" y="3743174"/>
                <a:ext cx="10851047" cy="46576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最简二次根式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−2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与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8−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在二次根式加减运算中可以合并，则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的值为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 xmlns:p14="http://schemas.microsoft.com/office/powerpoint/2010/main" xmlns:m="http://schemas.openxmlformats.org/officeDocument/2006/math">
          <p:sp>
            <p:nvSpPr>
              <p:cNvPr id="11595" name="yt_shape_11595" descr="{&quot;rangeId&quot;:5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743174"/>
                <a:ext cx="10851047" cy="465769"/>
              </a:xfrm>
              <a:prstGeom prst="rect">
                <a:avLst/>
              </a:prstGeom>
              <a:blipFill>
                <a:blip r:embed="rId4"/>
                <a:stretch>
                  <a:fillRect l="-1742" t="-3947" r="-787" b="-407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597" name="yt_shape_11597"/>
              <p:cNvSpPr txBox="1"/>
              <p:nvPr/>
            </p:nvSpPr>
            <p:spPr>
              <a:xfrm>
                <a:off x="540000" y="4259731"/>
                <a:ext cx="10883044" cy="43127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如图是一个简单的数值运算程序，当输入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的值为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时，则输出的值为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 xmlns:p14="http://schemas.microsoft.com/office/powerpoint/2010/main" xmlns:m="http://schemas.openxmlformats.org/officeDocument/2006/math">
          <p:sp>
            <p:nvSpPr>
              <p:cNvPr id="11597" name="yt_shape_11597" descr="{&quot;rangeId&quot;:5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259731"/>
                <a:ext cx="10883044" cy="431272"/>
              </a:xfrm>
              <a:prstGeom prst="rect">
                <a:avLst/>
              </a:prstGeom>
              <a:blipFill>
                <a:blip r:embed="rId5"/>
                <a:stretch>
                  <a:fillRect l="-1737" t="-9859" r="-728" b="-408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602" name="yt_shape_11602"/>
          <p:cNvSpPr txBox="1"/>
          <p:nvPr/>
        </p:nvSpPr>
        <p:spPr>
          <a:xfrm>
            <a:off x="540000" y="6167661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599" name="yt_shape_11599" title="H_105.51055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2720949" y="4777185"/>
            <a:ext cx="6750100" cy="1339984"/>
            <a:chOff x="0" y="0"/>
            <a:chExt cx="6750100" cy="1339984"/>
          </a:xfrm>
        </p:grpSpPr>
        <p:pic>
          <p:nvPicPr>
            <p:cNvPr id="2" name="yt_image_11599">
              <a:extLst>
                <a:ext uri="">
                  <a16:creationId xmlns="" xmlns:a14="http://schemas.microsoft.com/office/drawing/2010/main" xmlns:a16="http://schemas.microsoft.com/office/drawing/2014/main" xmlns:p14="http://schemas.microsoft.com/office/powerpoint/2010/main" xmlns:mc="http://schemas.openxmlformats.org/markup-compatibility/2006" xmlns:m="http://schemas.openxmlformats.org/officeDocument/2006/math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0" y="0"/>
              <a:ext cx="6750100" cy="94398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601" name="yt_shape_11601"/>
            <p:cNvSpPr txBox="1"/>
            <p:nvPr/>
          </p:nvSpPr>
          <p:spPr>
            <a:xfrm>
              <a:off x="2841769" y="97998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第6题图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31F5D885-AD9D-6BC8-B66D-5C8D466997C7}"/>
              </a:ext>
            </a:extLst>
          </p:cNvPr>
          <p:cNvSpPr txBox="1"/>
          <p:nvPr/>
        </p:nvSpPr>
        <p:spPr>
          <a:xfrm>
            <a:off x="2278908" y="1610813"/>
            <a:ext cx="400748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764A3A38-4040-15A8-1743-1C23DE5FC3D5}"/>
                  </a:ext>
                </a:extLst>
              </p:cNvPr>
              <p:cNvSpPr txBox="1"/>
              <p:nvPr/>
            </p:nvSpPr>
            <p:spPr>
              <a:xfrm>
                <a:off x="6192358" y="2849671"/>
                <a:ext cx="700912" cy="93936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764A3A38-4040-15A8-1743-1C23DE5FC3D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92358" y="2849671"/>
                <a:ext cx="700912" cy="939369"/>
              </a:xfrm>
              <a:prstGeom prst="rect">
                <a:avLst/>
              </a:prstGeom>
              <a:blipFill>
                <a:blip r:embed="rId7"/>
                <a:stretch>
                  <a:fillRect l="-1391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F75903CA-0AC0-ABA5-6F2A-92A7415886A9}"/>
              </a:ext>
            </a:extLst>
          </p:cNvPr>
          <p:cNvCxnSpPr/>
          <p:nvPr/>
        </p:nvCxnSpPr>
        <p:spPr>
          <a:xfrm>
            <a:off x="5977569" y="3555260"/>
            <a:ext cx="1130490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>
            <a:extLst>
              <a:ext uri="{FF2B5EF4-FFF2-40B4-BE49-F238E27FC236}">
                <a16:creationId xmlns:a16="http://schemas.microsoft.com/office/drawing/2014/main" id="{3243251F-CADF-3A12-38C5-C4DB4D933363}"/>
              </a:ext>
            </a:extLst>
          </p:cNvPr>
          <p:cNvSpPr txBox="1"/>
          <p:nvPr/>
        </p:nvSpPr>
        <p:spPr>
          <a:xfrm>
            <a:off x="10662693" y="3696368"/>
            <a:ext cx="332486" cy="55487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A1E3B213-E0C8-1285-0608-0FF11290E854}"/>
                  </a:ext>
                </a:extLst>
              </p:cNvPr>
              <p:cNvSpPr txBox="1"/>
              <p:nvPr/>
            </p:nvSpPr>
            <p:spPr>
              <a:xfrm>
                <a:off x="10325953" y="4212925"/>
                <a:ext cx="700912" cy="52071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 xmlns:p14="http://schemas.microsoft.com/office/powerpoint/2010/main" xmlns:m="http://schemas.openxmlformats.org/officeDocument/2006/math">
          <p:sp>
            <p:nvSpPr>
              <p:cNvPr id="7" name="文本框 6" descr="{'rangeId': 5, 'hasSerialNum': 1, 'mathAnswerShape': 1}">
                <a:extLst>
                  <a:ext uri="{FF2B5EF4-FFF2-40B4-BE49-F238E27FC236}">
                    <a16:creationId xmlns:a16="http://schemas.microsoft.com/office/drawing/2014/main" id="{A1E3B213-E0C8-1285-0608-0FF11290E85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325953" y="4212925"/>
                <a:ext cx="700912" cy="520713"/>
              </a:xfrm>
              <a:prstGeom prst="rect">
                <a:avLst/>
              </a:prstGeom>
              <a:blipFill>
                <a:blip r:embed="rId8"/>
                <a:stretch>
                  <a:fillRect l="-13913" b="-255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1C6C96AA-B785-B9EE-13D1-923C99465094}"/>
              </a:ext>
            </a:extLst>
          </p:cNvPr>
          <p:cNvCxnSpPr/>
          <p:nvPr/>
        </p:nvCxnSpPr>
        <p:spPr>
          <a:xfrm>
            <a:off x="10111165" y="4705882"/>
            <a:ext cx="1130490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6" grpId="0" build="allAtOnce"/>
      <p:bldP spid="7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03" name="yt_shape_11603"/>
          <p:cNvSpPr txBox="1"/>
          <p:nvPr/>
        </p:nvSpPr>
        <p:spPr>
          <a:xfrm>
            <a:off x="540000" y="900000"/>
            <a:ext cx="115416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计算：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604" name="yt_shape_11604"/>
              <p:cNvSpPr txBox="1"/>
              <p:nvPr/>
            </p:nvSpPr>
            <p:spPr>
              <a:xfrm>
                <a:off x="540000" y="1379303"/>
                <a:ext cx="3975704" cy="46666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）；</a:t>
                </a:r>
              </a:p>
            </p:txBody>
          </p:sp>
        </mc:Choice>
        <mc:Fallback xmlns="">
          <p:sp>
            <p:nvSpPr>
              <p:cNvPr id="11604" name="yt_shape_11604" descr="{&quot;rangeId&quot;:17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79303"/>
                <a:ext cx="3975704" cy="466666"/>
              </a:xfrm>
              <a:prstGeom prst="rect">
                <a:avLst/>
              </a:prstGeom>
              <a:blipFill>
                <a:blip r:embed="rId2"/>
                <a:stretch>
                  <a:fillRect l="-4755" t="-3896" r="-3528" b="-389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606" name="yt_shape_11606"/>
              <p:cNvSpPr txBox="1"/>
              <p:nvPr/>
            </p:nvSpPr>
            <p:spPr>
              <a:xfrm>
                <a:off x="540000" y="1896757"/>
                <a:ext cx="3667927" cy="99354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endParaRPr lang="zh-CN" altLang="zh-CN" sz="2400" b="0" i="0" u="none">
                  <a:solidFill>
                    <a:srgbClr val="FF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1606" name="yt_shape_11606" descr="{&quot;rangeId&quot;:17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896757"/>
                <a:ext cx="3667927" cy="993542"/>
              </a:xfrm>
              <a:prstGeom prst="rect">
                <a:avLst/>
              </a:prstGeom>
              <a:blipFill>
                <a:blip r:embed="rId3"/>
                <a:stretch>
                  <a:fillRect l="-5158" t="-1840" b="-1840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608" name="yt_shape_11608"/>
              <p:cNvSpPr txBox="1"/>
              <p:nvPr/>
            </p:nvSpPr>
            <p:spPr>
              <a:xfrm>
                <a:off x="6312024" y="1163058"/>
                <a:ext cx="3599127" cy="77027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27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18</m:t>
                            </m:r>
                          </m:e>
                        </m:rad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＋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8</m:t>
                            </m:r>
                          </m:e>
                        </m:rad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e>
                        </m:rad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；</a:t>
                </a:r>
              </a:p>
            </p:txBody>
          </p:sp>
        </mc:Choice>
        <mc:Fallback xmlns="">
          <p:sp>
            <p:nvSpPr>
              <p:cNvPr id="11608" name="yt_shape_1160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12024" y="1163058"/>
                <a:ext cx="3599127" cy="770275"/>
              </a:xfrm>
              <a:prstGeom prst="rect">
                <a:avLst/>
              </a:prstGeom>
              <a:blipFill>
                <a:blip r:embed="rId4"/>
                <a:stretch>
                  <a:fillRect l="-5076" r="-4061" b="-95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610" name="yt_shape_11610"/>
          <p:cNvSpPr txBox="1"/>
          <p:nvPr/>
        </p:nvSpPr>
        <p:spPr>
          <a:xfrm>
            <a:off x="6312024" y="1984121"/>
            <a:ext cx="3231654" cy="13887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原式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yt_shape_11611">
                <a:extLst>
                  <a:ext uri="{FF2B5EF4-FFF2-40B4-BE49-F238E27FC236}">
                    <a16:creationId xmlns:a16="http://schemas.microsoft.com/office/drawing/2014/main" id="{2CAA4E27-773D-B9AB-C90A-68D5BF44A353}"/>
                  </a:ext>
                </a:extLst>
              </p:cNvPr>
              <p:cNvSpPr txBox="1"/>
              <p:nvPr/>
            </p:nvSpPr>
            <p:spPr>
              <a:xfrm>
                <a:off x="528848" y="3734369"/>
                <a:ext cx="5505225" cy="46666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27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）；</a:t>
                </a:r>
              </a:p>
            </p:txBody>
          </p:sp>
        </mc:Choice>
        <mc:Fallback xmlns="">
          <p:sp>
            <p:nvSpPr>
              <p:cNvPr id="2" name="yt_shape_11611">
                <a:extLst>
                  <a:ext uri="{FF2B5EF4-FFF2-40B4-BE49-F238E27FC236}">
                    <a16:creationId xmlns:a16="http://schemas.microsoft.com/office/drawing/2014/main" id="{2CAA4E27-773D-B9AB-C90A-68D5BF44A35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8848" y="3734369"/>
                <a:ext cx="5505225" cy="466666"/>
              </a:xfrm>
              <a:prstGeom prst="rect">
                <a:avLst/>
              </a:prstGeom>
              <a:blipFill>
                <a:blip r:embed="rId5"/>
                <a:stretch>
                  <a:fillRect l="-3433" t="-5263" r="-2215" b="-394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yt_shape_11613">
                <a:extLst>
                  <a:ext uri="{FF2B5EF4-FFF2-40B4-BE49-F238E27FC236}">
                    <a16:creationId xmlns:a16="http://schemas.microsoft.com/office/drawing/2014/main" id="{37CB71B0-EC09-74EA-6F3F-49FB97BF0659}"/>
                  </a:ext>
                </a:extLst>
              </p:cNvPr>
              <p:cNvSpPr txBox="1"/>
              <p:nvPr/>
            </p:nvSpPr>
            <p:spPr>
              <a:xfrm>
                <a:off x="528848" y="4251823"/>
                <a:ext cx="3619709" cy="143404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81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3" name="yt_shape_11613">
                <a:extLst>
                  <a:ext uri="{FF2B5EF4-FFF2-40B4-BE49-F238E27FC236}">
                    <a16:creationId xmlns:a16="http://schemas.microsoft.com/office/drawing/2014/main" id="{37CB71B0-EC09-74EA-6F3F-49FB97BF065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8848" y="4251823"/>
                <a:ext cx="3619709" cy="1434047"/>
              </a:xfrm>
              <a:prstGeom prst="rect">
                <a:avLst/>
              </a:prstGeom>
              <a:blipFill>
                <a:blip r:embed="rId6"/>
                <a:stretch>
                  <a:fillRect l="-5219" t="-1271" r="-4040" b="-122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yt_shape_11615">
                <a:extLst>
                  <a:ext uri="{FF2B5EF4-FFF2-40B4-BE49-F238E27FC236}">
                    <a16:creationId xmlns:a16="http://schemas.microsoft.com/office/drawing/2014/main" id="{B2E99BDF-07E8-D941-96E5-0E7E91A81EB3}"/>
                  </a:ext>
                </a:extLst>
              </p:cNvPr>
              <p:cNvSpPr txBox="1"/>
              <p:nvPr/>
            </p:nvSpPr>
            <p:spPr>
              <a:xfrm>
                <a:off x="6312024" y="3372899"/>
                <a:ext cx="3736985" cy="92063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27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）÷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；</a:t>
                </a:r>
              </a:p>
            </p:txBody>
          </p:sp>
        </mc:Choice>
        <mc:Fallback xmlns="">
          <p:sp>
            <p:nvSpPr>
              <p:cNvPr id="4" name="yt_shape_11615">
                <a:extLst>
                  <a:ext uri="{FF2B5EF4-FFF2-40B4-BE49-F238E27FC236}">
                    <a16:creationId xmlns:a16="http://schemas.microsoft.com/office/drawing/2014/main" id="{B2E99BDF-07E8-D941-96E5-0E7E91A81EB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12024" y="3372899"/>
                <a:ext cx="3736985" cy="920637"/>
              </a:xfrm>
              <a:prstGeom prst="rect">
                <a:avLst/>
              </a:prstGeom>
              <a:blipFill>
                <a:blip r:embed="rId7"/>
                <a:stretch>
                  <a:fillRect l="-4894" r="-4078" b="-13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yt_shape_11617">
                <a:extLst>
                  <a:ext uri="{FF2B5EF4-FFF2-40B4-BE49-F238E27FC236}">
                    <a16:creationId xmlns:a16="http://schemas.microsoft.com/office/drawing/2014/main" id="{BB29887A-63E6-DC1F-DA8C-766FD744BAB0}"/>
                  </a:ext>
                </a:extLst>
              </p:cNvPr>
              <p:cNvSpPr txBox="1"/>
              <p:nvPr/>
            </p:nvSpPr>
            <p:spPr>
              <a:xfrm>
                <a:off x="6312024" y="4344324"/>
                <a:ext cx="4251677" cy="188564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÷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27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÷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den>
                        </m:f>
                      </m:e>
                    </m:rad>
                  </m:oMath>
                </a14:m>
                <a:endParaRPr lang="zh-CN" altLang="zh-CN" sz="2400" b="0" i="0" u="none">
                  <a:solidFill>
                    <a:srgbClr val="FF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27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24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5" name="yt_shape_11617">
                <a:extLst>
                  <a:ext uri="{FF2B5EF4-FFF2-40B4-BE49-F238E27FC236}">
                    <a16:creationId xmlns:a16="http://schemas.microsoft.com/office/drawing/2014/main" id="{BB29887A-63E6-DC1F-DA8C-766FD744BAB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12024" y="4344324"/>
                <a:ext cx="4251677" cy="1885644"/>
              </a:xfrm>
              <a:prstGeom prst="rect">
                <a:avLst/>
              </a:prstGeom>
              <a:blipFill>
                <a:blip r:embed="rId8"/>
                <a:stretch>
                  <a:fillRect l="-4298" b="-90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6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6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16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16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16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606" grpId="0" build="allAtOnce"/>
      <p:bldP spid="11610" grpId="0" build="allAtOnce"/>
      <p:bldP spid="3" grpId="0" build="allAtOnce"/>
      <p:bldP spid="5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619" name="yt_shape_11619"/>
              <p:cNvSpPr txBox="1"/>
              <p:nvPr/>
            </p:nvSpPr>
            <p:spPr>
              <a:xfrm>
                <a:off x="540000" y="900000"/>
                <a:ext cx="3247940" cy="46666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1619" name="yt_shape_11619" descr="{&quot;rangeId&quot;:21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3247940" cy="466666"/>
              </a:xfrm>
              <a:prstGeom prst="rect">
                <a:avLst/>
              </a:prstGeom>
              <a:blipFill>
                <a:blip r:embed="rId2"/>
                <a:stretch>
                  <a:fillRect l="-5827" t="-5263" r="-4887" b="-394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621" name="yt_shape_11621"/>
              <p:cNvSpPr txBox="1"/>
              <p:nvPr/>
            </p:nvSpPr>
            <p:spPr>
              <a:xfrm>
                <a:off x="540000" y="1417454"/>
                <a:ext cx="4437369" cy="148226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1621" name="yt_shape_11621" descr="{&quot;rangeId&quot;:21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417454"/>
                <a:ext cx="4437369" cy="1482265"/>
              </a:xfrm>
              <a:prstGeom prst="rect">
                <a:avLst/>
              </a:prstGeom>
              <a:blipFill>
                <a:blip r:embed="rId3"/>
                <a:stretch>
                  <a:fillRect l="-4264" t="-1646" r="-3164" b="-119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6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6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16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621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23" name="yt_shape_11623"/>
          <p:cNvSpPr txBox="1"/>
          <p:nvPr/>
        </p:nvSpPr>
        <p:spPr>
          <a:xfrm>
            <a:off x="540000" y="900000"/>
            <a:ext cx="6412012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错用乘法运算律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运算性质而出错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624" name="yt_shape_11624"/>
              <p:cNvSpPr txBox="1"/>
              <p:nvPr/>
            </p:nvSpPr>
            <p:spPr>
              <a:xfrm>
                <a:off x="540000" y="1399565"/>
                <a:ext cx="5689314" cy="70852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计算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÷（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e>
                        </m:rad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e>
                        </m:rad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）的结果是（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="" xmlns:a16="http://schemas.microsoft.com/office/drawing/2014/main" xmlns:p14="http://schemas.microsoft.com/office/powerpoint/2010/main">
          <p:sp>
            <p:nvSpPr>
              <p:cNvPr id="11624" name="yt_shape_11624" descr="{&quot;rangeId&quot;:8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99565"/>
                <a:ext cx="5689314" cy="708527"/>
              </a:xfrm>
              <a:prstGeom prst="rect">
                <a:avLst/>
              </a:prstGeom>
              <a:blipFill>
                <a:blip r:embed="rId2"/>
                <a:stretch>
                  <a:fillRect l="-3323" r="-2251" b="-103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626" name="yt_table_11626" title="H_92.41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000865759"/>
                  </p:ext>
                </p:extLst>
              </p:nvPr>
            </p:nvGraphicFramePr>
            <p:xfrm>
              <a:off x="540000" y="2311244"/>
              <a:ext cx="4632897" cy="1173608"/>
            </p:xfrm>
            <a:graphic>
              <a:graphicData uri="http://schemas.openxmlformats.org/drawingml/2006/table">
                <a:tbl>
                  <a:tblPr/>
                  <a:tblGrid>
                    <a:gridCol w="2791270">
                      <a:extLst>
                        <a:ext uri="{9D8B030D-6E8A-4147-A177-3AD203B41FA5}">
                          <a16:colId xmlns:a16="http://schemas.microsoft.com/office/drawing/2014/main" val="10302"/>
                        </a:ext>
                      </a:extLst>
                    </a:gridCol>
                    <a:gridCol w="1841627">
                      <a:extLst>
                        <a:ext uri="{9D8B030D-6E8A-4147-A177-3AD203B41FA5}">
                          <a16:colId xmlns:a16="http://schemas.microsoft.com/office/drawing/2014/main" val="10303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A.3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6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6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6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6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2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6</m:t>
                                  </m:r>
                                </m:e>
                              </m:rad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2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6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25"/>
                      </a:ext>
                    </a:extLst>
                  </a:tr>
                </a:tbl>
              </a:graphicData>
            </a:graphic>
          </p:graphicFrame>
        </mc:Choice>
        <mc:Fallback xmlns="" xmlns:a16="http://schemas.microsoft.com/office/drawing/2014/main" xmlns:p14="http://schemas.microsoft.com/office/powerpoint/2010/main">
          <p:graphicFrame>
            <p:nvGraphicFramePr>
              <p:cNvPr id="11626" name="yt_table_11626" descr="{&quot;rangeId&quot;:8,&quot;type&quot;:&quot;Option&quot;}" title="H_92.41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000865759"/>
                  </p:ext>
                </p:extLst>
              </p:nvPr>
            </p:nvGraphicFramePr>
            <p:xfrm>
              <a:off x="540000" y="2311244"/>
              <a:ext cx="4632897" cy="1173608"/>
            </p:xfrm>
            <a:graphic>
              <a:graphicData uri="http://schemas.openxmlformats.org/drawingml/2006/table">
                <a:tbl>
                  <a:tblPr/>
                  <a:tblGrid>
                    <a:gridCol w="2791270">
                      <a:extLst>
                        <a:ext uri="{9D8B030D-6E8A-4147-A177-3AD203B41FA5}">
                          <a16:colId xmlns:a16="http://schemas.microsoft.com/office/drawing/2014/main" val="10302"/>
                        </a:ext>
                      </a:extLst>
                    </a:gridCol>
                    <a:gridCol w="1841627">
                      <a:extLst>
                        <a:ext uri="{9D8B030D-6E8A-4147-A177-3AD203B41FA5}">
                          <a16:colId xmlns:a16="http://schemas.microsoft.com/office/drawing/2014/main" val="10303"/>
                        </a:ext>
                      </a:extLst>
                    </a:gridCol>
                  </a:tblGrid>
                  <a:tr h="46107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3947" r="-66157" b="-17631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51155" t="-3947" b="-17631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24"/>
                      </a:ext>
                    </a:extLst>
                  </a:tr>
                  <a:tr h="71253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67521" r="-66157" b="-1453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51155" t="-67521" b="-1453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25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684745779534">
            <a:extLst>
              <a:ext uri="{FF2B5EF4-FFF2-40B4-BE49-F238E27FC236}">
                <a16:creationId xmlns:a16="http://schemas.microsoft.com/office/drawing/2014/main" id="{608F2B3A-BC8B-1017-7174-DC728C9D7548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629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CDB82A2-14E3-9923-62FC-EB36B708BEDB}"/>
              </a:ext>
            </a:extLst>
          </p:cNvPr>
          <p:cNvSpPr txBox="1"/>
          <p:nvPr/>
        </p:nvSpPr>
        <p:spPr>
          <a:xfrm>
            <a:off x="5254018" y="1352759"/>
            <a:ext cx="400748" cy="795287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27" name="yt_shape_11627"/>
          <p:cNvSpPr txBox="1"/>
          <p:nvPr/>
        </p:nvSpPr>
        <p:spPr>
          <a:xfrm>
            <a:off x="540000" y="900000"/>
            <a:ext cx="4078039" cy="69339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850" b="0" i="0" u="none" spc="31800">
                <a:noFill/>
                <a:effectLst/>
                <a:latin typeface="Times New Roman" pitchFamily="38"/>
                <a:ea typeface="宋体" pitchFamily="38"/>
                <a:cs typeface="宋体" pitchFamily="38"/>
                <a:sym typeface="Finished"/>
              </a:rPr>
              <a:t>⁠</a:t>
            </a:r>
            <a:endParaRPr lang="zh-CN" altLang="zh-CN" sz="3850" b="0" i="0" u="none" spc="31800">
              <a:solidFill>
                <a:srgbClr val="1EE3CF"/>
              </a:solidFill>
              <a:effectLst/>
              <a:latin typeface="Times New Roman" pitchFamily="38"/>
              <a:ea typeface="宋体" pitchFamily="38"/>
              <a:cs typeface="宋体" pitchFamily="38"/>
              <a:sym typeface="Finished"/>
              <a:hlinkClick r:id="" action="ppaction://macro?name={&quot;type&quot;:&quot;ImageText&quot;,&quot;item&quot;:&quot;ImageText&quot;,&quot;path&quot;:&quot;\\ImageTexts\\71af4b04-36d7-4219-9d03-2bc86fc392df.png&quot;}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628" name="yt_shape_11628"/>
              <p:cNvSpPr txBox="1"/>
              <p:nvPr/>
            </p:nvSpPr>
            <p:spPr>
              <a:xfrm>
                <a:off x="540000" y="1644183"/>
                <a:ext cx="7271350" cy="72269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常德市中考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）计算（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5</m:t>
                            </m:r>
                          </m:e>
                        </m:rad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+1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5</m:t>
                            </m:r>
                          </m:e>
                        </m:rad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+1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="" xmlns:a16="http://schemas.microsoft.com/office/drawing/2014/main" xmlns:p14="http://schemas.microsoft.com/office/powerpoint/2010/main">
          <p:sp>
            <p:nvSpPr>
              <p:cNvPr id="11628" name="yt_shape_11628" descr="{&quot;rangeId&quot;:10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644183"/>
                <a:ext cx="7271350" cy="722698"/>
              </a:xfrm>
              <a:prstGeom prst="rect">
                <a:avLst/>
              </a:prstGeom>
              <a:blipFill>
                <a:blip r:embed="rId2"/>
                <a:stretch>
                  <a:fillRect l="-2601" r="-1678" b="-135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630" name="yt_table_11630" title="H_90.06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169981831"/>
                  </p:ext>
                </p:extLst>
              </p:nvPr>
            </p:nvGraphicFramePr>
            <p:xfrm>
              <a:off x="540000" y="2570033"/>
              <a:ext cx="3445257" cy="1143763"/>
            </p:xfrm>
            <a:graphic>
              <a:graphicData uri="http://schemas.openxmlformats.org/drawingml/2006/table">
                <a:tbl>
                  <a:tblPr/>
                  <a:tblGrid>
                    <a:gridCol w="1965643">
                      <a:extLst>
                        <a:ext uri="{9D8B030D-6E8A-4147-A177-3AD203B41FA5}">
                          <a16:colId xmlns:a16="http://schemas.microsoft.com/office/drawing/2014/main" val="10304"/>
                        </a:ext>
                      </a:extLst>
                    </a:gridCol>
                    <a:gridCol w="1479614">
                      <a:extLst>
                        <a:ext uri="{9D8B030D-6E8A-4147-A177-3AD203B41FA5}">
                          <a16:colId xmlns:a16="http://schemas.microsoft.com/office/drawing/2014/main" val="10305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2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2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5</m:t>
                                      </m:r>
                                    </m:e>
                                  </m:rad>
                                  <m:r>
                                    <m:rPr>
                                      <m:nor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Times New Roman" panose="02040503050406030204" pitchFamily="12" charset="0"/>
                                      <a:ea typeface="宋体" panose="02040503050406030204" pitchFamily="12" charset="0"/>
                                    </a:rPr>
                                    <m:t>−1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27"/>
                      </a:ext>
                    </a:extLst>
                  </a:tr>
                </a:tbl>
              </a:graphicData>
            </a:graphic>
          </p:graphicFrame>
        </mc:Choice>
        <mc:Fallback xmlns="" xmlns:a16="http://schemas.microsoft.com/office/drawing/2014/main" xmlns:p14="http://schemas.microsoft.com/office/powerpoint/2010/main">
          <p:graphicFrame>
            <p:nvGraphicFramePr>
              <p:cNvPr id="11630" name="yt_table_11630" descr="{&quot;rangeId&quot;:10,&quot;type&quot;:&quot;Option&quot;}" title="H_90.06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169981831"/>
                  </p:ext>
                </p:extLst>
              </p:nvPr>
            </p:nvGraphicFramePr>
            <p:xfrm>
              <a:off x="540000" y="2570033"/>
              <a:ext cx="3445257" cy="1143763"/>
            </p:xfrm>
            <a:graphic>
              <a:graphicData uri="http://schemas.openxmlformats.org/drawingml/2006/table">
                <a:tbl>
                  <a:tblPr/>
                  <a:tblGrid>
                    <a:gridCol w="1965643">
                      <a:extLst>
                        <a:ext uri="{9D8B030D-6E8A-4147-A177-3AD203B41FA5}">
                          <a16:colId xmlns:a16="http://schemas.microsoft.com/office/drawing/2014/main" val="10304"/>
                        </a:ext>
                      </a:extLst>
                    </a:gridCol>
                    <a:gridCol w="1479614">
                      <a:extLst>
                        <a:ext uri="{9D8B030D-6E8A-4147-A177-3AD203B41FA5}">
                          <a16:colId xmlns:a16="http://schemas.microsoft.com/office/drawing/2014/main" val="10305"/>
                        </a:ext>
                      </a:extLst>
                    </a:gridCol>
                  </a:tblGrid>
                  <a:tr h="428054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26"/>
                      </a:ext>
                    </a:extLst>
                  </a:tr>
                  <a:tr h="715709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32922" t="-63559" b="-1355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27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631" name="yt_shape_11631"/>
              <p:cNvSpPr txBox="1"/>
              <p:nvPr/>
            </p:nvSpPr>
            <p:spPr>
              <a:xfrm>
                <a:off x="540000" y="3764331"/>
                <a:ext cx="8552406" cy="46666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菏泽市中考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）已知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，那么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的值是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 xmlns:p14="http://schemas.microsoft.com/office/powerpoint/2010/main">
          <p:sp>
            <p:nvSpPr>
              <p:cNvPr id="11631" name="yt_shape_11631" descr="{&quot;rangeId&quot;:11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764331"/>
                <a:ext cx="8552406" cy="466666"/>
              </a:xfrm>
              <a:prstGeom prst="rect">
                <a:avLst/>
              </a:prstGeom>
              <a:blipFill>
                <a:blip r:embed="rId4"/>
                <a:stretch>
                  <a:fillRect l="-2210" t="-5263" r="-1140" b="-394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633" name="yt_shape_11633"/>
              <p:cNvSpPr txBox="1"/>
              <p:nvPr/>
            </p:nvSpPr>
            <p:spPr>
              <a:xfrm>
                <a:off x="540119" y="4281785"/>
                <a:ext cx="11111999" cy="144616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对于实数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作新定义：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@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※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，在此定义下，计算：（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4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@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75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※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 xmlns:p14="http://schemas.microsoft.com/office/powerpoint/2010/main">
          <p:sp>
            <p:nvSpPr>
              <p:cNvPr id="11633" name="yt_shape_11633" descr="{&quot;rangeId&quot;:11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4281785"/>
                <a:ext cx="11111999" cy="1446165"/>
              </a:xfrm>
              <a:prstGeom prst="rect">
                <a:avLst/>
              </a:prstGeom>
              <a:blipFill>
                <a:blip r:embed="rId5"/>
                <a:stretch>
                  <a:fillRect l="-1701" r="-1317" b="-92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84745779567">
            <a:extLst>
              <a:ext uri="{FF2B5EF4-FFF2-40B4-BE49-F238E27FC236}">
                <a16:creationId xmlns:a16="http://schemas.microsoft.com/office/drawing/2014/main" id="{03414855-0D6A-C295-65F4-01A23F2B3164}"/>
              </a:ext>
            </a:extLst>
          </p:cNvPr>
          <p:cNvPicPr>
            <a:picLocks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5708"/>
            <a:ext cx="3911664" cy="635274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8CC279C-1B90-F794-C619-6A56D0D266E8}"/>
              </a:ext>
            </a:extLst>
          </p:cNvPr>
          <p:cNvSpPr txBox="1"/>
          <p:nvPr/>
        </p:nvSpPr>
        <p:spPr>
          <a:xfrm>
            <a:off x="6838215" y="1597377"/>
            <a:ext cx="383286" cy="80932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E47B2EE-FE92-8B17-9903-3860D9678FF2}"/>
              </a:ext>
            </a:extLst>
          </p:cNvPr>
          <p:cNvSpPr txBox="1"/>
          <p:nvPr/>
        </p:nvSpPr>
        <p:spPr>
          <a:xfrm>
            <a:off x="8386283" y="3717525"/>
            <a:ext cx="637285" cy="555765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D8C1F34C-3BE2-E7AD-133A-6295D31C75B9}"/>
                  </a:ext>
                </a:extLst>
              </p:cNvPr>
              <p:cNvSpPr txBox="1"/>
              <p:nvPr/>
            </p:nvSpPr>
            <p:spPr>
              <a:xfrm>
                <a:off x="4611327" y="5202529"/>
                <a:ext cx="1158113" cy="523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 xmlns:p14="http://schemas.microsoft.com/office/powerpoint/2010/main">
          <p:sp>
            <p:nvSpPr>
              <p:cNvPr id="5" name="文本框 4" descr="{'rangeId': 11, 'hasSerialNum': 1, 'mathAnswerShape': 1}">
                <a:extLst>
                  <a:ext uri="{FF2B5EF4-FFF2-40B4-BE49-F238E27FC236}">
                    <a16:creationId xmlns:a16="http://schemas.microsoft.com/office/drawing/2014/main" id="{D8C1F34C-3BE2-E7AD-133A-6295D31C75B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11327" y="5202529"/>
                <a:ext cx="1158113" cy="523189"/>
              </a:xfrm>
              <a:prstGeom prst="rect">
                <a:avLst/>
              </a:prstGeom>
              <a:blipFill>
                <a:blip r:embed="rId7"/>
                <a:stretch>
                  <a:fillRect l="-7895" b="-267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EDAFD280-639E-FB51-A2F2-D8EC0ED940C8}"/>
              </a:ext>
            </a:extLst>
          </p:cNvPr>
          <p:cNvCxnSpPr/>
          <p:nvPr/>
        </p:nvCxnSpPr>
        <p:spPr>
          <a:xfrm>
            <a:off x="4396538" y="5697962"/>
            <a:ext cx="1587690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636" name="yt_shape_11636"/>
              <p:cNvSpPr txBox="1"/>
              <p:nvPr/>
            </p:nvSpPr>
            <p:spPr>
              <a:xfrm>
                <a:off x="540000" y="900000"/>
                <a:ext cx="4937762" cy="92063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18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50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）÷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；</a:t>
                </a:r>
              </a:p>
            </p:txBody>
          </p:sp>
        </mc:Choice>
        <mc:Fallback xmlns="">
          <p:sp>
            <p:nvSpPr>
              <p:cNvPr id="11636" name="yt_shape_11636" descr="{&quot;rangeId&quot;:11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4937762" cy="920637"/>
              </a:xfrm>
              <a:prstGeom prst="rect">
                <a:avLst/>
              </a:prstGeom>
              <a:blipFill>
                <a:blip r:embed="rId2"/>
                <a:stretch>
                  <a:fillRect l="-3827" r="-2716" b="-13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638" name="yt_shape_11638"/>
              <p:cNvSpPr txBox="1"/>
              <p:nvPr/>
            </p:nvSpPr>
            <p:spPr>
              <a:xfrm>
                <a:off x="540000" y="1871425"/>
                <a:ext cx="5027530" cy="169264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）÷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endParaRPr lang="en-US" altLang="zh-CN" sz="2400" b="0" i="0" u="none">
                  <a:solidFill>
                    <a:srgbClr val="FF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÷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endParaRPr lang="en-US" altLang="zh-CN" sz="2400" b="0" i="0" u="none">
                  <a:solidFill>
                    <a:srgbClr val="FF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1638" name="yt_shape_11638" descr="{&quot;rangeId&quot;:11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871425"/>
                <a:ext cx="5027530" cy="1692643"/>
              </a:xfrm>
              <a:prstGeom prst="rect">
                <a:avLst/>
              </a:prstGeom>
              <a:blipFill>
                <a:blip r:embed="rId3"/>
                <a:stretch>
                  <a:fillRect l="-3762" t="-1439" b="-503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640" name="yt_shape_11640"/>
              <p:cNvSpPr txBox="1"/>
              <p:nvPr/>
            </p:nvSpPr>
            <p:spPr>
              <a:xfrm>
                <a:off x="540000" y="3614856"/>
                <a:ext cx="5412187" cy="92063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｜－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×（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8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10</m:t>
                            </m:r>
                          </m:e>
                        </m:rad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e>
                        </m:rad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1640" name="yt_shape_11640" descr="{&quot;rangeId&quot;:11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614856"/>
                <a:ext cx="5412187" cy="920637"/>
              </a:xfrm>
              <a:prstGeom prst="rect">
                <a:avLst/>
              </a:prstGeom>
              <a:blipFill>
                <a:blip r:embed="rId4"/>
                <a:stretch>
                  <a:fillRect l="-3495" r="-2480" b="-6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642" name="yt_shape_11642"/>
              <p:cNvSpPr txBox="1"/>
              <p:nvPr/>
            </p:nvSpPr>
            <p:spPr>
              <a:xfrm>
                <a:off x="540000" y="4586281"/>
                <a:ext cx="4097532" cy="115499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endParaRPr lang="zh-CN" altLang="zh-CN" sz="2400" b="0" i="0" u="none">
                  <a:solidFill>
                    <a:srgbClr val="FF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1642" name="yt_shape_11642" descr="{&quot;rangeId&quot;:11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586281"/>
                <a:ext cx="4097532" cy="1154996"/>
              </a:xfrm>
              <a:prstGeom prst="rect">
                <a:avLst/>
              </a:prstGeom>
              <a:blipFill>
                <a:blip r:embed="rId5"/>
                <a:stretch>
                  <a:fillRect l="-4613" r="-298" b="-152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yt_shape_11635">
            <a:extLst>
              <a:ext uri="{FF2B5EF4-FFF2-40B4-BE49-F238E27FC236}">
                <a16:creationId xmlns:a16="http://schemas.microsoft.com/office/drawing/2014/main" id="{6B919D76-6120-6595-D1EB-61EB97BACEEF}"/>
              </a:ext>
            </a:extLst>
          </p:cNvPr>
          <p:cNvSpPr txBox="1"/>
          <p:nvPr/>
        </p:nvSpPr>
        <p:spPr>
          <a:xfrm>
            <a:off x="335360" y="688208"/>
            <a:ext cx="253915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计算下列各题：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6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6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16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16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16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638" grpId="0" build="allAtOnce"/>
      <p:bldP spid="1164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644" name="yt_shape_11644"/>
              <p:cNvSpPr txBox="1"/>
              <p:nvPr/>
            </p:nvSpPr>
            <p:spPr>
              <a:xfrm>
                <a:off x="540000" y="900000"/>
                <a:ext cx="9709774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先化简，再求值：（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）－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），其中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1644" name="yt_shape_11644" descr="{&quot;rangeId&quot;:12,&quot;color&quot;:&quot;B&quot;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9709774" cy="638893"/>
              </a:xfrm>
              <a:prstGeom prst="rect">
                <a:avLst/>
              </a:prstGeom>
              <a:blipFill>
                <a:blip r:embed="rId2"/>
                <a:stretch>
                  <a:fillRect l="-1947" r="-942" b="-163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646" name="yt_shape_11646"/>
              <p:cNvSpPr txBox="1"/>
              <p:nvPr/>
            </p:nvSpPr>
            <p:spPr>
              <a:xfrm>
                <a:off x="540000" y="1589681"/>
                <a:ext cx="6114623" cy="115724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当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5</m:t>
                            </m:r>
                          </m:e>
                        </m:rad>
                        <m: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＋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den>
                        </m:f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1646" name="yt_shape_11646" descr="{&quot;rangeId&quot;:12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589681"/>
                <a:ext cx="6114623" cy="1157240"/>
              </a:xfrm>
              <a:prstGeom prst="rect">
                <a:avLst/>
              </a:prstGeom>
              <a:blipFill>
                <a:blip r:embed="rId3"/>
                <a:stretch>
                  <a:fillRect l="-3091" t="-4737" r="-1994" b="-68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648" name="yt_shape_11648"/>
              <p:cNvSpPr txBox="1"/>
              <p:nvPr/>
            </p:nvSpPr>
            <p:spPr>
              <a:xfrm>
                <a:off x="540119" y="2797709"/>
                <a:ext cx="11111999" cy="95872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在一个边长为（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的正方形内部挖去一个边长为（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的正方形，求剩余部分的面积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1648" name="yt_shape_11648" descr="{&quot;rangeId&quot;:13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797709"/>
                <a:ext cx="11111999" cy="958724"/>
              </a:xfrm>
              <a:prstGeom prst="rect">
                <a:avLst/>
              </a:prstGeom>
              <a:blipFill>
                <a:blip r:embed="rId4"/>
                <a:stretch>
                  <a:fillRect l="-1701" t="-1911" b="-191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650" name="yt_shape_11650"/>
              <p:cNvSpPr txBox="1"/>
              <p:nvPr/>
            </p:nvSpPr>
            <p:spPr>
              <a:xfrm>
                <a:off x="540119" y="3807221"/>
                <a:ext cx="11111999" cy="152118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由题意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得剩余部分的面积为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540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125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300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540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125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300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600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所以剩余部分的面积是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600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1650" name="yt_shape_11650" descr="{&quot;rangeId&quot;:13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807221"/>
                <a:ext cx="11111999" cy="1521186"/>
              </a:xfrm>
              <a:prstGeom prst="rect">
                <a:avLst/>
              </a:prstGeom>
              <a:blipFill>
                <a:blip r:embed="rId5"/>
                <a:stretch>
                  <a:fillRect l="-1701" t="-1205" b="-116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6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6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16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16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646" grpId="0" build="allAtOnce"/>
      <p:bldP spid="11650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52" name="yt_shape_11652"/>
          <p:cNvSpPr txBox="1"/>
          <p:nvPr/>
        </p:nvSpPr>
        <p:spPr>
          <a:xfrm>
            <a:off x="540000" y="900000"/>
            <a:ext cx="4257576" cy="7023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Times New Roman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Times New Roman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2510eaec-d86e-4235-8d56-8cf643414b9d.png&quot;}"/>
            </a:endParaRPr>
          </a:p>
        </p:txBody>
      </p:sp>
      <p:sp>
        <p:nvSpPr>
          <p:cNvPr id="11653" name="yt_shape_11653"/>
          <p:cNvSpPr txBox="1"/>
          <p:nvPr/>
        </p:nvSpPr>
        <p:spPr>
          <a:xfrm>
            <a:off x="540000" y="1653160"/>
            <a:ext cx="561692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先阅读下面的解题过程，然后再解答：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654" name="yt_shape_11654"/>
              <p:cNvSpPr txBox="1"/>
              <p:nvPr/>
            </p:nvSpPr>
            <p:spPr>
              <a:xfrm>
                <a:off x="540119" y="2132463"/>
                <a:ext cx="11111999" cy="150207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形如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𝑚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±2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𝑛</m:t>
                            </m:r>
                          </m:e>
                        </m:rad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的化简，只要我们找到两个数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，即（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𝑏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·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𝑏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𝑛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，则有：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𝑚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±2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𝑛</m:t>
                            </m:r>
                          </m:e>
                        </m:rad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(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𝑎</m:t>
                            </m:r>
                          </m:e>
                        </m:rad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±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𝑏</m:t>
                            </m:r>
                          </m:e>
                        </m:rad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)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±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𝑏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1654" name="yt_shape_11654" descr="{&quot;rangeId&quot;:15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132463"/>
                <a:ext cx="11111999" cy="1502078"/>
              </a:xfrm>
              <a:prstGeom prst="rect">
                <a:avLst/>
              </a:prstGeom>
              <a:blipFill>
                <a:blip r:embed="rId2"/>
                <a:stretch>
                  <a:fillRect l="-1701" r="-933" b="-243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656" name="yt_shape_11656"/>
          <p:cNvSpPr txBox="1"/>
          <p:nvPr/>
        </p:nvSpPr>
        <p:spPr>
          <a:xfrm>
            <a:off x="540000" y="3685329"/>
            <a:ext cx="353943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）根据上述方法化简：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657" name="yt_shape_11657"/>
              <p:cNvSpPr txBox="1"/>
              <p:nvPr/>
            </p:nvSpPr>
            <p:spPr>
              <a:xfrm>
                <a:off x="540000" y="4164632"/>
                <a:ext cx="2261901" cy="53675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①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11−2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30</m:t>
                            </m:r>
                          </m:e>
                        </m:rad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；</a:t>
                </a:r>
              </a:p>
            </p:txBody>
          </p:sp>
        </mc:Choice>
        <mc:Fallback xmlns="" xmlns:a16="http://schemas.microsoft.com/office/drawing/2014/main">
          <p:sp>
            <p:nvSpPr>
              <p:cNvPr id="11657" name="yt_shape_11657" descr="{&quot;rangeId&quot;:15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164632"/>
                <a:ext cx="2261901" cy="536750"/>
              </a:xfrm>
              <a:prstGeom prst="rect">
                <a:avLst/>
              </a:prstGeom>
              <a:blipFill>
                <a:blip r:embed="rId3"/>
                <a:stretch>
                  <a:fillRect l="-8356" r="-7008" b="-306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659" name="yt_shape_11659"/>
              <p:cNvSpPr txBox="1"/>
              <p:nvPr/>
            </p:nvSpPr>
            <p:spPr>
              <a:xfrm>
                <a:off x="540000" y="4752170"/>
                <a:ext cx="1691232" cy="53675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②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7+4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e>
                        </m:rad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1659" name="yt_shape_11659" descr="{&quot;rangeId&quot;:15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752170"/>
                <a:ext cx="1691232" cy="536750"/>
              </a:xfrm>
              <a:prstGeom prst="rect">
                <a:avLst/>
              </a:prstGeom>
              <a:blipFill>
                <a:blip r:embed="rId4"/>
                <a:stretch>
                  <a:fillRect l="-11191" r="-10108" b="-3409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84745779602">
            <a:extLst>
              <a:ext uri="{FF2B5EF4-FFF2-40B4-BE49-F238E27FC236}">
                <a16:creationId xmlns:a16="http://schemas.microsoft.com/office/drawing/2014/main" id="{CF162C06-A0A7-7A5C-8520-08A5302B9ABF}"/>
              </a:ext>
            </a:extLst>
          </p:cNvPr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4153"/>
            <a:ext cx="4089464" cy="647273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yt_shape_11661">
                <a:extLst>
                  <a:ext uri="{FF2B5EF4-FFF2-40B4-BE49-F238E27FC236}">
                    <a16:creationId xmlns:a16="http://schemas.microsoft.com/office/drawing/2014/main" id="{32E13EAE-957E-CD47-FC06-5DBD07E8C0ED}"/>
                  </a:ext>
                </a:extLst>
              </p:cNvPr>
              <p:cNvSpPr txBox="1"/>
              <p:nvPr/>
            </p:nvSpPr>
            <p:spPr>
              <a:xfrm>
                <a:off x="767408" y="4960365"/>
                <a:ext cx="8658268" cy="189763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①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原式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11−2×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6</m:t>
                            </m:r>
                          </m:e>
                        </m:rad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×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5</m:t>
                            </m:r>
                          </m:e>
                        </m:rad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(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6</m:t>
                            </m:r>
                          </m:e>
                        </m:rad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5</m:t>
                            </m:r>
                          </m:e>
                        </m:rad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)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②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原式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(2+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e>
                        </m:rad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)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2" name="yt_shape_11661">
                <a:extLst>
                  <a:ext uri="{FF2B5EF4-FFF2-40B4-BE49-F238E27FC236}">
                    <a16:creationId xmlns:a16="http://schemas.microsoft.com/office/drawing/2014/main" id="{32E13EAE-957E-CD47-FC06-5DBD07E8C0E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7408" y="4960365"/>
                <a:ext cx="8658268" cy="1897635"/>
              </a:xfrm>
              <a:prstGeom prst="rect">
                <a:avLst/>
              </a:prstGeom>
              <a:blipFill>
                <a:blip r:embed="rId6"/>
                <a:stretch>
                  <a:fillRect l="-2183" r="-1127" b="-16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1111</Words>
  <Application>Microsoft Office PowerPoint</Application>
  <PresentationFormat>宽屏</PresentationFormat>
  <Paragraphs>101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8" baseType="lpstr"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拉 朵</cp:lastModifiedBy>
  <cp:revision>46</cp:revision>
  <dcterms:created xsi:type="dcterms:W3CDTF">2023-05-05T05:33:00Z</dcterms:created>
  <dcterms:modified xsi:type="dcterms:W3CDTF">2023-05-24T05:58:01Z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683AEEE36BF641E990D0D160655C94FA_13</vt:lpwstr>
  </property>
  <property fmtid="{D5CDD505-2E9C-101B-9397-08002B2CF9AE}" pid="3" name="KSOProductBuildVer">
    <vt:lpwstr>2052-11.1.0.14309</vt:lpwstr>
  </property>
</Properties>
</file>