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0" r:id="rId4"/>
    <p:sldId id="373" r:id="rId5"/>
    <p:sldId id="378" r:id="rId6"/>
    <p:sldId id="384" r:id="rId7"/>
    <p:sldId id="387" r:id="rId8"/>
    <p:sldId id="388" r:id="rId9"/>
    <p:sldId id="393" r:id="rId10"/>
    <p:sldId id="395" r:id="rId11"/>
    <p:sldId id="406" r:id="rId12"/>
    <p:sldId id="396" r:id="rId13"/>
    <p:sldId id="400" r:id="rId14"/>
    <p:sldId id="402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8.bin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" name="yt_shape_11765"/>
          <p:cNvSpPr txBox="1"/>
          <p:nvPr/>
        </p:nvSpPr>
        <p:spPr>
          <a:xfrm>
            <a:off x="540000" y="900000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775f3e64-359b-4419-8292-302a67f10efc.png&quot;}"/>
            </a:endParaRPr>
          </a:p>
        </p:txBody>
      </p:sp>
      <p:sp>
        <p:nvSpPr>
          <p:cNvPr id="11766" name="yt_shape_11766"/>
          <p:cNvSpPr txBox="1"/>
          <p:nvPr/>
        </p:nvSpPr>
        <p:spPr>
          <a:xfrm>
            <a:off x="540000" y="1617189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立方根</a:t>
            </a:r>
          </a:p>
        </p:txBody>
      </p:sp>
      <p:sp>
        <p:nvSpPr>
          <p:cNvPr id="11767" name="yt_shape_11767"/>
          <p:cNvSpPr txBox="1"/>
          <p:nvPr/>
        </p:nvSpPr>
        <p:spPr>
          <a:xfrm>
            <a:off x="540000" y="2116754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下列说法中，正确的是（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68" name="yt_table_11768" title="H_139.7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9008953"/>
                  </p:ext>
                </p:extLst>
              </p:nvPr>
            </p:nvGraphicFramePr>
            <p:xfrm>
              <a:off x="540000" y="2748421"/>
              <a:ext cx="3840290" cy="1774446"/>
            </p:xfrm>
            <a:graphic>
              <a:graphicData uri="http://schemas.openxmlformats.org/drawingml/2006/table">
                <a:tbl>
                  <a:tblPr/>
                  <a:tblGrid>
                    <a:gridCol w="3840290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等于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的一个平方根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768" name="yt_table_11768" descr="{&quot;rangeId&quot;:2,&quot;type&quot;:&quot;Option&quot;}" title="H_139.72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9008953"/>
                  </p:ext>
                </p:extLst>
              </p:nvPr>
            </p:nvGraphicFramePr>
            <p:xfrm>
              <a:off x="540000" y="2748421"/>
              <a:ext cx="3840290" cy="1774446"/>
            </p:xfrm>
            <a:graphic>
              <a:graphicData uri="http://schemas.openxmlformats.org/drawingml/2006/table">
                <a:tbl>
                  <a:tblPr/>
                  <a:tblGrid>
                    <a:gridCol w="3840290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3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88158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812728">
            <a:extLst>
              <a:ext uri="{FF2B5EF4-FFF2-40B4-BE49-F238E27FC236}">
                <a16:creationId xmlns:a16="http://schemas.microsoft.com/office/drawing/2014/main" id="{E1E5988E-BBD9-B480-7232-8C5D64EA837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pic>
        <p:nvPicPr>
          <p:cNvPr id="5" name="yt_shape_1684745812748">
            <a:extLst>
              <a:ext uri="{FF2B5EF4-FFF2-40B4-BE49-F238E27FC236}">
                <a16:creationId xmlns:a16="http://schemas.microsoft.com/office/drawing/2014/main" id="{0D7BAFD3-A6A7-787E-F596-FE35B074E35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7228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AD5812-6181-FD0E-5800-A30239582FC2}"/>
              </a:ext>
            </a:extLst>
          </p:cNvPr>
          <p:cNvSpPr txBox="1"/>
          <p:nvPr/>
        </p:nvSpPr>
        <p:spPr>
          <a:xfrm>
            <a:off x="4336189" y="20699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52" name="yt_shape_11852"/>
              <p:cNvSpPr txBox="1"/>
              <p:nvPr/>
            </p:nvSpPr>
            <p:spPr>
              <a:xfrm>
                <a:off x="623392" y="620688"/>
                <a:ext cx="8390310" cy="3354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观察下列各式及其验证过程：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，验证：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2×3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，验证：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2×3×4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2×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，验证：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3×4×5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3×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52" name="yt_shape_118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620688"/>
                <a:ext cx="8390310" cy="3354765"/>
              </a:xfrm>
              <a:prstGeom prst="rect">
                <a:avLst/>
              </a:prstGeom>
              <a:blipFill>
                <a:blip r:embed="rId2"/>
                <a:stretch>
                  <a:fillRect l="-2179" t="-1636" r="-13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58">
                <a:extLst>
                  <a:ext uri="{FF2B5EF4-FFF2-40B4-BE49-F238E27FC236}">
                    <a16:creationId xmlns:a16="http://schemas.microsoft.com/office/drawing/2014/main" id="{7E38D678-95B9-3963-C2DA-096A3A99A86F}"/>
                  </a:ext>
                </a:extLst>
              </p:cNvPr>
              <p:cNvSpPr txBox="1"/>
              <p:nvPr/>
            </p:nvSpPr>
            <p:spPr>
              <a:xfrm>
                <a:off x="407368" y="3861048"/>
                <a:ext cx="11111999" cy="1405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）按照上述三个等式及其验证过程的基本思路，猜想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的变形结果并进行验证；</a:t>
                </a:r>
              </a:p>
            </p:txBody>
          </p:sp>
        </mc:Choice>
        <mc:Fallback>
          <p:sp>
            <p:nvSpPr>
              <p:cNvPr id="2" name="yt_shape_11858">
                <a:extLst>
                  <a:ext uri="{FF2B5EF4-FFF2-40B4-BE49-F238E27FC236}">
                    <a16:creationId xmlns:a16="http://schemas.microsoft.com/office/drawing/2014/main" id="{7E38D678-95B9-3963-C2DA-096A3A99A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61048"/>
                <a:ext cx="11111999" cy="1405513"/>
              </a:xfrm>
              <a:prstGeom prst="rect">
                <a:avLst/>
              </a:prstGeom>
              <a:blipFill>
                <a:blip r:embed="rId3"/>
                <a:stretch>
                  <a:fillRect l="-1700" b="-10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60">
                <a:extLst>
                  <a:ext uri="{FF2B5EF4-FFF2-40B4-BE49-F238E27FC236}">
                    <a16:creationId xmlns:a16="http://schemas.microsoft.com/office/drawing/2014/main" id="{68CC5605-D521-A7A6-0E3B-B3ACC8921ABB}"/>
                  </a:ext>
                </a:extLst>
              </p:cNvPr>
              <p:cNvSpPr txBox="1"/>
              <p:nvPr/>
            </p:nvSpPr>
            <p:spPr>
              <a:xfrm>
                <a:off x="407368" y="4873400"/>
                <a:ext cx="5846729" cy="18976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猜想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验证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4×5×6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4×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×6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860">
                <a:extLst>
                  <a:ext uri="{FF2B5EF4-FFF2-40B4-BE49-F238E27FC236}">
                    <a16:creationId xmlns:a16="http://schemas.microsoft.com/office/drawing/2014/main" id="{68CC5605-D521-A7A6-0E3B-B3ACC8921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873400"/>
                <a:ext cx="5846729" cy="1897635"/>
              </a:xfrm>
              <a:prstGeom prst="rect">
                <a:avLst/>
              </a:prstGeom>
              <a:blipFill>
                <a:blip r:embed="rId4"/>
                <a:stretch>
                  <a:fillRect l="-3233" r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）针对上述各式反映的规律，用含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是正整数）的等式表示出其规律，并进行验证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63" name="yt_shape_11863"/>
              <p:cNvSpPr txBox="1"/>
              <p:nvPr/>
            </p:nvSpPr>
            <p:spPr>
              <a:xfrm>
                <a:off x="540119" y="1859435"/>
                <a:ext cx="11111999" cy="29309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+2)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验证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+1)(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+2)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+2)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+2)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63" name="yt_shape_11863" descr="{&quot;rangeId&quot;:2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435"/>
                <a:ext cx="11111999" cy="2930995"/>
              </a:xfrm>
              <a:prstGeom prst="rect">
                <a:avLst/>
              </a:prstGeom>
              <a:blipFill>
                <a:blip r:embed="rId2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6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5" name="yt_shape_11865"/>
              <p:cNvSpPr txBox="1"/>
              <p:nvPr/>
            </p:nvSpPr>
            <p:spPr>
              <a:xfrm>
                <a:off x="540119" y="900000"/>
                <a:ext cx="11111999" cy="1451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能力拓展：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65" name="yt_shape_11865" descr="{&quot;rangeId&quot;:22,&quot;color&quot;:&quot;B&quot;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51679"/>
              </a:xfrm>
              <a:prstGeom prst="rect">
                <a:avLst/>
              </a:prstGeom>
              <a:blipFill>
                <a:blip r:embed="rId2"/>
                <a:stretch>
                  <a:fillRect l="-1701" b="-3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67" name="yt_shape_11867"/>
          <p:cNvSpPr txBox="1"/>
          <p:nvPr/>
        </p:nvSpPr>
        <p:spPr>
          <a:xfrm>
            <a:off x="540000" y="2402467"/>
            <a:ext cx="71798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）请观察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的规律，按照规律完成填空；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75">
                <a:extLst>
                  <a:ext uri="{FF2B5EF4-FFF2-40B4-BE49-F238E27FC236}">
                    <a16:creationId xmlns:a16="http://schemas.microsoft.com/office/drawing/2014/main" id="{800198FD-AC6A-E6BE-2699-AE9C695B46D9}"/>
                  </a:ext>
                </a:extLst>
              </p:cNvPr>
              <p:cNvSpPr txBox="1"/>
              <p:nvPr/>
            </p:nvSpPr>
            <p:spPr>
              <a:xfrm>
                <a:off x="506256" y="2970400"/>
                <a:ext cx="8755538" cy="745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观察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的规律可知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1875">
                <a:extLst>
                  <a:ext uri="{FF2B5EF4-FFF2-40B4-BE49-F238E27FC236}">
                    <a16:creationId xmlns:a16="http://schemas.microsoft.com/office/drawing/2014/main" id="{800198FD-AC6A-E6BE-2699-AE9C695B46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256" y="2970400"/>
                <a:ext cx="8755538" cy="745460"/>
              </a:xfrm>
              <a:prstGeom prst="rect">
                <a:avLst/>
              </a:prstGeom>
              <a:blipFill>
                <a:blip r:embed="rId3"/>
                <a:stretch>
                  <a:fillRect l="-2089" r="-1323" b="-6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77">
                <a:extLst>
                  <a:ext uri="{FF2B5EF4-FFF2-40B4-BE49-F238E27FC236}">
                    <a16:creationId xmlns:a16="http://schemas.microsoft.com/office/drawing/2014/main" id="{F4855503-7B65-DABD-3709-6CB635D057C6}"/>
                  </a:ext>
                </a:extLst>
              </p:cNvPr>
              <p:cNvSpPr txBox="1"/>
              <p:nvPr/>
            </p:nvSpPr>
            <p:spPr>
              <a:xfrm>
                <a:off x="506256" y="3797584"/>
                <a:ext cx="4807342" cy="745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877">
                <a:extLst>
                  <a:ext uri="{FF2B5EF4-FFF2-40B4-BE49-F238E27FC236}">
                    <a16:creationId xmlns:a16="http://schemas.microsoft.com/office/drawing/2014/main" id="{F4855503-7B65-DABD-3709-6CB635D05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256" y="3797584"/>
                <a:ext cx="4807342" cy="745460"/>
              </a:xfrm>
              <a:prstGeom prst="rect">
                <a:avLst/>
              </a:prstGeom>
              <a:blipFill>
                <a:blip r:embed="rId4"/>
                <a:stretch>
                  <a:fillRect l="-3802" r="-2788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79" name="yt_shape_11879"/>
              <p:cNvSpPr txBox="1"/>
              <p:nvPr/>
            </p:nvSpPr>
            <p:spPr>
              <a:xfrm>
                <a:off x="540000" y="2564904"/>
                <a:ext cx="8785482" cy="11925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879" name="yt_shape_118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8785482" cy="1192506"/>
              </a:xfrm>
              <a:prstGeom prst="rect">
                <a:avLst/>
              </a:prstGeom>
              <a:blipFill>
                <a:blip r:embed="rId2"/>
                <a:stretch>
                  <a:fillRect l="-2151" r="-972" b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81">
                <a:extLst>
                  <a:ext uri="{FF2B5EF4-FFF2-40B4-BE49-F238E27FC236}">
                    <a16:creationId xmlns:a16="http://schemas.microsoft.com/office/drawing/2014/main" id="{4363C987-E3D7-225F-74B9-31BE2D1C2023}"/>
                  </a:ext>
                </a:extLst>
              </p:cNvPr>
              <p:cNvSpPr txBox="1"/>
              <p:nvPr/>
            </p:nvSpPr>
            <p:spPr>
              <a:xfrm>
                <a:off x="1343472" y="3632923"/>
                <a:ext cx="5675400" cy="726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2" name="yt_shape_11881">
                <a:extLst>
                  <a:ext uri="{FF2B5EF4-FFF2-40B4-BE49-F238E27FC236}">
                    <a16:creationId xmlns:a16="http://schemas.microsoft.com/office/drawing/2014/main" id="{4363C987-E3D7-225F-74B9-31BE2D1C20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3632923"/>
                <a:ext cx="5675400" cy="726353"/>
              </a:xfrm>
              <a:prstGeom prst="rect">
                <a:avLst/>
              </a:prstGeom>
              <a:blipFill>
                <a:blip r:embed="rId3"/>
                <a:stretch>
                  <a:fillRect l="-3222" r="-21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83">
                <a:extLst>
                  <a:ext uri="{FF2B5EF4-FFF2-40B4-BE49-F238E27FC236}">
                    <a16:creationId xmlns:a16="http://schemas.microsoft.com/office/drawing/2014/main" id="{26F03D75-1B82-E7FE-FE71-D17C078805C7}"/>
                  </a:ext>
                </a:extLst>
              </p:cNvPr>
              <p:cNvSpPr txBox="1"/>
              <p:nvPr/>
            </p:nvSpPr>
            <p:spPr>
              <a:xfrm>
                <a:off x="1343472" y="4410064"/>
                <a:ext cx="2340641" cy="726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1883">
                <a:extLst>
                  <a:ext uri="{FF2B5EF4-FFF2-40B4-BE49-F238E27FC236}">
                    <a16:creationId xmlns:a16="http://schemas.microsoft.com/office/drawing/2014/main" id="{26F03D75-1B82-E7FE-FE71-D17C07880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4410064"/>
                <a:ext cx="2340641" cy="726353"/>
              </a:xfrm>
              <a:prstGeom prst="rect">
                <a:avLst/>
              </a:prstGeom>
              <a:blipFill>
                <a:blip r:embed="rId4"/>
                <a:stretch>
                  <a:fillRect r="-703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85">
                <a:extLst>
                  <a:ext uri="{FF2B5EF4-FFF2-40B4-BE49-F238E27FC236}">
                    <a16:creationId xmlns:a16="http://schemas.microsoft.com/office/drawing/2014/main" id="{44D2A782-E2EA-A049-967C-CBAEE221935D}"/>
                  </a:ext>
                </a:extLst>
              </p:cNvPr>
              <p:cNvSpPr txBox="1"/>
              <p:nvPr/>
            </p:nvSpPr>
            <p:spPr>
              <a:xfrm>
                <a:off x="1286182" y="5237993"/>
                <a:ext cx="279615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885">
                <a:extLst>
                  <a:ext uri="{FF2B5EF4-FFF2-40B4-BE49-F238E27FC236}">
                    <a16:creationId xmlns:a16="http://schemas.microsoft.com/office/drawing/2014/main" id="{44D2A782-E2EA-A049-967C-CBAEE22193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6182" y="5237993"/>
                <a:ext cx="2796150" cy="469167"/>
              </a:xfrm>
              <a:prstGeom prst="rect">
                <a:avLst/>
              </a:prstGeom>
              <a:blipFill>
                <a:blip r:embed="rId5"/>
                <a:stretch>
                  <a:fillRect l="-6754" t="-2597" r="-5229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868">
            <a:extLst>
              <a:ext uri="{FF2B5EF4-FFF2-40B4-BE49-F238E27FC236}">
                <a16:creationId xmlns:a16="http://schemas.microsoft.com/office/drawing/2014/main" id="{1F17581A-38E9-9106-A393-9503184755FD}"/>
              </a:ext>
            </a:extLst>
          </p:cNvPr>
          <p:cNvSpPr txBox="1"/>
          <p:nvPr/>
        </p:nvSpPr>
        <p:spPr>
          <a:xfrm>
            <a:off x="540000" y="90404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）请比较下列代数式的大小：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869">
                <a:extLst>
                  <a:ext uri="{FF2B5EF4-FFF2-40B4-BE49-F238E27FC236}">
                    <a16:creationId xmlns:a16="http://schemas.microsoft.com/office/drawing/2014/main" id="{9D589C28-A560-7C19-D648-C226B0EE637B}"/>
                  </a:ext>
                </a:extLst>
              </p:cNvPr>
              <p:cNvSpPr txBox="1"/>
              <p:nvPr/>
            </p:nvSpPr>
            <p:spPr>
              <a:xfrm>
                <a:off x="540000" y="1383346"/>
                <a:ext cx="302698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6" name="yt_shape_11869">
                <a:extLst>
                  <a:ext uri="{FF2B5EF4-FFF2-40B4-BE49-F238E27FC236}">
                    <a16:creationId xmlns:a16="http://schemas.microsoft.com/office/drawing/2014/main" id="{9D589C28-A560-7C19-D648-C226B0EE6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3346"/>
                <a:ext cx="3026982" cy="466666"/>
              </a:xfrm>
              <a:prstGeom prst="rect">
                <a:avLst/>
              </a:prstGeom>
              <a:blipFill>
                <a:blip r:embed="rId6"/>
                <a:stretch>
                  <a:fillRect l="-6250" t="-5263" r="-4839" b="-3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871">
                <a:extLst>
                  <a:ext uri="{FF2B5EF4-FFF2-40B4-BE49-F238E27FC236}">
                    <a16:creationId xmlns:a16="http://schemas.microsoft.com/office/drawing/2014/main" id="{6053EEF5-0051-0979-A92C-FB1486FF55DC}"/>
                  </a:ext>
                </a:extLst>
              </p:cNvPr>
              <p:cNvSpPr txBox="1"/>
              <p:nvPr/>
            </p:nvSpPr>
            <p:spPr>
              <a:xfrm>
                <a:off x="540000" y="1900800"/>
                <a:ext cx="302698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7" name="yt_shape_11871">
                <a:extLst>
                  <a:ext uri="{FF2B5EF4-FFF2-40B4-BE49-F238E27FC236}">
                    <a16:creationId xmlns:a16="http://schemas.microsoft.com/office/drawing/2014/main" id="{6053EEF5-0051-0979-A92C-FB1486FF5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0800"/>
                <a:ext cx="3026982" cy="469167"/>
              </a:xfrm>
              <a:prstGeom prst="rect">
                <a:avLst/>
              </a:prstGeom>
              <a:blipFill>
                <a:blip r:embed="rId7"/>
                <a:stretch>
                  <a:fillRect l="-6250" t="-3896" r="-4839" b="-33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" grpId="0" build="allAtOnce"/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87" name="yt_shape_11887"/>
              <p:cNvSpPr txBox="1"/>
              <p:nvPr/>
            </p:nvSpPr>
            <p:spPr>
              <a:xfrm>
                <a:off x="540000" y="1556792"/>
                <a:ext cx="4499565" cy="745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887" name="yt_shape_118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56792"/>
                <a:ext cx="4499565" cy="745460"/>
              </a:xfrm>
              <a:prstGeom prst="rect">
                <a:avLst/>
              </a:prstGeom>
              <a:blipFill>
                <a:blip r:embed="rId2"/>
                <a:stretch>
                  <a:fillRect l="-4201" r="-2981" b="-6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89" name="yt_shape_11889"/>
              <p:cNvSpPr txBox="1"/>
              <p:nvPr/>
            </p:nvSpPr>
            <p:spPr>
              <a:xfrm>
                <a:off x="540000" y="2353040"/>
                <a:ext cx="3257238" cy="804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889" name="yt_shape_11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3040"/>
                <a:ext cx="3257238" cy="804707"/>
              </a:xfrm>
              <a:prstGeom prst="rect">
                <a:avLst/>
              </a:prstGeom>
              <a:blipFill>
                <a:blip r:embed="rId3"/>
                <a:stretch>
                  <a:fillRect r="-4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91" name="yt_shape_11891"/>
              <p:cNvSpPr txBox="1"/>
              <p:nvPr/>
            </p:nvSpPr>
            <p:spPr>
              <a:xfrm>
                <a:off x="540000" y="3208535"/>
                <a:ext cx="3055965" cy="804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891" name="yt_shape_118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08535"/>
                <a:ext cx="3055965" cy="804707"/>
              </a:xfrm>
              <a:prstGeom prst="rect">
                <a:avLst/>
              </a:prstGeom>
              <a:blipFill>
                <a:blip r:embed="rId4"/>
                <a:stretch>
                  <a:fillRect l="-200" r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93" name="yt_shape_11893"/>
              <p:cNvSpPr txBox="1"/>
              <p:nvPr/>
            </p:nvSpPr>
            <p:spPr>
              <a:xfrm>
                <a:off x="540000" y="4064030"/>
                <a:ext cx="3700565" cy="465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93" name="yt_shape_11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4030"/>
                <a:ext cx="3700565" cy="465769"/>
              </a:xfrm>
              <a:prstGeom prst="rect">
                <a:avLst/>
              </a:prstGeom>
              <a:blipFill>
                <a:blip r:embed="rId5"/>
                <a:stretch>
                  <a:fillRect l="-5107" t="-5263" r="-395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73">
                <a:extLst>
                  <a:ext uri="{FF2B5EF4-FFF2-40B4-BE49-F238E27FC236}">
                    <a16:creationId xmlns:a16="http://schemas.microsoft.com/office/drawing/2014/main" id="{A4C404D4-E081-CA20-C777-84BAC9A2F943}"/>
                  </a:ext>
                </a:extLst>
              </p:cNvPr>
              <p:cNvSpPr txBox="1"/>
              <p:nvPr/>
            </p:nvSpPr>
            <p:spPr>
              <a:xfrm>
                <a:off x="540000" y="900000"/>
                <a:ext cx="7239995" cy="465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）请直接写出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873">
                <a:extLst>
                  <a:ext uri="{FF2B5EF4-FFF2-40B4-BE49-F238E27FC236}">
                    <a16:creationId xmlns:a16="http://schemas.microsoft.com/office/drawing/2014/main" id="{A4C404D4-E081-CA20-C777-84BAC9A2F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39995" cy="465769"/>
              </a:xfrm>
              <a:prstGeom prst="rect">
                <a:avLst/>
              </a:prstGeom>
              <a:blipFill>
                <a:blip r:embed="rId6"/>
                <a:stretch>
                  <a:fillRect l="-2612" t="-5263" r="-160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7" grpId="0" build="allAtOnce"/>
      <p:bldP spid="11889" grpId="0" build="allAtOnce"/>
      <p:bldP spid="11891" grpId="0" build="allAtOnce"/>
      <p:bldP spid="1189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69" name="yt_shape_11769"/>
              <p:cNvSpPr txBox="1"/>
              <p:nvPr/>
            </p:nvSpPr>
            <p:spPr>
              <a:xfrm>
                <a:off x="540000" y="836712"/>
                <a:ext cx="11111999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包头市中考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）一个正数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已知一个数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的两个不相等的平方根分别为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69" name="yt_shape_117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111999" cy="1914178"/>
              </a:xfrm>
              <a:prstGeom prst="rect">
                <a:avLst/>
              </a:prstGeom>
              <a:blipFill>
                <a:blip r:embed="rId2"/>
                <a:stretch>
                  <a:fillRect l="-1701" t="-1911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124DBF-46AA-40CA-A87E-B01091D4E33F}"/>
                  </a:ext>
                </a:extLst>
              </p:cNvPr>
              <p:cNvSpPr txBox="1"/>
              <p:nvPr/>
            </p:nvSpPr>
            <p:spPr>
              <a:xfrm>
                <a:off x="10141677" y="708956"/>
                <a:ext cx="7508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g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23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124DBF-46AA-40CA-A87E-B01091D4E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1677" y="708956"/>
                <a:ext cx="750888" cy="6139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B2F9713-09B4-0F95-6A1B-A5DCAF78B759}"/>
              </a:ext>
            </a:extLst>
          </p:cNvPr>
          <p:cNvSpPr txBox="1"/>
          <p:nvPr/>
        </p:nvSpPr>
        <p:spPr>
          <a:xfrm>
            <a:off x="1059589" y="178571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773">
            <a:extLst>
              <a:ext uri="{FF2B5EF4-FFF2-40B4-BE49-F238E27FC236}">
                <a16:creationId xmlns:a16="http://schemas.microsoft.com/office/drawing/2014/main" id="{2EB8FF4F-8D3C-9E7F-0D4C-55CD44A8D017}"/>
              </a:ext>
            </a:extLst>
          </p:cNvPr>
          <p:cNvSpPr txBox="1"/>
          <p:nvPr/>
        </p:nvSpPr>
        <p:spPr>
          <a:xfrm>
            <a:off x="539763" y="2746650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5" name="yt_shape_11774">
            <a:extLst>
              <a:ext uri="{FF2B5EF4-FFF2-40B4-BE49-F238E27FC236}">
                <a16:creationId xmlns:a16="http://schemas.microsoft.com/office/drawing/2014/main" id="{D17385F3-9E32-16BE-E73C-3C540F4CA440}"/>
              </a:ext>
            </a:extLst>
          </p:cNvPr>
          <p:cNvSpPr txBox="1"/>
          <p:nvPr/>
        </p:nvSpPr>
        <p:spPr>
          <a:xfrm>
            <a:off x="539763" y="3225953"/>
            <a:ext cx="760945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的两个不相等的平方根为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775">
            <a:extLst>
              <a:ext uri="{FF2B5EF4-FFF2-40B4-BE49-F238E27FC236}">
                <a16:creationId xmlns:a16="http://schemas.microsoft.com/office/drawing/2014/main" id="{0512541E-816F-BBAD-1C58-BFFC3D630299}"/>
              </a:ext>
            </a:extLst>
          </p:cNvPr>
          <p:cNvSpPr txBox="1"/>
          <p:nvPr/>
        </p:nvSpPr>
        <p:spPr>
          <a:xfrm>
            <a:off x="539763" y="5145651"/>
            <a:ext cx="2300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1776">
            <a:extLst>
              <a:ext uri="{FF2B5EF4-FFF2-40B4-BE49-F238E27FC236}">
                <a16:creationId xmlns:a16="http://schemas.microsoft.com/office/drawing/2014/main" id="{79BB1413-CF3E-B930-8C78-78E0D1BA0CEE}"/>
              </a:ext>
            </a:extLst>
          </p:cNvPr>
          <p:cNvSpPr txBox="1"/>
          <p:nvPr/>
        </p:nvSpPr>
        <p:spPr>
          <a:xfrm>
            <a:off x="539763" y="5624954"/>
            <a:ext cx="6771084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" name="yt_shape_11777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实数的概念及性质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78" name="yt_shape_11778"/>
              <p:cNvSpPr txBox="1"/>
              <p:nvPr/>
            </p:nvSpPr>
            <p:spPr>
              <a:xfrm>
                <a:off x="540119" y="1399565"/>
                <a:ext cx="11111999" cy="11660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有下列各数：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14159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（相邻两个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的个数逐次加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，其中是无理数的有（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78" name="yt_shape_1177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66025"/>
              </a:xfrm>
              <a:prstGeom prst="rect">
                <a:avLst/>
              </a:prstGeom>
              <a:blipFill>
                <a:blip r:embed="rId2"/>
                <a:stretch>
                  <a:fillRect l="-1701" t="-2094" b="-9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80" name="yt_table_1178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89057"/>
              </p:ext>
            </p:extLst>
          </p:nvPr>
        </p:nvGraphicFramePr>
        <p:xfrm>
          <a:off x="540000" y="2768742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82" name="yt_shape_11782"/>
              <p:cNvSpPr txBox="1"/>
              <p:nvPr/>
            </p:nvSpPr>
            <p:spPr>
              <a:xfrm>
                <a:off x="540000" y="3243807"/>
                <a:ext cx="7117718" cy="4296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的绝对值为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，相反数为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82" name="yt_shape_11782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3807"/>
                <a:ext cx="7117718" cy="429605"/>
              </a:xfrm>
              <a:prstGeom prst="rect">
                <a:avLst/>
              </a:prstGeom>
              <a:blipFill>
                <a:blip r:embed="rId3"/>
                <a:stretch>
                  <a:fillRect l="-2656" t="-8451" r="-1542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84" name="yt_shape_11784"/>
              <p:cNvSpPr txBox="1"/>
              <p:nvPr/>
            </p:nvSpPr>
            <p:spPr>
              <a:xfrm>
                <a:off x="540119" y="3759594"/>
                <a:ext cx="11111999" cy="946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长为半径画弧，与数轴正半轴交于点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表示的实数是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84" name="yt_shape_1178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59594"/>
                <a:ext cx="11111999" cy="946349"/>
              </a:xfrm>
              <a:prstGeom prst="rect">
                <a:avLst/>
              </a:prstGeom>
              <a:blipFill>
                <a:blip r:embed="rId4"/>
                <a:stretch>
                  <a:fillRect l="-1701" t="-774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89" name="yt_shape_11789"/>
          <p:cNvSpPr txBox="1"/>
          <p:nvPr/>
        </p:nvSpPr>
        <p:spPr>
          <a:xfrm>
            <a:off x="540000" y="63042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86" name="yt_shape_11786" title="H_105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6401" y="4909095"/>
            <a:ext cx="2719197" cy="1344690"/>
            <a:chOff x="0" y="0"/>
            <a:chExt cx="2719197" cy="1344690"/>
          </a:xfrm>
        </p:grpSpPr>
        <p:pic>
          <p:nvPicPr>
            <p:cNvPr id="2" name="yt_image_11786">
              <a:extLst>
                <a:ext uri="">
                  <a16:creationId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719197" cy="948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8" name="yt_shape_11788"/>
            <p:cNvSpPr txBox="1"/>
            <p:nvPr/>
          </p:nvSpPr>
          <p:spPr>
            <a:xfrm>
              <a:off x="826317" y="9846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12794">
            <a:extLst>
              <a:ext uri="{FF2B5EF4-FFF2-40B4-BE49-F238E27FC236}">
                <a16:creationId xmlns:a16="http://schemas.microsoft.com/office/drawing/2014/main" id="{41E2AFD3-A03C-1115-B653-C7A82E0E6DA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2C4B82A-7F19-8A07-6E03-DA07D031E62B}"/>
              </a:ext>
            </a:extLst>
          </p:cNvPr>
          <p:cNvSpPr txBox="1"/>
          <p:nvPr/>
        </p:nvSpPr>
        <p:spPr>
          <a:xfrm>
            <a:off x="6150821" y="1873078"/>
            <a:ext cx="383285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CB98277-599A-CC34-EBA6-69ED575DF889}"/>
                  </a:ext>
                </a:extLst>
              </p:cNvPr>
              <p:cNvSpPr txBox="1"/>
              <p:nvPr/>
            </p:nvSpPr>
            <p:spPr>
              <a:xfrm>
                <a:off x="3333016" y="3197001"/>
                <a:ext cx="1310514" cy="51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ECB98277-599A-CC34-EBA6-69ED575DF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016" y="3197001"/>
                <a:ext cx="1310514" cy="519062"/>
              </a:xfrm>
              <a:prstGeom prst="rect">
                <a:avLst/>
              </a:prstGeom>
              <a:blipFill>
                <a:blip r:embed="rId7"/>
                <a:stretch>
                  <a:fillRect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6EE468A-E381-3ED0-E12E-38C785729E6D}"/>
              </a:ext>
            </a:extLst>
          </p:cNvPr>
          <p:cNvCxnSpPr/>
          <p:nvPr/>
        </p:nvCxnSpPr>
        <p:spPr>
          <a:xfrm>
            <a:off x="3118227" y="3688307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EC0F2ED-D796-2BE8-0B29-00FB22CB1DFC}"/>
                  </a:ext>
                </a:extLst>
              </p:cNvPr>
              <p:cNvSpPr txBox="1"/>
              <p:nvPr/>
            </p:nvSpPr>
            <p:spPr>
              <a:xfrm>
                <a:off x="6292243" y="3197001"/>
                <a:ext cx="1310514" cy="51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7" name="文本框 6" descr="{'rangeId': 6, 'mathAnswerShape': 1}">
                <a:extLst>
                  <a:ext uri="{FF2B5EF4-FFF2-40B4-BE49-F238E27FC236}">
                    <a16:creationId xmlns:a16="http://schemas.microsoft.com/office/drawing/2014/main" id="{AEC0F2ED-D796-2BE8-0B29-00FB22CB1D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243" y="3197001"/>
                <a:ext cx="1310514" cy="519062"/>
              </a:xfrm>
              <a:prstGeom prst="rect">
                <a:avLst/>
              </a:prstGeom>
              <a:blipFill>
                <a:blip r:embed="rId8"/>
                <a:stretch>
                  <a:fillRect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A33D523-5071-2737-0FBD-3F13D4D39BD7}"/>
              </a:ext>
            </a:extLst>
          </p:cNvPr>
          <p:cNvCxnSpPr/>
          <p:nvPr/>
        </p:nvCxnSpPr>
        <p:spPr>
          <a:xfrm>
            <a:off x="6077454" y="3688307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CD08424-CC05-5F4F-C712-5DB321D4D97F}"/>
                  </a:ext>
                </a:extLst>
              </p:cNvPr>
              <p:cNvSpPr txBox="1"/>
              <p:nvPr/>
            </p:nvSpPr>
            <p:spPr>
              <a:xfrm>
                <a:off x="9779846" y="4107326"/>
                <a:ext cx="1173988" cy="520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9" name="文本框 8" descr="{'rangeId': 6, 'hasSerialNum': 1, 'mathAnswerShape': 1}">
                <a:extLst>
                  <a:ext uri="{FF2B5EF4-FFF2-40B4-BE49-F238E27FC236}">
                    <a16:creationId xmlns:a16="http://schemas.microsoft.com/office/drawing/2014/main" id="{7CD08424-CC05-5F4F-C712-5DB321D4D9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9846" y="4107326"/>
                <a:ext cx="1173988" cy="520269"/>
              </a:xfrm>
              <a:prstGeom prst="rect">
                <a:avLst/>
              </a:prstGeom>
              <a:blipFill>
                <a:blip r:embed="rId9"/>
                <a:stretch>
                  <a:fillRect r="-8290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0" name="yt_shape_11790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无理数的估算及大小比较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91" name="yt_shape_11791"/>
              <p:cNvSpPr txBox="1"/>
              <p:nvPr/>
            </p:nvSpPr>
            <p:spPr>
              <a:xfrm>
                <a:off x="540119" y="1399565"/>
                <a:ext cx="11532545" cy="4691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91" name="yt_shape_117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532545" cy="469167"/>
              </a:xfrm>
              <a:prstGeom prst="rect">
                <a:avLst/>
              </a:prstGeom>
              <a:blipFill>
                <a:blip r:embed="rId2"/>
                <a:stretch>
                  <a:fillRect l="-1639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93" name="yt_shape_11793"/>
              <p:cNvSpPr txBox="1"/>
              <p:nvPr/>
            </p:nvSpPr>
            <p:spPr>
              <a:xfrm>
                <a:off x="546216" y="1954104"/>
                <a:ext cx="999337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济南市中考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）写出一个比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大且比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小的整数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93" name="yt_shape_11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216" y="1954104"/>
                <a:ext cx="9993377" cy="466666"/>
              </a:xfrm>
              <a:prstGeom prst="rect">
                <a:avLst/>
              </a:prstGeom>
              <a:blipFill>
                <a:blip r:embed="rId3"/>
                <a:stretch>
                  <a:fillRect l="-1891" t="-5263" r="-91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95" name="yt_shape_11795"/>
              <p:cNvSpPr txBox="1"/>
              <p:nvPr/>
            </p:nvSpPr>
            <p:spPr>
              <a:xfrm>
                <a:off x="546335" y="2471558"/>
                <a:ext cx="1152632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规定用符号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表示一个数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的整数部分，如：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，按此规定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95" name="yt_shape_117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335" y="2471558"/>
                <a:ext cx="11526329" cy="1109984"/>
              </a:xfrm>
              <a:prstGeom prst="rect">
                <a:avLst/>
              </a:prstGeom>
              <a:blipFill>
                <a:blip r:embed="rId4"/>
                <a:stretch>
                  <a:fillRect l="-1640" r="-1640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812821">
            <a:extLst>
              <a:ext uri="{FF2B5EF4-FFF2-40B4-BE49-F238E27FC236}">
                <a16:creationId xmlns:a16="http://schemas.microsoft.com/office/drawing/2014/main" id="{A2070C87-7339-A2CD-E5D4-E4D0CB09358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9827C6-4846-6AA9-8C76-433FA863BB3B}"/>
              </a:ext>
            </a:extLst>
          </p:cNvPr>
          <p:cNvSpPr txBox="1"/>
          <p:nvPr/>
        </p:nvSpPr>
        <p:spPr>
          <a:xfrm>
            <a:off x="10360998" y="1352759"/>
            <a:ext cx="1077024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4AB6C3-673E-076C-2A0C-B2E3780953DC}"/>
              </a:ext>
            </a:extLst>
          </p:cNvPr>
          <p:cNvSpPr txBox="1"/>
          <p:nvPr/>
        </p:nvSpPr>
        <p:spPr>
          <a:xfrm>
            <a:off x="11292975" y="1399565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0D2E83-2985-5700-FEB0-27E93CBC295F}"/>
              </a:ext>
            </a:extLst>
          </p:cNvPr>
          <p:cNvSpPr txBox="1"/>
          <p:nvPr/>
        </p:nvSpPr>
        <p:spPr>
          <a:xfrm>
            <a:off x="7685933" y="1907298"/>
            <a:ext cx="24660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0F3CCC-99DF-9EE1-290C-33A0FC70ED26}"/>
              </a:ext>
            </a:extLst>
          </p:cNvPr>
          <p:cNvSpPr txBox="1"/>
          <p:nvPr/>
        </p:nvSpPr>
        <p:spPr>
          <a:xfrm>
            <a:off x="1631504" y="311498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7" name="yt_shape_11797"/>
          <p:cNvSpPr txBox="1"/>
          <p:nvPr/>
        </p:nvSpPr>
        <p:spPr>
          <a:xfrm>
            <a:off x="540000" y="900198"/>
            <a:ext cx="4693593" cy="3910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二次根式的概念及性质</a:t>
            </a:r>
          </a:p>
        </p:txBody>
      </p:sp>
      <p:sp>
        <p:nvSpPr>
          <p:cNvPr id="11798" name="yt_shape_11798"/>
          <p:cNvSpPr txBox="1"/>
          <p:nvPr/>
        </p:nvSpPr>
        <p:spPr>
          <a:xfrm>
            <a:off x="540000" y="1342068"/>
            <a:ext cx="642624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下列各式中，是最简二次根式的是（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99" name="yt_table_11799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4509960"/>
                  </p:ext>
                </p:extLst>
              </p:nvPr>
            </p:nvGraphicFramePr>
            <p:xfrm>
              <a:off x="540000" y="1765983"/>
              <a:ext cx="8253286" cy="818706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586040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</a:tblGrid>
                  <a:tr h="71212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799" name="yt_table_11799" descr="{&quot;rangeId&quot;:10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4509960"/>
                  </p:ext>
                </p:extLst>
              </p:nvPr>
            </p:nvGraphicFramePr>
            <p:xfrm>
              <a:off x="540000" y="1765983"/>
              <a:ext cx="8253286" cy="818706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586040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</a:tblGrid>
                  <a:tr h="8187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0618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2950" r="-160836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584" r="-73034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1154" b="-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00" name="yt_shape_11800"/>
              <p:cNvSpPr txBox="1"/>
              <p:nvPr/>
            </p:nvSpPr>
            <p:spPr>
              <a:xfrm>
                <a:off x="540119" y="2635489"/>
                <a:ext cx="11111999" cy="16442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为正整数，若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是整数，则根据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3×3×3×7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3×7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为正整数，若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300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，最大值为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800" name="yt_shape_1180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35489"/>
                <a:ext cx="11111999" cy="1644296"/>
              </a:xfrm>
              <a:prstGeom prst="rect">
                <a:avLst/>
              </a:prstGeom>
              <a:blipFill>
                <a:blip r:embed="rId3"/>
                <a:stretch>
                  <a:fillRect l="-1701" t="-4815" r="-384" b="-10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02" name="yt_shape_11802"/>
              <p:cNvSpPr txBox="1"/>
              <p:nvPr/>
            </p:nvSpPr>
            <p:spPr>
              <a:xfrm>
                <a:off x="540000" y="4330585"/>
                <a:ext cx="7264104" cy="4171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802" name="yt_shape_11802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0585"/>
                <a:ext cx="7264104" cy="417165"/>
              </a:xfrm>
              <a:prstGeom prst="rect">
                <a:avLst/>
              </a:prstGeom>
              <a:blipFill>
                <a:blip r:embed="rId4"/>
                <a:stretch>
                  <a:fillRect l="-2603" t="-18841" r="-1763" b="-40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04">
                <a:extLst>
                  <a:ext uri="{FF2B5EF4-FFF2-40B4-BE49-F238E27FC236}">
                    <a16:creationId xmlns:a16="http://schemas.microsoft.com/office/drawing/2014/main" id="{225A7CC8-AD5D-3849-21FE-4B78A60A5CDC}"/>
                  </a:ext>
                </a:extLst>
              </p:cNvPr>
              <p:cNvSpPr txBox="1"/>
              <p:nvPr/>
            </p:nvSpPr>
            <p:spPr>
              <a:xfrm>
                <a:off x="540119" y="4798549"/>
                <a:ext cx="6246325" cy="1768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由已知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−8≥0,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≥0,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8−8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8−8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" name="yt_shape_11804" descr="{&quot;rangeId&quot;:11,&quot;color&quot;:&quot;R&quot;,&quot;FixedLineSpacing&quot;:&quot;1.0&quot;,&quot;mathAnswerShape&quot;:1}">
                <a:extLst>
                  <a:ext uri="{FF2B5EF4-FFF2-40B4-BE49-F238E27FC236}">
                    <a16:creationId xmlns:a16="http://schemas.microsoft.com/office/drawing/2014/main" id="{225A7CC8-AD5D-3849-21FE-4B78A60A5C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98549"/>
                <a:ext cx="6246325" cy="1768946"/>
              </a:xfrm>
              <a:prstGeom prst="rect">
                <a:avLst/>
              </a:prstGeom>
              <a:blipFill>
                <a:blip r:embed="rId5"/>
                <a:stretch>
                  <a:fillRect l="-3027" r="-1953" b="-9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745812848">
            <a:extLst>
              <a:ext uri="{FF2B5EF4-FFF2-40B4-BE49-F238E27FC236}">
                <a16:creationId xmlns:a16="http://schemas.microsoft.com/office/drawing/2014/main" id="{D59FA74B-1DCA-B8A1-ED42-DB5969D9D23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1662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1D7805B-AA22-2645-CEFC-3793D4120868}"/>
              </a:ext>
            </a:extLst>
          </p:cNvPr>
          <p:cNvSpPr txBox="1"/>
          <p:nvPr/>
        </p:nvSpPr>
        <p:spPr>
          <a:xfrm>
            <a:off x="6001286" y="1295262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D8DFE8-7E98-10DB-36CA-213ADBC04E73}"/>
              </a:ext>
            </a:extLst>
          </p:cNvPr>
          <p:cNvSpPr txBox="1"/>
          <p:nvPr/>
        </p:nvSpPr>
        <p:spPr>
          <a:xfrm>
            <a:off x="4107708" y="3847571"/>
            <a:ext cx="332486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550F09-A630-E72E-229E-1FDB5652B423}"/>
              </a:ext>
            </a:extLst>
          </p:cNvPr>
          <p:cNvSpPr txBox="1"/>
          <p:nvPr/>
        </p:nvSpPr>
        <p:spPr>
          <a:xfrm>
            <a:off x="6393708" y="3847571"/>
            <a:ext cx="484886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" name="yt_shape_11806"/>
          <p:cNvSpPr txBox="1"/>
          <p:nvPr/>
        </p:nvSpPr>
        <p:spPr>
          <a:xfrm>
            <a:off x="540000" y="90000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二次根式的化简与运算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07" name="yt_shape_11807"/>
              <p:cNvSpPr txBox="1"/>
              <p:nvPr/>
            </p:nvSpPr>
            <p:spPr>
              <a:xfrm>
                <a:off x="540119" y="1399565"/>
                <a:ext cx="11111999" cy="10099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在数轴上的对应点位置如图所示，则化简｜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807" name="yt_shape_1180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009956"/>
              </a:xfrm>
              <a:prstGeom prst="rect">
                <a:avLst/>
              </a:prstGeom>
              <a:blipFill>
                <a:blip r:embed="rId2"/>
                <a:stretch>
                  <a:fillRect l="-1701" r="-1207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12" name="yt_table_11812_skip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84186"/>
              </p:ext>
            </p:extLst>
          </p:nvPr>
        </p:nvGraphicFramePr>
        <p:xfrm>
          <a:off x="540000" y="2460309"/>
          <a:ext cx="5861686" cy="852425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grpSp>
        <p:nvGrpSpPr>
          <p:cNvPr id="11809" name="yt_shape_11809_skip" title="H_56.65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82738" y="2460309"/>
            <a:ext cx="1167003" cy="719469"/>
            <a:chOff x="0" y="0"/>
            <a:chExt cx="1167003" cy="719469"/>
          </a:xfrm>
        </p:grpSpPr>
        <p:pic>
          <p:nvPicPr>
            <p:cNvPr id="2" name="yt_image_1180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67003" cy="323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1" name="yt_shape_11811"/>
            <p:cNvSpPr txBox="1"/>
            <p:nvPr/>
          </p:nvSpPr>
          <p:spPr>
            <a:xfrm>
              <a:off x="-25962" y="35946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814" name="yt_shape_11814"/>
              <p:cNvSpPr txBox="1"/>
              <p:nvPr/>
            </p:nvSpPr>
            <p:spPr>
              <a:xfrm>
                <a:off x="540000" y="3363334"/>
                <a:ext cx="9872896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，则代数式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814" name="yt_shape_11814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3334"/>
                <a:ext cx="9872896" cy="478080"/>
              </a:xfrm>
              <a:prstGeom prst="rect">
                <a:avLst/>
              </a:prstGeom>
              <a:blipFill>
                <a:blip r:embed="rId4"/>
                <a:stretch>
                  <a:fillRect l="-1915" t="-2564" r="-865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16" name="yt_table_11816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050885"/>
              </p:ext>
            </p:extLst>
          </p:nvPr>
        </p:nvGraphicFramePr>
        <p:xfrm>
          <a:off x="540000" y="4044566"/>
          <a:ext cx="72002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pic>
        <p:nvPicPr>
          <p:cNvPr id="4" name="yt_shape_1684745812876">
            <a:extLst>
              <a:ext uri="{FF2B5EF4-FFF2-40B4-BE49-F238E27FC236}">
                <a16:creationId xmlns:a16="http://schemas.microsoft.com/office/drawing/2014/main" id="{8C54F255-EEF5-5A83-7D97-60DCA03E11D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0244EDE-FAC2-2655-D3FC-2E621A6972EB}"/>
              </a:ext>
            </a:extLst>
          </p:cNvPr>
          <p:cNvSpPr txBox="1"/>
          <p:nvPr/>
        </p:nvSpPr>
        <p:spPr>
          <a:xfrm>
            <a:off x="1059708" y="19285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94C2C2-04D1-35C8-61AA-3E4994995BF9}"/>
              </a:ext>
            </a:extLst>
          </p:cNvPr>
          <p:cNvSpPr txBox="1"/>
          <p:nvPr/>
        </p:nvSpPr>
        <p:spPr>
          <a:xfrm>
            <a:off x="9414601" y="3316528"/>
            <a:ext cx="383285" cy="5670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8" name="yt_shape_11818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19" name="yt_shape_11819"/>
              <p:cNvSpPr txBox="1"/>
              <p:nvPr/>
            </p:nvSpPr>
            <p:spPr>
              <a:xfrm>
                <a:off x="540000" y="1379303"/>
                <a:ext cx="397262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819" name="yt_shape_11819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972626" cy="641201"/>
              </a:xfrm>
              <a:prstGeom prst="rect">
                <a:avLst/>
              </a:prstGeom>
              <a:blipFill>
                <a:blip r:embed="rId2"/>
                <a:stretch>
                  <a:fillRect l="-4762" r="-35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21" name="yt_shape_11821"/>
              <p:cNvSpPr txBox="1"/>
              <p:nvPr/>
            </p:nvSpPr>
            <p:spPr>
              <a:xfrm>
                <a:off x="540000" y="2071292"/>
                <a:ext cx="5299143" cy="1865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÷2×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18÷8×54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21" name="yt_shape_11821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1292"/>
                <a:ext cx="5299143" cy="1865639"/>
              </a:xfrm>
              <a:prstGeom prst="rect">
                <a:avLst/>
              </a:prstGeom>
              <a:blipFill>
                <a:blip r:embed="rId3"/>
                <a:stretch>
                  <a:fillRect l="-3567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23" name="yt_shape_11823"/>
              <p:cNvSpPr txBox="1"/>
              <p:nvPr/>
            </p:nvSpPr>
            <p:spPr>
              <a:xfrm>
                <a:off x="6168008" y="1484784"/>
                <a:ext cx="583531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1823" name="yt_shape_11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008" y="1484784"/>
                <a:ext cx="5835315" cy="469167"/>
              </a:xfrm>
              <a:prstGeom prst="rect">
                <a:avLst/>
              </a:prstGeom>
              <a:blipFill>
                <a:blip r:embed="rId4"/>
                <a:stretch>
                  <a:fillRect l="-3239" t="-3896" r="-209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25" name="yt_shape_11825"/>
              <p:cNvSpPr txBox="1"/>
              <p:nvPr/>
            </p:nvSpPr>
            <p:spPr>
              <a:xfrm>
                <a:off x="6168008" y="2004739"/>
                <a:ext cx="4065344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25" name="yt_shape_118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008" y="2004739"/>
                <a:ext cx="4065344" cy="1516377"/>
              </a:xfrm>
              <a:prstGeom prst="rect">
                <a:avLst/>
              </a:prstGeom>
              <a:blipFill>
                <a:blip r:embed="rId5"/>
                <a:stretch>
                  <a:fillRect l="-4648" t="-1606" r="-3448" b="-11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27">
                <a:extLst>
                  <a:ext uri="{FF2B5EF4-FFF2-40B4-BE49-F238E27FC236}">
                    <a16:creationId xmlns:a16="http://schemas.microsoft.com/office/drawing/2014/main" id="{633B3327-B460-7BD4-6F75-BB4441E5DA84}"/>
                  </a:ext>
                </a:extLst>
              </p:cNvPr>
              <p:cNvSpPr txBox="1"/>
              <p:nvPr/>
            </p:nvSpPr>
            <p:spPr>
              <a:xfrm>
                <a:off x="540000" y="3936931"/>
                <a:ext cx="4528997" cy="7469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18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827">
                <a:extLst>
                  <a:ext uri="{FF2B5EF4-FFF2-40B4-BE49-F238E27FC236}">
                    <a16:creationId xmlns:a16="http://schemas.microsoft.com/office/drawing/2014/main" id="{633B3327-B460-7BD4-6F75-BB4441E5DA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6931"/>
                <a:ext cx="4528997" cy="746936"/>
              </a:xfrm>
              <a:prstGeom prst="rect">
                <a:avLst/>
              </a:prstGeom>
              <a:blipFill>
                <a:blip r:embed="rId6"/>
                <a:stretch>
                  <a:fillRect l="-4172" r="-2961" b="-10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29">
                <a:extLst>
                  <a:ext uri="{FF2B5EF4-FFF2-40B4-BE49-F238E27FC236}">
                    <a16:creationId xmlns:a16="http://schemas.microsoft.com/office/drawing/2014/main" id="{A874C6C7-B03B-89FE-6C63-21BFDE41629C}"/>
                  </a:ext>
                </a:extLst>
              </p:cNvPr>
              <p:cNvSpPr txBox="1"/>
              <p:nvPr/>
            </p:nvSpPr>
            <p:spPr>
              <a:xfrm>
                <a:off x="540000" y="4734655"/>
                <a:ext cx="4249946" cy="17878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829">
                <a:extLst>
                  <a:ext uri="{FF2B5EF4-FFF2-40B4-BE49-F238E27FC236}">
                    <a16:creationId xmlns:a16="http://schemas.microsoft.com/office/drawing/2014/main" id="{A874C6C7-B03B-89FE-6C63-21BFDE416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34655"/>
                <a:ext cx="4249946" cy="1787862"/>
              </a:xfrm>
              <a:prstGeom prst="rect">
                <a:avLst/>
              </a:prstGeom>
              <a:blipFill>
                <a:blip r:embed="rId7"/>
                <a:stretch>
                  <a:fillRect l="-4448" b="-9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21" grpId="0" build="allAtOnce"/>
      <p:bldP spid="11825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1" name="yt_shape_11831"/>
          <p:cNvSpPr txBox="1"/>
          <p:nvPr/>
        </p:nvSpPr>
        <p:spPr>
          <a:xfrm>
            <a:off x="540000" y="900000"/>
            <a:ext cx="2551981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442178c-2f9d-4338-83fe-bb0f6e590c64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32" name="yt_shape_11832"/>
              <p:cNvSpPr txBox="1"/>
              <p:nvPr/>
            </p:nvSpPr>
            <p:spPr>
              <a:xfrm>
                <a:off x="540000" y="1644183"/>
                <a:ext cx="7673960" cy="8500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有意义，则实数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832" name="yt_shape_11832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4183"/>
                <a:ext cx="7673960" cy="850041"/>
              </a:xfrm>
              <a:prstGeom prst="rect">
                <a:avLst/>
              </a:prstGeom>
              <a:blipFill>
                <a:blip r:embed="rId2"/>
                <a:stretch>
                  <a:fillRect l="-2464" r="-1510" b="-3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34" name="yt_table_1183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141020"/>
              </p:ext>
            </p:extLst>
          </p:nvPr>
        </p:nvGraphicFramePr>
        <p:xfrm>
          <a:off x="540000" y="2697376"/>
          <a:ext cx="5229543" cy="848742"/>
        </p:xfrm>
        <a:graphic>
          <a:graphicData uri="http://schemas.openxmlformats.org/drawingml/2006/table">
            <a:tbl>
              <a:tblPr/>
              <a:tblGrid>
                <a:gridCol w="2692718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536825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36" name="yt_shape_11836"/>
              <p:cNvSpPr txBox="1"/>
              <p:nvPr/>
            </p:nvSpPr>
            <p:spPr>
              <a:xfrm>
                <a:off x="540000" y="3596718"/>
                <a:ext cx="5645135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任意实数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836" name="yt_shape_11836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6718"/>
                <a:ext cx="5645135" cy="465512"/>
              </a:xfrm>
              <a:prstGeom prst="rect">
                <a:avLst/>
              </a:prstGeom>
              <a:blipFill>
                <a:blip r:embed="rId3"/>
                <a:stretch>
                  <a:fillRect l="-3348" t="-3947" r="-972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38" name="yt_shape_11838"/>
          <p:cNvSpPr txBox="1"/>
          <p:nvPr/>
        </p:nvSpPr>
        <p:spPr>
          <a:xfrm>
            <a:off x="540000" y="4113018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都是一个正数的平方根，则这个正数是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12912">
            <a:extLst>
              <a:ext uri="{FF2B5EF4-FFF2-40B4-BE49-F238E27FC236}">
                <a16:creationId xmlns:a16="http://schemas.microsoft.com/office/drawing/2014/main" id="{C4CB898E-48DD-76C5-0735-2905F56A304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9410E8-898C-40DD-7B93-E236F0030DC7}"/>
              </a:ext>
            </a:extLst>
          </p:cNvPr>
          <p:cNvSpPr txBox="1"/>
          <p:nvPr/>
        </p:nvSpPr>
        <p:spPr>
          <a:xfrm>
            <a:off x="7236933" y="1597377"/>
            <a:ext cx="383285" cy="93543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9983CF-1162-51C0-5A35-0EDB5B557B8D}"/>
              </a:ext>
            </a:extLst>
          </p:cNvPr>
          <p:cNvSpPr txBox="1"/>
          <p:nvPr/>
        </p:nvSpPr>
        <p:spPr>
          <a:xfrm>
            <a:off x="1897789" y="3549912"/>
            <a:ext cx="1704086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任意实数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F065E7-F7BA-584D-6377-0A75E84A6754}"/>
              </a:ext>
            </a:extLst>
          </p:cNvPr>
          <p:cNvSpPr txBox="1"/>
          <p:nvPr/>
        </p:nvSpPr>
        <p:spPr>
          <a:xfrm>
            <a:off x="8450989" y="406621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9" name="yt_shape_11839"/>
          <p:cNvSpPr txBox="1"/>
          <p:nvPr/>
        </p:nvSpPr>
        <p:spPr>
          <a:xfrm>
            <a:off x="540000" y="900000"/>
            <a:ext cx="2539157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c32d27d-1069-46fb-a73d-1e8017ccfe9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40" name="yt_shape_11840"/>
              <p:cNvSpPr txBox="1"/>
              <p:nvPr/>
            </p:nvSpPr>
            <p:spPr>
              <a:xfrm>
                <a:off x="540000" y="1593395"/>
                <a:ext cx="938090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如图，用两个边长为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的小正方形纸片剪拼成一个大的正方形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840" name="yt_shape_11840" descr="{&quot;rangeId&quot;:3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3395"/>
                <a:ext cx="9380901" cy="465577"/>
              </a:xfrm>
              <a:prstGeom prst="rect">
                <a:avLst/>
              </a:prstGeom>
              <a:blipFill>
                <a:blip r:embed="rId2"/>
                <a:stretch>
                  <a:fillRect l="-2016" t="-3896" r="-97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45" name="yt_shape_11845"/>
          <p:cNvSpPr txBox="1"/>
          <p:nvPr/>
        </p:nvSpPr>
        <p:spPr>
          <a:xfrm>
            <a:off x="526680" y="29604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42" name="yt_shape_11842" title="H_111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27791" y="2126919"/>
            <a:ext cx="3336417" cy="1421271"/>
            <a:chOff x="0" y="0"/>
            <a:chExt cx="3336417" cy="1421271"/>
          </a:xfrm>
        </p:grpSpPr>
        <p:pic>
          <p:nvPicPr>
            <p:cNvPr id="2" name="yt_image_11842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336417" cy="102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44" name="yt_shape_11844"/>
            <p:cNvSpPr txBox="1"/>
            <p:nvPr/>
          </p:nvSpPr>
          <p:spPr>
            <a:xfrm>
              <a:off x="1058744" y="10612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846" name="yt_shape_11846"/>
          <p:cNvSpPr txBox="1"/>
          <p:nvPr/>
        </p:nvSpPr>
        <p:spPr>
          <a:xfrm>
            <a:off x="526680" y="3333932"/>
            <a:ext cx="49917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）则大正方形的边长是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847" name="yt_shape_11847"/>
          <p:cNvSpPr txBox="1"/>
          <p:nvPr/>
        </p:nvSpPr>
        <p:spPr>
          <a:xfrm>
            <a:off x="526799" y="3813235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）若将此大正方形纸片的局部剪掉，能否剩下一个长宽之比为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且面积为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的长方形纸片，若能，求出剩下的长方形纸片的长和宽；若不能，请说明理由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48" name="yt_shape_11848"/>
          <p:cNvSpPr txBox="1"/>
          <p:nvPr/>
        </p:nvSpPr>
        <p:spPr>
          <a:xfrm>
            <a:off x="548077" y="4873268"/>
            <a:ext cx="5947141" cy="7978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设长方形纸片的长为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4" name="yt_shape_1684745812936">
            <a:extLst>
              <a:ext uri="{FF2B5EF4-FFF2-40B4-BE49-F238E27FC236}">
                <a16:creationId xmlns:a16="http://schemas.microsoft.com/office/drawing/2014/main" id="{8C9A8168-293D-D7E3-C12A-4A4F0ECD537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60"/>
            <a:ext cx="2387664" cy="6361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FDB3B6D-67E0-0AA7-3E02-C4CA78599865}"/>
              </a:ext>
            </a:extLst>
          </p:cNvPr>
          <p:cNvSpPr txBox="1"/>
          <p:nvPr/>
        </p:nvSpPr>
        <p:spPr>
          <a:xfrm>
            <a:off x="4246669" y="328712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849">
                <a:extLst>
                  <a:ext uri="{FF2B5EF4-FFF2-40B4-BE49-F238E27FC236}">
                    <a16:creationId xmlns:a16="http://schemas.microsoft.com/office/drawing/2014/main" id="{A781111A-8B8C-B0F2-8D06-9BF429D884E7}"/>
                  </a:ext>
                </a:extLst>
              </p:cNvPr>
              <p:cNvSpPr txBox="1"/>
              <p:nvPr/>
            </p:nvSpPr>
            <p:spPr>
              <a:xfrm>
                <a:off x="526680" y="5619702"/>
                <a:ext cx="8864606" cy="11850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所以不能使剩下的长方形纸片的长宽之比为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且面积为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849">
                <a:extLst>
                  <a:ext uri="{FF2B5EF4-FFF2-40B4-BE49-F238E27FC236}">
                    <a16:creationId xmlns:a16="http://schemas.microsoft.com/office/drawing/2014/main" id="{A781111A-8B8C-B0F2-8D06-9BF429D884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680" y="5619702"/>
                <a:ext cx="8864606" cy="1185068"/>
              </a:xfrm>
              <a:prstGeom prst="rect">
                <a:avLst/>
              </a:prstGeom>
              <a:blipFill>
                <a:blip r:embed="rId5"/>
                <a:stretch>
                  <a:fillRect l="-2062" t="-6701" r="-1031" b="-14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8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8" grpId="0" build="allAtOnce"/>
      <p:bldP spid="3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1567</Words>
  <Application>Microsoft Office PowerPoint</Application>
  <PresentationFormat>宽屏</PresentationFormat>
  <Paragraphs>133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50</cp:revision>
  <dcterms:created xsi:type="dcterms:W3CDTF">2023-05-05T05:33:00Z</dcterms:created>
  <dcterms:modified xsi:type="dcterms:W3CDTF">2023-05-23T06:36:46Z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