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71" r:id="rId4"/>
    <p:sldId id="373" r:id="rId5"/>
    <p:sldId id="376" r:id="rId6"/>
    <p:sldId id="378" r:id="rId7"/>
    <p:sldId id="379" r:id="rId8"/>
    <p:sldId id="381" r:id="rId9"/>
    <p:sldId id="383" r:id="rId10"/>
    <p:sldId id="384" r:id="rId11"/>
    <p:sldId id="385" r:id="rId12"/>
    <p:sldId id="390" r:id="rId13"/>
    <p:sldId id="386" r:id="rId14"/>
    <p:sldId id="392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5" name="yt_shape_11895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69417086-8fb5-4e36-bcf8-539e185c8fe1.png&quot;}"/>
            </a:endParaRPr>
          </a:p>
        </p:txBody>
      </p:sp>
      <p:sp>
        <p:nvSpPr>
          <p:cNvPr id="11896" name="yt_shape_11896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一般地，在一条直线上，确定点的位置需要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个数据；在平面内，确定点的位置需要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897" name="yt_shape_11897"/>
          <p:cNvSpPr txBox="1"/>
          <p:nvPr/>
        </p:nvSpPr>
        <p:spPr>
          <a:xfrm>
            <a:off x="540000" y="2612595"/>
            <a:ext cx="104644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在平面上确定位置的方法有：行列法、方位角＋距离法、经纬法、区域法等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5823330">
            <a:extLst>
              <a:ext uri="{FF2B5EF4-FFF2-40B4-BE49-F238E27FC236}">
                <a16:creationId xmlns:a16="http://schemas.microsoft.com/office/drawing/2014/main" id="{FF5AF808-A1B1-40F5-B3E3-09F15116B766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1FA347A-43EF-1596-8744-EE5391B7811D}"/>
              </a:ext>
            </a:extLst>
          </p:cNvPr>
          <p:cNvSpPr txBox="1"/>
          <p:nvPr/>
        </p:nvSpPr>
        <p:spPr>
          <a:xfrm>
            <a:off x="6774707" y="1606354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0064A38-A3EC-F908-85BC-F23D217209EB}"/>
              </a:ext>
            </a:extLst>
          </p:cNvPr>
          <p:cNvSpPr txBox="1"/>
          <p:nvPr/>
        </p:nvSpPr>
        <p:spPr>
          <a:xfrm>
            <a:off x="1974108" y="2081842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6" name="yt_shape_1195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如图，某港口有一灯塔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，灯塔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的正东方向有一个小岛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，从灯塔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处看到在它的北偏东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方向上有一艘轮船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957" name="yt_shape_11957"/>
          <p:cNvSpPr txBox="1"/>
          <p:nvPr/>
        </p:nvSpPr>
        <p:spPr>
          <a:xfrm>
            <a:off x="540000" y="1859435"/>
            <a:ext cx="58990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）要确定轮船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的位置还需要哪些数据？</a:t>
            </a:r>
          </a:p>
        </p:txBody>
      </p:sp>
      <p:sp>
        <p:nvSpPr>
          <p:cNvPr id="2" name="yt_shape_11958"/>
          <p:cNvSpPr txBox="1"/>
          <p:nvPr/>
        </p:nvSpPr>
        <p:spPr>
          <a:xfrm>
            <a:off x="540000" y="2491102"/>
            <a:ext cx="37013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到点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的距离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1959" name="yt_shape_1195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76895" y="2491102"/>
            <a:ext cx="1975104" cy="1802968"/>
            <a:chOff x="0" y="0"/>
            <a:chExt cx="1975104" cy="1802968"/>
          </a:xfrm>
        </p:grpSpPr>
        <p:pic>
          <p:nvPicPr>
            <p:cNvPr id="3" name="yt_image_11959" descr="{&quot;rangeId&quot;:0,&quot;⚘_4&quot;:1}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75104" cy="13384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61" name="yt_shape_11961"/>
            <p:cNvSpPr txBox="1"/>
            <p:nvPr/>
          </p:nvSpPr>
          <p:spPr>
            <a:xfrm>
              <a:off x="395705" y="1374453"/>
              <a:ext cx="1219693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1963" name="yt_shape_11963"/>
          <p:cNvSpPr txBox="1"/>
          <p:nvPr/>
        </p:nvSpPr>
        <p:spPr>
          <a:xfrm>
            <a:off x="540000" y="3212976"/>
            <a:ext cx="63943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）从轮船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看灯塔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用怎样的方位角来表示？</a:t>
            </a:r>
          </a:p>
        </p:txBody>
      </p:sp>
      <p:sp>
        <p:nvSpPr>
          <p:cNvPr id="4" name="yt_shape_11964"/>
          <p:cNvSpPr txBox="1"/>
          <p:nvPr/>
        </p:nvSpPr>
        <p:spPr>
          <a:xfrm>
            <a:off x="540000" y="3844643"/>
            <a:ext cx="61635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灯塔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在轮船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的南偏西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方向上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9" name="yt_shape_11969"/>
          <p:cNvSpPr txBox="1"/>
          <p:nvPr/>
        </p:nvSpPr>
        <p:spPr>
          <a:xfrm>
            <a:off x="540000" y="900000"/>
            <a:ext cx="90585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在计算机软件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Exc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中，若将第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列第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行空格记作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970" name="yt_shape_11970"/>
          <p:cNvSpPr txBox="1"/>
          <p:nvPr/>
        </p:nvSpPr>
        <p:spPr>
          <a:xfrm>
            <a:off x="540000" y="1379303"/>
            <a:ext cx="63767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）试在图中找出空格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，并填上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字样；</a:t>
            </a:r>
          </a:p>
        </p:txBody>
      </p:sp>
      <p:sp>
        <p:nvSpPr>
          <p:cNvPr id="2" name="yt_shape_11971"/>
          <p:cNvSpPr txBox="1"/>
          <p:nvPr/>
        </p:nvSpPr>
        <p:spPr>
          <a:xfrm>
            <a:off x="540000" y="2010970"/>
            <a:ext cx="20774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1972" name="yt_shape_1197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25410" y="2010970"/>
            <a:ext cx="2426589" cy="2576779"/>
            <a:chOff x="0" y="0"/>
            <a:chExt cx="2426589" cy="2576779"/>
          </a:xfrm>
        </p:grpSpPr>
        <p:pic>
          <p:nvPicPr>
            <p:cNvPr id="3" name="yt_image_11972" descr="{&quot;rangeId&quot;:0,&quot;⚘_7&quot;:1}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26589" cy="2112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74" name="yt_shape_11974"/>
            <p:cNvSpPr txBox="1"/>
            <p:nvPr/>
          </p:nvSpPr>
          <p:spPr>
            <a:xfrm>
              <a:off x="615741" y="2148264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image_11988" title="H_133.02">
            <a:extLst>
              <a:ext uri="{FF2B5EF4-FFF2-40B4-BE49-F238E27FC236}">
                <a16:creationId xmlns:a16="http://schemas.microsoft.com/office/drawing/2014/main" id="{FFDFC963-014F-64D6-84DC-569ACE4D411B}"/>
              </a:ex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0734" y="2708920"/>
            <a:ext cx="1970532" cy="1689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93F70A4-5EC6-57C9-45C2-E2F9BFF6005A}"/>
              </a:ext>
            </a:extLst>
          </p:cNvPr>
          <p:cNvSpPr txBox="1"/>
          <p:nvPr/>
        </p:nvSpPr>
        <p:spPr>
          <a:xfrm>
            <a:off x="5133902" y="4389539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yt_shape_11976">
            <a:extLst>
              <a:ext uri="{FF2B5EF4-FFF2-40B4-BE49-F238E27FC236}">
                <a16:creationId xmlns:a16="http://schemas.microsoft.com/office/drawing/2014/main" id="{F3C4EB95-5F61-0082-D285-AE8E1D7F5A3E}"/>
              </a:ext>
            </a:extLst>
          </p:cNvPr>
          <p:cNvSpPr txBox="1"/>
          <p:nvPr/>
        </p:nvSpPr>
        <p:spPr>
          <a:xfrm>
            <a:off x="540000" y="5033114"/>
            <a:ext cx="56938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）图中的“蜜蜂”所在位置记作什么？</a:t>
            </a:r>
          </a:p>
        </p:txBody>
      </p:sp>
      <p:sp>
        <p:nvSpPr>
          <p:cNvPr id="8" name="yt_shape_11977">
            <a:extLst>
              <a:ext uri="{FF2B5EF4-FFF2-40B4-BE49-F238E27FC236}">
                <a16:creationId xmlns:a16="http://schemas.microsoft.com/office/drawing/2014/main" id="{D99EB255-843B-3C7F-F210-4CA803F9E38D}"/>
              </a:ext>
            </a:extLst>
          </p:cNvPr>
          <p:cNvSpPr txBox="1"/>
          <p:nvPr/>
        </p:nvSpPr>
        <p:spPr>
          <a:xfrm>
            <a:off x="540000" y="5664781"/>
            <a:ext cx="59936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图中的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蜜蜂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所在位置记作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2" name="yt_shape_1198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）一只电子“蜜蜂”的行进路线为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52→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51→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52→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51→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52→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试在图中描出它的行进路线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6" name="yt_shape_11983"/>
          <p:cNvSpPr txBox="1"/>
          <p:nvPr/>
        </p:nvSpPr>
        <p:spPr>
          <a:xfrm>
            <a:off x="540000" y="2011799"/>
            <a:ext cx="20774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1984" name="yt_shape_1198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25410" y="2011799"/>
            <a:ext cx="2426589" cy="2576779"/>
            <a:chOff x="0" y="0"/>
            <a:chExt cx="2426589" cy="2576779"/>
          </a:xfrm>
        </p:grpSpPr>
        <p:pic>
          <p:nvPicPr>
            <p:cNvPr id="7" name="yt_image_11984" descr="{&quot;rangeId&quot;:0,&quot;⚘_7&quot;:1}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26589" cy="2112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86" name="yt_shape_11986"/>
            <p:cNvSpPr txBox="1"/>
            <p:nvPr/>
          </p:nvSpPr>
          <p:spPr>
            <a:xfrm>
              <a:off x="615741" y="2148264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1991" name="yt_shape_11991"/>
          <p:cNvSpPr txBox="1"/>
          <p:nvPr/>
        </p:nvSpPr>
        <p:spPr>
          <a:xfrm>
            <a:off x="540000" y="463879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pic>
        <p:nvPicPr>
          <p:cNvPr id="2" name="yt_image_11988" title="H_133.02">
            <a:extLst>
              <a:ext uri="{FF2B5EF4-FFF2-40B4-BE49-F238E27FC236}">
                <a16:creationId xmlns:a16="http://schemas.microsoft.com/office/drawing/2014/main" id="{E1CECD73-10D7-5DDA-9F74-AD446D195297}"/>
              </a:ex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0734" y="2492896"/>
            <a:ext cx="1970532" cy="1689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A6412F8-12EF-2D92-66EC-8DB31ACDF995}"/>
              </a:ext>
            </a:extLst>
          </p:cNvPr>
          <p:cNvSpPr txBox="1"/>
          <p:nvPr/>
        </p:nvSpPr>
        <p:spPr>
          <a:xfrm>
            <a:off x="5133902" y="4173515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2" name="yt_shape_11992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09ba2b36-9136-4800-ad70-259890c4b3ba.png&quot;}"/>
            </a:endParaRPr>
          </a:p>
        </p:txBody>
      </p:sp>
      <p:sp>
        <p:nvSpPr>
          <p:cNvPr id="11993" name="yt_shape_11993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）表示放置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个胡萝卜、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棵青菜，点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）表示放置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个胡萝卜、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棵青菜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994" name="yt_shape_11994"/>
          <p:cNvSpPr txBox="1"/>
          <p:nvPr/>
        </p:nvSpPr>
        <p:spPr>
          <a:xfrm>
            <a:off x="540000" y="2612595"/>
            <a:ext cx="61891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）请你写出点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所表示的意义；</a:t>
            </a:r>
          </a:p>
        </p:txBody>
      </p:sp>
      <p:sp>
        <p:nvSpPr>
          <p:cNvPr id="2" name="yt_shape_11995"/>
          <p:cNvSpPr txBox="1"/>
          <p:nvPr/>
        </p:nvSpPr>
        <p:spPr>
          <a:xfrm>
            <a:off x="540000" y="3244262"/>
            <a:ext cx="7130157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表示放置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个胡萝卜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棵青菜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表示放置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个胡萝卜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棵青菜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表示放置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个胡萝卜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棵青菜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表示放置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个胡萝卜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棵青菜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1996" name="yt_shape_1199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68360" y="3244262"/>
            <a:ext cx="1683639" cy="2010994"/>
            <a:chOff x="0" y="0"/>
            <a:chExt cx="1683639" cy="2010994"/>
          </a:xfrm>
        </p:grpSpPr>
        <p:pic>
          <p:nvPicPr>
            <p:cNvPr id="3" name="yt_image_11996" descr="{&quot;rangeId&quot;:0,&quot;⚘_9&quot;:1}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83639" cy="1546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98" name="yt_shape_11998"/>
            <p:cNvSpPr txBox="1"/>
            <p:nvPr/>
          </p:nvSpPr>
          <p:spPr>
            <a:xfrm>
              <a:off x="244266" y="1582479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5" name="yt_shape_1684745823547">
            <a:extLst>
              <a:ext uri="{FF2B5EF4-FFF2-40B4-BE49-F238E27FC236}">
                <a16:creationId xmlns:a16="http://schemas.microsoft.com/office/drawing/2014/main" id="{CF820E60-0F7E-8103-531E-2367A0545904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0" name="yt_shape_12000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）若一只小白兔从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（顺着方格线走），有以下几条路可以选择：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，帮可爱的小白兔选一条路，使它吃到的食物最多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2001"/>
          <p:cNvSpPr txBox="1"/>
          <p:nvPr/>
        </p:nvSpPr>
        <p:spPr>
          <a:xfrm>
            <a:off x="540119" y="2491930"/>
            <a:ext cx="9392360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个胡萝卜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棵青菜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个胡萝卜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棵青菜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个胡萝卜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棵青菜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故小白兔走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吃到的食物最多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2002" name="yt_shape_1200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68360" y="2491930"/>
            <a:ext cx="1683639" cy="2010994"/>
            <a:chOff x="0" y="0"/>
            <a:chExt cx="1683639" cy="2010994"/>
          </a:xfrm>
        </p:grpSpPr>
        <p:pic>
          <p:nvPicPr>
            <p:cNvPr id="5" name="yt_image_12002" descr="{&quot;rangeId&quot;:0,&quot;⚘_9&quot;:1}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83639" cy="1546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04" name="yt_shape_12004"/>
            <p:cNvSpPr txBox="1"/>
            <p:nvPr/>
          </p:nvSpPr>
          <p:spPr>
            <a:xfrm>
              <a:off x="244266" y="1582479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8" name="yt_shape_11898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b4008fa3-5d87-4ce2-906c-0a37840657e6.png&quot;}"/>
            </a:endParaRPr>
          </a:p>
        </p:txBody>
      </p:sp>
      <p:sp>
        <p:nvSpPr>
          <p:cNvPr id="11899" name="yt_shape_11899"/>
          <p:cNvSpPr txBox="1"/>
          <p:nvPr/>
        </p:nvSpPr>
        <p:spPr>
          <a:xfrm>
            <a:off x="540000" y="1662201"/>
            <a:ext cx="456535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用有序数对确定位置</a:t>
            </a:r>
          </a:p>
        </p:txBody>
      </p:sp>
      <p:sp>
        <p:nvSpPr>
          <p:cNvPr id="11900" name="yt_shape_11900"/>
          <p:cNvSpPr txBox="1"/>
          <p:nvPr/>
        </p:nvSpPr>
        <p:spPr>
          <a:xfrm>
            <a:off x="540119" y="21617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在仪仗队中，共有八列，每列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人，若战士甲在第二列从前面数第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个，可用（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）表示，那么战士乙在第七列倒数第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个，可表示为（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901" name="yt_table_11901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3228984"/>
              </p:ext>
            </p:extLst>
          </p:nvPr>
        </p:nvGraphicFramePr>
        <p:xfrm>
          <a:off x="540000" y="3273565"/>
          <a:ext cx="6047423" cy="848742"/>
        </p:xfrm>
        <a:graphic>
          <a:graphicData uri="http://schemas.openxmlformats.org/drawingml/2006/table">
            <a:tbl>
              <a:tblPr/>
              <a:tblGrid>
                <a:gridCol w="3032443">
                  <a:extLst>
                    <a:ext uri="{9D8B030D-6E8A-4147-A177-3AD203B41FA5}">
                      <a16:colId xmlns:a16="http://schemas.microsoft.com/office/drawing/2014/main" val="10361"/>
                    </a:ext>
                  </a:extLst>
                </a:gridCol>
                <a:gridCol w="3014980">
                  <a:extLst>
                    <a:ext uri="{9D8B030D-6E8A-4147-A177-3AD203B41FA5}">
                      <a16:colId xmlns:a16="http://schemas.microsoft.com/office/drawing/2014/main" val="103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1"/>
                  </a:ext>
                </a:extLst>
              </a:tr>
            </a:tbl>
          </a:graphicData>
        </a:graphic>
      </p:graphicFrame>
      <p:sp>
        <p:nvSpPr>
          <p:cNvPr id="11903" name="yt_shape_11903"/>
          <p:cNvSpPr txBox="1"/>
          <p:nvPr/>
        </p:nvSpPr>
        <p:spPr>
          <a:xfrm>
            <a:off x="540000" y="4172907"/>
            <a:ext cx="104644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若电影院中“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号”记作（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）表示的意义是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排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号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5823354">
            <a:extLst>
              <a:ext uri="{FF2B5EF4-FFF2-40B4-BE49-F238E27FC236}">
                <a16:creationId xmlns:a16="http://schemas.microsoft.com/office/drawing/2014/main" id="{39B0387F-8832-13C7-E5E6-0DC126DF147E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745823370">
            <a:extLst>
              <a:ext uri="{FF2B5EF4-FFF2-40B4-BE49-F238E27FC236}">
                <a16:creationId xmlns:a16="http://schemas.microsoft.com/office/drawing/2014/main" id="{72C0C529-ECDF-0318-AFFB-88C3DF5A166F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2CA6CDB-564F-D405-376B-ACDF46B2A6E2}"/>
              </a:ext>
            </a:extLst>
          </p:cNvPr>
          <p:cNvSpPr txBox="1"/>
          <p:nvPr/>
        </p:nvSpPr>
        <p:spPr>
          <a:xfrm>
            <a:off x="8070107" y="259044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FBC41F-B629-B8B4-3058-6A2BDC4FF0F7}"/>
              </a:ext>
            </a:extLst>
          </p:cNvPr>
          <p:cNvSpPr txBox="1"/>
          <p:nvPr/>
        </p:nvSpPr>
        <p:spPr>
          <a:xfrm>
            <a:off x="9517789" y="4126101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号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5" name="yt_shape_11905"/>
          <p:cNvSpPr txBox="1"/>
          <p:nvPr/>
        </p:nvSpPr>
        <p:spPr>
          <a:xfrm>
            <a:off x="612127" y="1727351"/>
            <a:ext cx="63094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）请你用有序实数对表示其他棋子的位置；</a:t>
            </a:r>
          </a:p>
        </p:txBody>
      </p:sp>
      <p:sp>
        <p:nvSpPr>
          <p:cNvPr id="2" name="yt_shape_11906"/>
          <p:cNvSpPr txBox="1"/>
          <p:nvPr/>
        </p:nvSpPr>
        <p:spPr>
          <a:xfrm>
            <a:off x="612127" y="2228874"/>
            <a:ext cx="832136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）“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马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表示为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），“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表示为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），“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车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表示为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），“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炮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表示为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1907" name="yt_shape_1190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969377" y="2228874"/>
            <a:ext cx="2754630" cy="2241880"/>
            <a:chOff x="0" y="0"/>
            <a:chExt cx="2754630" cy="2241880"/>
          </a:xfrm>
        </p:grpSpPr>
        <p:pic>
          <p:nvPicPr>
            <p:cNvPr id="3" name="yt_image_11907" descr="{&quot;rangeId&quot;:0,&quot;⚘_2&quot;:1}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754630" cy="1777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09" name="yt_shape_11909"/>
            <p:cNvSpPr txBox="1"/>
            <p:nvPr/>
          </p:nvSpPr>
          <p:spPr>
            <a:xfrm>
              <a:off x="856706" y="1813365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yt_shape_11904">
            <a:extLst>
              <a:ext uri="{FF2B5EF4-FFF2-40B4-BE49-F238E27FC236}">
                <a16:creationId xmlns:a16="http://schemas.microsoft.com/office/drawing/2014/main" id="{A38FBAC8-7C5F-CA0D-4643-957A881CCA91}"/>
              </a:ext>
            </a:extLst>
          </p:cNvPr>
          <p:cNvSpPr txBox="1"/>
          <p:nvPr/>
        </p:nvSpPr>
        <p:spPr>
          <a:xfrm>
            <a:off x="528617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如图是中国象棋一次对局时的部分示意图，若“帅”所在的位置用有序实数对（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）表示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5" name="yt_shape_11911">
            <a:extLst>
              <a:ext uri="{FF2B5EF4-FFF2-40B4-BE49-F238E27FC236}">
                <a16:creationId xmlns:a16="http://schemas.microsoft.com/office/drawing/2014/main" id="{12E7E198-86C7-C6BB-03DA-3F0824BB313E}"/>
              </a:ext>
            </a:extLst>
          </p:cNvPr>
          <p:cNvSpPr txBox="1"/>
          <p:nvPr/>
        </p:nvSpPr>
        <p:spPr>
          <a:xfrm>
            <a:off x="540000" y="448975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）我们知道马行“日”字，如图中的“马”下一步可以走到（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）的位置，问还可以走的位置有几个？分别如何表示？</a:t>
            </a:r>
          </a:p>
        </p:txBody>
      </p:sp>
      <p:sp>
        <p:nvSpPr>
          <p:cNvPr id="6" name="yt_shape_11912">
            <a:extLst>
              <a:ext uri="{FF2B5EF4-FFF2-40B4-BE49-F238E27FC236}">
                <a16:creationId xmlns:a16="http://schemas.microsoft.com/office/drawing/2014/main" id="{CF50FB32-0E72-9663-FDFC-ACFBF8062F5E}"/>
              </a:ext>
            </a:extLst>
          </p:cNvPr>
          <p:cNvSpPr txBox="1"/>
          <p:nvPr/>
        </p:nvSpPr>
        <p:spPr>
          <a:xfrm>
            <a:off x="395985" y="5427944"/>
            <a:ext cx="832136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）“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马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下一步还可以走的位置有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分别表示为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7" name="yt_shape_11917"/>
          <p:cNvSpPr txBox="1"/>
          <p:nvPr/>
        </p:nvSpPr>
        <p:spPr>
          <a:xfrm>
            <a:off x="540000" y="900000"/>
            <a:ext cx="333424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经纬定位法</a:t>
            </a:r>
          </a:p>
        </p:txBody>
      </p:sp>
      <p:sp>
        <p:nvSpPr>
          <p:cNvPr id="11918" name="yt_shape_11918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气象台为了预报台风，首先要确定台风中心的位置，则下列说法能确定台风中心的位置的是（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919" name="yt_table_11919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3643699"/>
              </p:ext>
            </p:extLst>
          </p:nvPr>
        </p:nvGraphicFramePr>
        <p:xfrm>
          <a:off x="540000" y="2511364"/>
          <a:ext cx="7383780" cy="848742"/>
        </p:xfrm>
        <a:graphic>
          <a:graphicData uri="http://schemas.openxmlformats.org/drawingml/2006/table">
            <a:tbl>
              <a:tblPr/>
              <a:tblGrid>
                <a:gridCol w="4538980">
                  <a:extLst>
                    <a:ext uri="{9D8B030D-6E8A-4147-A177-3AD203B41FA5}">
                      <a16:colId xmlns:a16="http://schemas.microsoft.com/office/drawing/2014/main" val="10354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103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西太平洋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距台湾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海里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北纬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，东经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台湾附近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4"/>
                  </a:ext>
                </a:extLst>
              </a:tr>
            </a:tbl>
          </a:graphicData>
        </a:graphic>
      </p:graphicFrame>
      <p:pic>
        <p:nvPicPr>
          <p:cNvPr id="3" name="yt_shape_1684745823403">
            <a:extLst>
              <a:ext uri="{FF2B5EF4-FFF2-40B4-BE49-F238E27FC236}">
                <a16:creationId xmlns:a16="http://schemas.microsoft.com/office/drawing/2014/main" id="{87024BE7-C91E-8114-FEF4-C4BFC7D6E75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EB72997-0AC8-DEFF-0DEA-BB89C351B2B4}"/>
              </a:ext>
            </a:extLst>
          </p:cNvPr>
          <p:cNvSpPr txBox="1"/>
          <p:nvPr/>
        </p:nvSpPr>
        <p:spPr>
          <a:xfrm>
            <a:off x="25837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1921">
            <a:extLst>
              <a:ext uri="{FF2B5EF4-FFF2-40B4-BE49-F238E27FC236}">
                <a16:creationId xmlns:a16="http://schemas.microsoft.com/office/drawing/2014/main" id="{EC40E9EA-9971-269D-E501-EB1153CA0B97}"/>
              </a:ext>
            </a:extLst>
          </p:cNvPr>
          <p:cNvSpPr txBox="1"/>
          <p:nvPr/>
        </p:nvSpPr>
        <p:spPr>
          <a:xfrm>
            <a:off x="540001" y="356325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如图，一艘客轮在太平洋中航行，所在位置是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小时后到达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地，用坐标表示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地的位置是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5" name="yt_shape_11925">
            <a:extLst>
              <a:ext uri="{FF2B5EF4-FFF2-40B4-BE49-F238E27FC236}">
                <a16:creationId xmlns:a16="http://schemas.microsoft.com/office/drawing/2014/main" id="{B57CBC6B-ED79-933A-B815-62A73C30A531}"/>
              </a:ext>
            </a:extLst>
          </p:cNvPr>
          <p:cNvSpPr txBox="1"/>
          <p:nvPr/>
        </p:nvSpPr>
        <p:spPr>
          <a:xfrm>
            <a:off x="539882" y="674446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6" name="yt_shape_11922" title="H_158.98111">
            <a:extLst>
              <a:ext uri="{FF2B5EF4-FFF2-40B4-BE49-F238E27FC236}">
                <a16:creationId xmlns:a16="http://schemas.microsoft.com/office/drawing/2014/main" id="{1109353C-56C4-D915-1806-BD19E3B0EBC9}"/>
              </a:ext>
            </a:extLst>
          </p:cNvPr>
          <p:cNvGrpSpPr/>
          <p:nvPr/>
        </p:nvGrpSpPr>
        <p:grpSpPr>
          <a:xfrm>
            <a:off x="9336360" y="4509923"/>
            <a:ext cx="1937385" cy="2019060"/>
            <a:chOff x="0" y="0"/>
            <a:chExt cx="1937385" cy="2019060"/>
          </a:xfrm>
        </p:grpSpPr>
        <p:pic>
          <p:nvPicPr>
            <p:cNvPr id="7" name="yt_image_11922">
              <a:extLst>
                <a:ext uri="{FF2B5EF4-FFF2-40B4-BE49-F238E27FC236}">
                  <a16:creationId xmlns:a16="http://schemas.microsoft.com/office/drawing/2014/main" id="{8B5FCF2C-ECC3-F1E7-C00B-240BEE14502E}"/>
                </a:ex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37385" cy="16230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yt_shape_11924">
              <a:extLst>
                <a:ext uri="{FF2B5EF4-FFF2-40B4-BE49-F238E27FC236}">
                  <a16:creationId xmlns:a16="http://schemas.microsoft.com/office/drawing/2014/main" id="{5EA0EDD4-71D2-E131-D682-53047B19B108}"/>
                </a:ext>
              </a:extLst>
            </p:cNvPr>
            <p:cNvSpPr txBox="1"/>
            <p:nvPr/>
          </p:nvSpPr>
          <p:spPr>
            <a:xfrm>
              <a:off x="435411" y="165906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349236BB-C4AD-2265-6B35-7D7874643C88}"/>
              </a:ext>
            </a:extLst>
          </p:cNvPr>
          <p:cNvSpPr txBox="1"/>
          <p:nvPr/>
        </p:nvSpPr>
        <p:spPr>
          <a:xfrm>
            <a:off x="4783865" y="3991940"/>
            <a:ext cx="2466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6" name="yt_shape_11926"/>
          <p:cNvSpPr txBox="1"/>
          <p:nvPr/>
        </p:nvSpPr>
        <p:spPr>
          <a:xfrm>
            <a:off x="540000" y="900000"/>
            <a:ext cx="456535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方位角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距离定位法</a:t>
            </a:r>
          </a:p>
        </p:txBody>
      </p:sp>
      <p:sp>
        <p:nvSpPr>
          <p:cNvPr id="11927" name="yt_shape_11927"/>
          <p:cNvSpPr txBox="1"/>
          <p:nvPr/>
        </p:nvSpPr>
        <p:spPr>
          <a:xfrm>
            <a:off x="540000" y="1399565"/>
            <a:ext cx="83179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如图所示，下列表示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点位置的选项中，正确的是（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931" name="yt_table_11931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873590"/>
              </p:ext>
            </p:extLst>
          </p:nvPr>
        </p:nvGraphicFramePr>
        <p:xfrm>
          <a:off x="540000" y="1878868"/>
          <a:ext cx="6418263" cy="1697484"/>
        </p:xfrm>
        <a:graphic>
          <a:graphicData uri="http://schemas.openxmlformats.org/drawingml/2006/table">
            <a:tbl>
              <a:tblPr/>
              <a:tblGrid>
                <a:gridCol w="6418263">
                  <a:extLst>
                    <a:ext uri="{9D8B030D-6E8A-4147-A177-3AD203B41FA5}">
                      <a16:colId xmlns:a16="http://schemas.microsoft.com/office/drawing/2014/main" val="103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5km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的地方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在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点的东北方向上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在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点北偏东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方向，距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5km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的地方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在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点东偏北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方向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8"/>
                  </a:ext>
                </a:extLst>
              </a:tr>
            </a:tbl>
          </a:graphicData>
        </a:graphic>
      </p:graphicFrame>
      <p:grpSp>
        <p:nvGrpSpPr>
          <p:cNvPr id="11928" name="yt_shape_11928_skip" title="H_169.3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38247" y="1878868"/>
            <a:ext cx="2011680" cy="2150505"/>
            <a:chOff x="0" y="0"/>
            <a:chExt cx="2011680" cy="2150505"/>
          </a:xfrm>
        </p:grpSpPr>
        <p:pic>
          <p:nvPicPr>
            <p:cNvPr id="2" name="yt_image_11928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11680" cy="17545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30" name="yt_shape_11930"/>
            <p:cNvSpPr txBox="1"/>
            <p:nvPr/>
          </p:nvSpPr>
          <p:spPr>
            <a:xfrm>
              <a:off x="472559" y="179050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5823434">
            <a:extLst>
              <a:ext uri="{FF2B5EF4-FFF2-40B4-BE49-F238E27FC236}">
                <a16:creationId xmlns:a16="http://schemas.microsoft.com/office/drawing/2014/main" id="{1CB36E43-7731-B954-64E7-118FE88E711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372FA10-395B-1CA8-EE27-755DA72B5F73}"/>
              </a:ext>
            </a:extLst>
          </p:cNvPr>
          <p:cNvSpPr txBox="1"/>
          <p:nvPr/>
        </p:nvSpPr>
        <p:spPr>
          <a:xfrm>
            <a:off x="7874726" y="135275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3" name="yt_shape_11933"/>
          <p:cNvSpPr txBox="1"/>
          <p:nvPr/>
        </p:nvSpPr>
        <p:spPr>
          <a:xfrm>
            <a:off x="540119" y="900000"/>
            <a:ext cx="11651881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如图是一台雷达探测相关目标得到的部分结果，若图中目标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的位置为（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的位置为（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150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937" name="yt_shape_11937"/>
          <p:cNvSpPr txBox="1"/>
          <p:nvPr/>
        </p:nvSpPr>
        <p:spPr>
          <a:xfrm>
            <a:off x="540000" y="468457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934" name="yt_shape_11934" title="H_206.5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52987" y="2011799"/>
            <a:ext cx="2486025" cy="2622564"/>
            <a:chOff x="0" y="0"/>
            <a:chExt cx="2486025" cy="2622564"/>
          </a:xfrm>
        </p:grpSpPr>
        <p:pic>
          <p:nvPicPr>
            <p:cNvPr id="2" name="yt_image_11934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86025" cy="2226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36" name="yt_shape_11936"/>
            <p:cNvSpPr txBox="1"/>
            <p:nvPr/>
          </p:nvSpPr>
          <p:spPr>
            <a:xfrm>
              <a:off x="709731" y="226256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AAA8F34-08E6-6E93-B821-E41FC96C10A9}"/>
              </a:ext>
            </a:extLst>
          </p:cNvPr>
          <p:cNvSpPr txBox="1"/>
          <p:nvPr/>
        </p:nvSpPr>
        <p:spPr>
          <a:xfrm>
            <a:off x="5951984" y="1326664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8" name="yt_shape_11938"/>
          <p:cNvSpPr txBox="1"/>
          <p:nvPr/>
        </p:nvSpPr>
        <p:spPr>
          <a:xfrm>
            <a:off x="540000" y="900000"/>
            <a:ext cx="456535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因混淆观察点而出错</a:t>
            </a:r>
          </a:p>
        </p:txBody>
      </p:sp>
      <p:sp>
        <p:nvSpPr>
          <p:cNvPr id="11939" name="yt_shape_11939"/>
          <p:cNvSpPr txBox="1"/>
          <p:nvPr/>
        </p:nvSpPr>
        <p:spPr>
          <a:xfrm>
            <a:off x="540119" y="13995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如图，货船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与港口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海里，我们用有序数对（南偏西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海里）来描述港口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相对货船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的位置，那么货船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相对港口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的位置可描述为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北偏东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海里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943" name="yt_shape_11943"/>
          <p:cNvSpPr txBox="1"/>
          <p:nvPr/>
        </p:nvSpPr>
        <p:spPr>
          <a:xfrm>
            <a:off x="540000" y="505061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940" name="yt_shape_11940" title="H_158.1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19356" y="2991495"/>
            <a:ext cx="1153287" cy="2008773"/>
            <a:chOff x="0" y="0"/>
            <a:chExt cx="1153287" cy="2008773"/>
          </a:xfrm>
        </p:grpSpPr>
        <p:pic>
          <p:nvPicPr>
            <p:cNvPr id="2" name="yt_image_11940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53287" cy="16127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42" name="yt_shape_11942"/>
            <p:cNvSpPr txBox="1"/>
            <p:nvPr/>
          </p:nvSpPr>
          <p:spPr>
            <a:xfrm>
              <a:off x="43362" y="164877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5823469">
            <a:extLst>
              <a:ext uri="{FF2B5EF4-FFF2-40B4-BE49-F238E27FC236}">
                <a16:creationId xmlns:a16="http://schemas.microsoft.com/office/drawing/2014/main" id="{D8A547D0-95D3-F89C-7703-44F0A5DD440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D0DD01C-0684-AB8A-3E6D-EBE5A9FECDFC}"/>
              </a:ext>
            </a:extLst>
          </p:cNvPr>
          <p:cNvSpPr txBox="1"/>
          <p:nvPr/>
        </p:nvSpPr>
        <p:spPr>
          <a:xfrm>
            <a:off x="9422657" y="1828247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北偏东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747BA73-F5F8-BF58-EA13-A12A2F51952D}"/>
              </a:ext>
            </a:extLst>
          </p:cNvPr>
          <p:cNvSpPr txBox="1"/>
          <p:nvPr/>
        </p:nvSpPr>
        <p:spPr>
          <a:xfrm>
            <a:off x="450108" y="2303735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海里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4" name="yt_shape_11944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b8dc43c8-6d3f-4f59-a3d2-e44b5cfad825.png&quot;}"/>
            </a:endParaRPr>
          </a:p>
        </p:txBody>
      </p:sp>
      <p:sp>
        <p:nvSpPr>
          <p:cNvPr id="11945" name="yt_shape_11945"/>
          <p:cNvSpPr txBox="1"/>
          <p:nvPr/>
        </p:nvSpPr>
        <p:spPr>
          <a:xfrm>
            <a:off x="540119" y="164418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六盘水市中考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）两个小伙伴拿着如图的密码表玩听声音猜动物的游戏，若听到“咚咚－咚咚，咚－咚，咚咚咚－咚”表示的动物是“狗”，则听到“咚咚－咚，咚咚咚－咚咚，咚－咚咚咚”时，表示的动物是（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949" name="yt_table_11949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4225843"/>
              </p:ext>
            </p:extLst>
          </p:nvPr>
        </p:nvGraphicFramePr>
        <p:xfrm>
          <a:off x="540000" y="5236877"/>
          <a:ext cx="8114666" cy="424371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357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35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59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3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狐狸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猫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蜜蜂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牛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9"/>
                  </a:ext>
                </a:extLst>
              </a:tr>
            </a:tbl>
          </a:graphicData>
        </a:graphic>
      </p:graphicFrame>
      <p:grpSp>
        <p:nvGrpSpPr>
          <p:cNvPr id="11946" name="yt_shape_11946_skip" title="H_141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15880" y="3295934"/>
            <a:ext cx="2268855" cy="1795032"/>
            <a:chOff x="0" y="0"/>
            <a:chExt cx="2268855" cy="1795032"/>
          </a:xfrm>
        </p:grpSpPr>
        <p:pic>
          <p:nvPicPr>
            <p:cNvPr id="2" name="yt_image_11946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68855" cy="13990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48" name="yt_shape_11948"/>
            <p:cNvSpPr txBox="1"/>
            <p:nvPr/>
          </p:nvSpPr>
          <p:spPr>
            <a:xfrm>
              <a:off x="601146" y="14350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5823495">
            <a:extLst>
              <a:ext uri="{FF2B5EF4-FFF2-40B4-BE49-F238E27FC236}">
                <a16:creationId xmlns:a16="http://schemas.microsoft.com/office/drawing/2014/main" id="{ACB931BB-AA88-C8C7-FC4D-62CF94051920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C1D05DD-05B7-65FE-28D1-6CAD64FA4299}"/>
              </a:ext>
            </a:extLst>
          </p:cNvPr>
          <p:cNvSpPr txBox="1"/>
          <p:nvPr/>
        </p:nvSpPr>
        <p:spPr>
          <a:xfrm>
            <a:off x="7460507" y="254835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1" name="yt_shape_11951"/>
          <p:cNvSpPr txBox="1"/>
          <p:nvPr/>
        </p:nvSpPr>
        <p:spPr>
          <a:xfrm>
            <a:off x="270058" y="895523"/>
            <a:ext cx="11651881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原创题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）如图，线段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的长度分别是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平分∠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AOB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，若将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点表示为（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点表示为（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点可表示为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955" name="yt_shape_11955"/>
          <p:cNvSpPr txBox="1"/>
          <p:nvPr/>
        </p:nvSpPr>
        <p:spPr>
          <a:xfrm>
            <a:off x="540000" y="385968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952" name="yt_shape_11952" title="H_103.7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88457" y="2491930"/>
            <a:ext cx="1815084" cy="1317258"/>
            <a:chOff x="0" y="0"/>
            <a:chExt cx="1815084" cy="1317258"/>
          </a:xfrm>
        </p:grpSpPr>
        <p:pic>
          <p:nvPicPr>
            <p:cNvPr id="2" name="yt_image_11952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15084" cy="9212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54" name="yt_shape_11954"/>
            <p:cNvSpPr txBox="1"/>
            <p:nvPr/>
          </p:nvSpPr>
          <p:spPr>
            <a:xfrm>
              <a:off x="298078" y="95725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FDA5612-BA20-0B02-3A06-EB4CE56E1B8F}"/>
              </a:ext>
            </a:extLst>
          </p:cNvPr>
          <p:cNvSpPr txBox="1"/>
          <p:nvPr/>
        </p:nvSpPr>
        <p:spPr>
          <a:xfrm>
            <a:off x="9336360" y="1294400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B3D56F7-DA52-90C5-77D6-912184D438AB}"/>
              </a:ext>
            </a:extLst>
          </p:cNvPr>
          <p:cNvSpPr txBox="1"/>
          <p:nvPr/>
        </p:nvSpPr>
        <p:spPr>
          <a:xfrm>
            <a:off x="10056440" y="1286187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1356</Words>
  <Application>Microsoft Office PowerPoint</Application>
  <PresentationFormat>宽屏</PresentationFormat>
  <Paragraphs>88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宋体</vt:lpstr>
      <vt:lpstr>Arial</vt:lpstr>
      <vt:lpstr>Calibri Light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拉 朵</cp:lastModifiedBy>
  <cp:revision>49</cp:revision>
  <dcterms:created xsi:type="dcterms:W3CDTF">2023-05-05T05:33:00Z</dcterms:created>
  <dcterms:modified xsi:type="dcterms:W3CDTF">2023-05-24T06:10:06Z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