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3" r:id="rId5"/>
    <p:sldId id="374" r:id="rId6"/>
    <p:sldId id="379" r:id="rId7"/>
    <p:sldId id="381" r:id="rId8"/>
    <p:sldId id="383" r:id="rId9"/>
    <p:sldId id="385" r:id="rId10"/>
    <p:sldId id="389" r:id="rId11"/>
    <p:sldId id="395" r:id="rId12"/>
    <p:sldId id="391" r:id="rId13"/>
    <p:sldId id="399" r:id="rId14"/>
    <p:sldId id="392" r:id="rId15"/>
    <p:sldId id="396" r:id="rId16"/>
    <p:sldId id="397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2" name="yt_shape_13482"/>
          <p:cNvSpPr txBox="1"/>
          <p:nvPr/>
        </p:nvSpPr>
        <p:spPr>
          <a:xfrm>
            <a:off x="540000" y="900198"/>
            <a:ext cx="2577629" cy="58099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4ef15b3a-4a7e-4f70-b11c-e440037ff304.png&quot;}"/>
            </a:endParaRPr>
          </a:p>
        </p:txBody>
      </p:sp>
      <p:sp>
        <p:nvSpPr>
          <p:cNvPr id="13483" name="yt_shape_13483"/>
          <p:cNvSpPr txBox="1"/>
          <p:nvPr/>
        </p:nvSpPr>
        <p:spPr>
          <a:xfrm>
            <a:off x="540000" y="1531991"/>
            <a:ext cx="4385816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函数的概念及表达式</a:t>
            </a:r>
          </a:p>
        </p:txBody>
      </p:sp>
      <p:sp>
        <p:nvSpPr>
          <p:cNvPr id="13484" name="yt_shape_13484"/>
          <p:cNvSpPr txBox="1"/>
          <p:nvPr/>
        </p:nvSpPr>
        <p:spPr>
          <a:xfrm>
            <a:off x="540000" y="1973860"/>
            <a:ext cx="595836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下列式子中，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85" name="yt_table_1348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2040731"/>
                  </p:ext>
                </p:extLst>
              </p:nvPr>
            </p:nvGraphicFramePr>
            <p:xfrm>
              <a:off x="540000" y="2397775"/>
              <a:ext cx="5378768" cy="937642"/>
            </p:xfrm>
            <a:graphic>
              <a:graphicData uri="http://schemas.openxmlformats.org/drawingml/2006/table">
                <a:tbl>
                  <a:tblPr/>
                  <a:tblGrid>
                    <a:gridCol w="3330893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  <a:gridCol w="2047875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33587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494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485" name="yt_table_13485" descr="{&quot;rangeId&quot;:2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2040731"/>
                  </p:ext>
                </p:extLst>
              </p:nvPr>
            </p:nvGraphicFramePr>
            <p:xfrm>
              <a:off x="540000" y="2397775"/>
              <a:ext cx="5378768" cy="937642"/>
            </p:xfrm>
            <a:graphic>
              <a:graphicData uri="http://schemas.openxmlformats.org/drawingml/2006/table">
                <a:tbl>
                  <a:tblPr/>
                  <a:tblGrid>
                    <a:gridCol w="3330893">
                      <a:extLst>
                        <a:ext uri="{9D8B030D-6E8A-4147-A177-3AD203B41FA5}">
                          <a16:colId xmlns:a16="http://schemas.microsoft.com/office/drawing/2014/main" val="10528"/>
                        </a:ext>
                      </a:extLst>
                    </a:gridCol>
                    <a:gridCol w="2047875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5681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2979" r="-61426" b="-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86" name="yt_shape_13486"/>
              <p:cNvSpPr txBox="1"/>
              <p:nvPr/>
            </p:nvSpPr>
            <p:spPr>
              <a:xfrm>
                <a:off x="540000" y="3386217"/>
                <a:ext cx="9442970" cy="5759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黄石市中考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486" name="yt_shape_1348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6217"/>
                <a:ext cx="9442970" cy="575927"/>
              </a:xfrm>
              <a:prstGeom prst="rect">
                <a:avLst/>
              </a:prstGeom>
              <a:blipFill>
                <a:blip r:embed="rId3"/>
                <a:stretch>
                  <a:fillRect l="-2001" t="-1053" r="-968"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88" name="yt_table_1348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600493"/>
              </p:ext>
            </p:extLst>
          </p:nvPr>
        </p:nvGraphicFramePr>
        <p:xfrm>
          <a:off x="540000" y="4012944"/>
          <a:ext cx="5850256" cy="739014"/>
        </p:xfrm>
        <a:graphic>
          <a:graphicData uri="http://schemas.openxmlformats.org/drawingml/2006/table">
            <a:tbl>
              <a:tblPr/>
              <a:tblGrid>
                <a:gridCol w="3330893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51936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35871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90" name="yt_shape_13490"/>
              <p:cNvSpPr txBox="1"/>
              <p:nvPr/>
            </p:nvSpPr>
            <p:spPr>
              <a:xfrm>
                <a:off x="540000" y="4802758"/>
                <a:ext cx="8360687" cy="4296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490" name="yt_shape_1349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02758"/>
                <a:ext cx="8360687" cy="429669"/>
              </a:xfrm>
              <a:prstGeom prst="rect">
                <a:avLst/>
              </a:prstGeom>
              <a:blipFill>
                <a:blip r:embed="rId4"/>
                <a:stretch>
                  <a:fillRect l="-2261" t="-14286" r="-1313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974324">
            <a:extLst>
              <a:ext uri="{FF2B5EF4-FFF2-40B4-BE49-F238E27FC236}">
                <a16:creationId xmlns:a16="http://schemas.microsoft.com/office/drawing/2014/main" id="{9A7F9018-925B-E0A2-0FAD-3FE84A580F9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0198"/>
            <a:ext cx="2293790" cy="575374"/>
          </a:xfrm>
          <a:prstGeom prst="rect">
            <a:avLst/>
          </a:prstGeom>
        </p:spPr>
      </p:pic>
      <p:pic>
        <p:nvPicPr>
          <p:cNvPr id="6" name="yt_shape_1684745974341">
            <a:extLst>
              <a:ext uri="{FF2B5EF4-FFF2-40B4-BE49-F238E27FC236}">
                <a16:creationId xmlns:a16="http://schemas.microsoft.com/office/drawing/2014/main" id="{18DCB466-9465-42C0-4FF1-EE52CFA685F7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4345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218616C-B83F-AF44-8F81-EF778DFD462B}"/>
              </a:ext>
            </a:extLst>
          </p:cNvPr>
          <p:cNvSpPr txBox="1"/>
          <p:nvPr/>
        </p:nvSpPr>
        <p:spPr>
          <a:xfrm>
            <a:off x="5520464" y="1927054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16F3E8-FCF7-4164-B907-82626E06E43D}"/>
              </a:ext>
            </a:extLst>
          </p:cNvPr>
          <p:cNvSpPr txBox="1"/>
          <p:nvPr/>
        </p:nvSpPr>
        <p:spPr>
          <a:xfrm>
            <a:off x="8988834" y="3339411"/>
            <a:ext cx="383286" cy="66396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8B93CE-1A65-0685-F134-D037C8228FA0}"/>
              </a:ext>
            </a:extLst>
          </p:cNvPr>
          <p:cNvSpPr txBox="1"/>
          <p:nvPr/>
        </p:nvSpPr>
        <p:spPr>
          <a:xfrm>
            <a:off x="8196418" y="4755952"/>
            <a:ext cx="332485" cy="5191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0" name="yt_shape_13550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0490a00-77b2-4d46-b76e-d238261603a2.png&quot;}"/>
            </a:endParaRPr>
          </a:p>
        </p:txBody>
      </p:sp>
      <p:sp>
        <p:nvSpPr>
          <p:cNvPr id="13551" name="yt_shape_1355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已知：直线经过点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上，将△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折叠后，点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52" name="yt_shape_13552"/>
          <p:cNvSpPr txBox="1"/>
          <p:nvPr/>
        </p:nvSpPr>
        <p:spPr>
          <a:xfrm>
            <a:off x="540000" y="2603618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553"/>
              <p:cNvSpPr txBox="1"/>
              <p:nvPr/>
            </p:nvSpPr>
            <p:spPr>
              <a:xfrm>
                <a:off x="540000" y="3235285"/>
                <a:ext cx="5708294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2" name="yt_shape_13553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5285"/>
                <a:ext cx="5708294" cy="2080249"/>
              </a:xfrm>
              <a:prstGeom prst="rect">
                <a:avLst/>
              </a:prstGeom>
              <a:blipFill>
                <a:blip r:embed="rId2"/>
                <a:stretch>
                  <a:fillRect l="-3312" t="-2639" r="-2350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555" name="yt_shape_135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1719" y="3235285"/>
            <a:ext cx="2240280" cy="2054428"/>
            <a:chOff x="0" y="0"/>
            <a:chExt cx="2240280" cy="2054428"/>
          </a:xfrm>
        </p:grpSpPr>
        <p:pic>
          <p:nvPicPr>
            <p:cNvPr id="3" name="yt_image_13555" descr="{&quot;rangeId&quot;:0,&quot;⚘_5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40280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7" name="yt_shape_13557"/>
            <p:cNvSpPr txBox="1"/>
            <p:nvPr/>
          </p:nvSpPr>
          <p:spPr>
            <a:xfrm>
              <a:off x="522587" y="162591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974493">
            <a:extLst>
              <a:ext uri="{FF2B5EF4-FFF2-40B4-BE49-F238E27FC236}">
                <a16:creationId xmlns:a16="http://schemas.microsoft.com/office/drawing/2014/main" id="{0BAF64D7-4E6C-06E4-A6CA-8109A18DCBB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9" name="yt_shape_13559"/>
          <p:cNvSpPr txBox="1"/>
          <p:nvPr/>
        </p:nvSpPr>
        <p:spPr>
          <a:xfrm>
            <a:off x="540000" y="900000"/>
            <a:ext cx="2162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560"/>
          <p:cNvSpPr txBox="1"/>
          <p:nvPr/>
        </p:nvSpPr>
        <p:spPr>
          <a:xfrm>
            <a:off x="540000" y="1531667"/>
            <a:ext cx="5506316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561" name="yt_shape_1356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1719" y="1531667"/>
            <a:ext cx="2240280" cy="2054428"/>
            <a:chOff x="0" y="0"/>
            <a:chExt cx="2240280" cy="2054428"/>
          </a:xfrm>
        </p:grpSpPr>
        <p:pic>
          <p:nvPicPr>
            <p:cNvPr id="5" name="yt_image_13561" descr="{&quot;rangeId&quot;:0,&quot;⚘_5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0280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63" name="yt_shape_13563"/>
            <p:cNvSpPr txBox="1"/>
            <p:nvPr/>
          </p:nvSpPr>
          <p:spPr>
            <a:xfrm>
              <a:off x="522587" y="1625913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是甲、乙两个圆柱形水槽的截面示意图，乙槽中有一圆柱形实心铁块立放其中（圆柱形实心铁块的下底面完全落在乙槽底面上），现将甲槽中的水匀速注入乙槽，甲、乙两个水槽中水的深度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）与注水时间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所示，根据图象解答下列问题：</a:t>
            </a:r>
          </a:p>
        </p:txBody>
      </p:sp>
      <p:sp>
        <p:nvSpPr>
          <p:cNvPr id="13569" name="yt_shape_13569"/>
          <p:cNvSpPr txBox="1"/>
          <p:nvPr/>
        </p:nvSpPr>
        <p:spPr>
          <a:xfrm>
            <a:off x="540000" y="56345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66" name="yt_shape_13566" title="H_205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76915" y="2782952"/>
            <a:ext cx="3638169" cy="2612277"/>
            <a:chOff x="0" y="0"/>
            <a:chExt cx="3638169" cy="2612277"/>
          </a:xfrm>
        </p:grpSpPr>
        <p:pic>
          <p:nvPicPr>
            <p:cNvPr id="2" name="yt_image_1356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38169" cy="2216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68" name="yt_shape_13568"/>
            <p:cNvSpPr txBox="1"/>
            <p:nvPr/>
          </p:nvSpPr>
          <p:spPr>
            <a:xfrm>
              <a:off x="1209620" y="22522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570">
            <a:extLst>
              <a:ext uri="{FF2B5EF4-FFF2-40B4-BE49-F238E27FC236}">
                <a16:creationId xmlns:a16="http://schemas.microsoft.com/office/drawing/2014/main" id="{D5331128-2AD7-F098-8304-74A4E34E4055}"/>
              </a:ext>
            </a:extLst>
          </p:cNvPr>
          <p:cNvSpPr txBox="1"/>
          <p:nvPr/>
        </p:nvSpPr>
        <p:spPr>
          <a:xfrm>
            <a:off x="540000" y="56345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中折线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槽中水的深度与注水时间之间的关系；线段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槽中水的深度与注水时间之间的关系；铁块的高度为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307A2B-F477-0E42-9989-058628E922CE}"/>
              </a:ext>
            </a:extLst>
          </p:cNvPr>
          <p:cNvSpPr txBox="1"/>
          <p:nvPr/>
        </p:nvSpPr>
        <p:spPr>
          <a:xfrm>
            <a:off x="4259989" y="55877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12382B-6E48-7569-06B3-A78CA2C3BA0D}"/>
              </a:ext>
            </a:extLst>
          </p:cNvPr>
          <p:cNvSpPr txBox="1"/>
          <p:nvPr/>
        </p:nvSpPr>
        <p:spPr>
          <a:xfrm>
            <a:off x="1059589" y="606323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B63EB6-BBE8-3162-F568-50137B6B2B71}"/>
              </a:ext>
            </a:extLst>
          </p:cNvPr>
          <p:cNvSpPr txBox="1"/>
          <p:nvPr/>
        </p:nvSpPr>
        <p:spPr>
          <a:xfrm>
            <a:off x="8984388" y="606323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）注水多长时间，甲、乙两个水槽中水的深度相同？（请写出必要的计算过程）</a:t>
            </a:r>
          </a:p>
        </p:txBody>
      </p:sp>
      <p:sp>
        <p:nvSpPr>
          <p:cNvPr id="13572" name="yt_shape_13572"/>
          <p:cNvSpPr txBox="1"/>
          <p:nvPr/>
        </p:nvSpPr>
        <p:spPr>
          <a:xfrm>
            <a:off x="540000" y="1859435"/>
            <a:ext cx="8556830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两个水槽深度相同时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即注水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乙两个水槽的水深度相同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5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7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3" name="yt_shape_135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分别表示甲走路与乙骑自行车（按同一路线）行走的路程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）的关系，观察图象回答下列问题：</a:t>
            </a:r>
          </a:p>
        </p:txBody>
      </p:sp>
      <p:sp>
        <p:nvSpPr>
          <p:cNvPr id="13577" name="yt_shape_13577"/>
          <p:cNvSpPr txBox="1"/>
          <p:nvPr/>
        </p:nvSpPr>
        <p:spPr>
          <a:xfrm>
            <a:off x="540000" y="46080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4" name="yt_shape_13574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62677" y="2011799"/>
            <a:ext cx="2866644" cy="2545983"/>
            <a:chOff x="0" y="0"/>
            <a:chExt cx="2866644" cy="2545983"/>
          </a:xfrm>
        </p:grpSpPr>
        <p:pic>
          <p:nvPicPr>
            <p:cNvPr id="2" name="yt_image_13574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66644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6" name="yt_shape_13576"/>
            <p:cNvSpPr txBox="1"/>
            <p:nvPr/>
          </p:nvSpPr>
          <p:spPr>
            <a:xfrm>
              <a:off x="823858" y="21859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578" name="yt_shape_13578"/>
          <p:cNvSpPr txBox="1"/>
          <p:nvPr/>
        </p:nvSpPr>
        <p:spPr>
          <a:xfrm>
            <a:off x="540000" y="4981448"/>
            <a:ext cx="5163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）乙出发时，与甲相距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579" name="yt_shape_13579"/>
          <p:cNvSpPr txBox="1"/>
          <p:nvPr/>
        </p:nvSpPr>
        <p:spPr>
          <a:xfrm>
            <a:off x="540000" y="5460751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）走了一段路后，乙的自行车发生故障，停下来修理，修车时间为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580" name="yt_shape_13580"/>
          <p:cNvSpPr txBox="1"/>
          <p:nvPr/>
        </p:nvSpPr>
        <p:spPr>
          <a:xfrm>
            <a:off x="540000" y="594005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）乙从出发起，经过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与甲相遇；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2B4F4-5437-A9F2-19AA-BCAC786F757A}"/>
              </a:ext>
            </a:extLst>
          </p:cNvPr>
          <p:cNvSpPr txBox="1"/>
          <p:nvPr/>
        </p:nvSpPr>
        <p:spPr>
          <a:xfrm>
            <a:off x="4259989" y="493464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3BF2F-E831-DA88-700B-6191CAA72FC1}"/>
              </a:ext>
            </a:extLst>
          </p:cNvPr>
          <p:cNvSpPr txBox="1"/>
          <p:nvPr/>
        </p:nvSpPr>
        <p:spPr>
          <a:xfrm>
            <a:off x="10051189" y="541394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A72091-ABE8-1C1B-247D-A894FC05C10A}"/>
              </a:ext>
            </a:extLst>
          </p:cNvPr>
          <p:cNvSpPr txBox="1"/>
          <p:nvPr/>
        </p:nvSpPr>
        <p:spPr>
          <a:xfrm>
            <a:off x="3955189" y="589324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000" y="900000"/>
            <a:ext cx="8361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）求出甲行走的路程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的函数表达式（写出过程）；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83" name="yt_shape_13583"/>
              <p:cNvSpPr txBox="1"/>
              <p:nvPr/>
            </p:nvSpPr>
            <p:spPr>
              <a:xfrm>
                <a:off x="540000" y="1484784"/>
                <a:ext cx="11011028" cy="16094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设甲行走的路程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与时间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83" name="yt_shape_13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11011028" cy="1609415"/>
              </a:xfrm>
              <a:prstGeom prst="rect">
                <a:avLst/>
              </a:prstGeom>
              <a:blipFill>
                <a:blip r:embed="rId2"/>
                <a:stretch>
                  <a:fillRect l="-1717" t="-3409" r="-720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8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5" name="yt_shape_13585"/>
              <p:cNvSpPr txBox="1"/>
              <p:nvPr/>
            </p:nvSpPr>
            <p:spPr>
              <a:xfrm>
                <a:off x="540000" y="1692088"/>
                <a:ext cx="8547212" cy="3181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如果乙的自行车不出现故障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7.5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即乙出发后经过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小时与甲相遇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相遇处离乙的出发点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585" name="yt_shape_13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92088"/>
                <a:ext cx="8547212" cy="3181448"/>
              </a:xfrm>
              <a:prstGeom prst="rect">
                <a:avLst/>
              </a:prstGeom>
              <a:blipFill>
                <a:blip r:embed="rId2"/>
                <a:stretch>
                  <a:fillRect l="-2211" r="-1213" b="-2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582">
            <a:extLst>
              <a:ext uri="{FF2B5EF4-FFF2-40B4-BE49-F238E27FC236}">
                <a16:creationId xmlns:a16="http://schemas.microsoft.com/office/drawing/2014/main" id="{301407B3-0FB7-A762-F9A8-876D3B4E3304}"/>
              </a:ext>
            </a:extLst>
          </p:cNvPr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）如果乙的自行车不出故障，那么乙出发后经过多少小时与甲相遇？相遇处离乙的出发点多少千米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8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3" name="yt_shape_13493"/>
          <p:cNvSpPr txBox="1"/>
          <p:nvPr/>
        </p:nvSpPr>
        <p:spPr>
          <a:xfrm>
            <a:off x="479376" y="2317554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的函数吗？为什么？</a:t>
            </a:r>
          </a:p>
        </p:txBody>
      </p:sp>
      <p:sp>
        <p:nvSpPr>
          <p:cNvPr id="2" name="yt_shape_13494"/>
          <p:cNvSpPr txBox="1"/>
          <p:nvPr/>
        </p:nvSpPr>
        <p:spPr>
          <a:xfrm>
            <a:off x="479495" y="2949221"/>
            <a:ext cx="843795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在这个变化过程中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的每一个确定的值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都有唯一确定的值与之对应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495" name="yt_shape_1349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53331" y="2949221"/>
            <a:ext cx="2638044" cy="2175586"/>
            <a:chOff x="0" y="0"/>
            <a:chExt cx="2638044" cy="2175586"/>
          </a:xfrm>
        </p:grpSpPr>
        <p:pic>
          <p:nvPicPr>
            <p:cNvPr id="3" name="yt_image_13495" descr="{&quot;rangeId&quot;:0,&quot;⚘_3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38044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7" name="yt_shape_13497"/>
            <p:cNvSpPr txBox="1"/>
            <p:nvPr/>
          </p:nvSpPr>
          <p:spPr>
            <a:xfrm>
              <a:off x="798413" y="1747071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499" name="yt_shape_13499"/>
          <p:cNvSpPr txBox="1"/>
          <p:nvPr/>
        </p:nvSpPr>
        <p:spPr>
          <a:xfrm>
            <a:off x="479376" y="3993676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）“加速期”结束时，小斌的速度为多少？</a:t>
            </a:r>
          </a:p>
        </p:txBody>
      </p:sp>
      <p:sp>
        <p:nvSpPr>
          <p:cNvPr id="4" name="yt_shape_13500"/>
          <p:cNvSpPr txBox="1"/>
          <p:nvPr/>
        </p:nvSpPr>
        <p:spPr>
          <a:xfrm>
            <a:off x="479376" y="4625343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加速期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结束时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小斌的速度为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4m/s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3492">
            <a:extLst>
              <a:ext uri="{FF2B5EF4-FFF2-40B4-BE49-F238E27FC236}">
                <a16:creationId xmlns:a16="http://schemas.microsoft.com/office/drawing/2014/main" id="{56F01006-250B-098D-BA75-92E8200D894E}"/>
              </a:ext>
            </a:extLst>
          </p:cNvPr>
          <p:cNvSpPr txBox="1"/>
          <p:nvPr/>
        </p:nvSpPr>
        <p:spPr>
          <a:xfrm>
            <a:off x="479376" y="980728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根据数学家凯勒的“百米赛跑数学模型”，前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米称为“加速期”，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米为“中途期”，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米为“冲刺期”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市田径队把运动员小斌某次百米跑训练时速度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）之间的观测数据，绘制成曲线如图所示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505">
            <a:extLst>
              <a:ext uri="{FF2B5EF4-FFF2-40B4-BE49-F238E27FC236}">
                <a16:creationId xmlns:a16="http://schemas.microsoft.com/office/drawing/2014/main" id="{815E378D-1B23-1F70-5ED9-8F39C3BD7CB1}"/>
              </a:ext>
            </a:extLst>
          </p:cNvPr>
          <p:cNvSpPr txBox="1"/>
          <p:nvPr/>
        </p:nvSpPr>
        <p:spPr>
          <a:xfrm>
            <a:off x="540000" y="5169728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）根据如图提供的信息，给小斌提一条训练建议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3506">
            <a:extLst>
              <a:ext uri="{FF2B5EF4-FFF2-40B4-BE49-F238E27FC236}">
                <a16:creationId xmlns:a16="http://schemas.microsoft.com/office/drawing/2014/main" id="{8E2B955F-2EC3-0A15-09B7-D200DEE7D5AC}"/>
              </a:ext>
            </a:extLst>
          </p:cNvPr>
          <p:cNvSpPr txBox="1"/>
          <p:nvPr/>
        </p:nvSpPr>
        <p:spPr>
          <a:xfrm>
            <a:off x="540119" y="5801395"/>
            <a:ext cx="843795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根据图象信息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小斌在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米左右时速度下降明显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建议增加耐力训练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提高成绩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1" name="yt_shape_13511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一次函数图象及性质</a:t>
            </a:r>
          </a:p>
        </p:txBody>
      </p:sp>
      <p:sp>
        <p:nvSpPr>
          <p:cNvPr id="13512" name="yt_shape_1351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的图象过点（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13" name="yt_table_1351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705554"/>
              </p:ext>
            </p:extLst>
          </p:nvPr>
        </p:nvGraphicFramePr>
        <p:xfrm>
          <a:off x="540000" y="2511364"/>
          <a:ext cx="5281930" cy="848742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sp>
        <p:nvSpPr>
          <p:cNvPr id="13515" name="yt_shape_13515"/>
          <p:cNvSpPr txBox="1"/>
          <p:nvPr/>
        </p:nvSpPr>
        <p:spPr>
          <a:xfrm>
            <a:off x="540119" y="34107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）上，当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，则在平面直角坐标系内，它的图象大致是（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16" name="yt_image_13516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336" y="4522693"/>
            <a:ext cx="597666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974379">
            <a:extLst>
              <a:ext uri="{FF2B5EF4-FFF2-40B4-BE49-F238E27FC236}">
                <a16:creationId xmlns:a16="http://schemas.microsoft.com/office/drawing/2014/main" id="{F27FDD96-EDA6-C42A-01AF-91B31A332F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D79A48-5BB0-073A-FE7A-4ED61C5CDC68}"/>
              </a:ext>
            </a:extLst>
          </p:cNvPr>
          <p:cNvSpPr txBox="1"/>
          <p:nvPr/>
        </p:nvSpPr>
        <p:spPr>
          <a:xfrm>
            <a:off x="29726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0B7051-36B5-85A2-7BEB-4D960A83FFB4}"/>
              </a:ext>
            </a:extLst>
          </p:cNvPr>
          <p:cNvSpPr txBox="1"/>
          <p:nvPr/>
        </p:nvSpPr>
        <p:spPr>
          <a:xfrm>
            <a:off x="8441582" y="38393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19" name="yt_image_1351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82460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118551-4B96-253C-F41E-FEF1432E242F}"/>
              </a:ext>
            </a:extLst>
          </p:cNvPr>
          <p:cNvSpPr txBox="1"/>
          <p:nvPr/>
        </p:nvSpPr>
        <p:spPr>
          <a:xfrm>
            <a:off x="1669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1" name="yt_shape_13521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一次函数与一元一次方程</a:t>
            </a:r>
          </a:p>
        </p:txBody>
      </p:sp>
      <p:sp>
        <p:nvSpPr>
          <p:cNvPr id="13522" name="yt_shape_1352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轴的交点坐标是（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23" name="yt_shape_13523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527" name="yt_shape_13527"/>
          <p:cNvSpPr txBox="1"/>
          <p:nvPr/>
        </p:nvSpPr>
        <p:spPr>
          <a:xfrm>
            <a:off x="540000" y="55249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24" name="yt_shape_13524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1272" y="3318435"/>
            <a:ext cx="2489454" cy="2156220"/>
            <a:chOff x="0" y="0"/>
            <a:chExt cx="2489454" cy="2156220"/>
          </a:xfrm>
        </p:grpSpPr>
        <p:pic>
          <p:nvPicPr>
            <p:cNvPr id="2" name="yt_image_1352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89454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6" name="yt_shape_13526"/>
            <p:cNvSpPr txBox="1"/>
            <p:nvPr/>
          </p:nvSpPr>
          <p:spPr>
            <a:xfrm>
              <a:off x="711446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74408">
            <a:extLst>
              <a:ext uri="{FF2B5EF4-FFF2-40B4-BE49-F238E27FC236}">
                <a16:creationId xmlns:a16="http://schemas.microsoft.com/office/drawing/2014/main" id="{42CAF49B-861D-BC1E-5B77-27E19146C63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286CBF-0132-A51B-364B-52A14C6A845E}"/>
              </a:ext>
            </a:extLst>
          </p:cNvPr>
          <p:cNvSpPr txBox="1"/>
          <p:nvPr/>
        </p:nvSpPr>
        <p:spPr>
          <a:xfrm>
            <a:off x="1059708" y="182824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F4291-402D-F66C-7A42-4B4377E6C34C}"/>
              </a:ext>
            </a:extLst>
          </p:cNvPr>
          <p:cNvSpPr txBox="1"/>
          <p:nvPr/>
        </p:nvSpPr>
        <p:spPr>
          <a:xfrm>
            <a:off x="3902921" y="2787682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8" name="yt_shape_13528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一次函数的应用</a:t>
            </a:r>
          </a:p>
        </p:txBody>
      </p:sp>
      <p:sp>
        <p:nvSpPr>
          <p:cNvPr id="13529" name="yt_shape_13529"/>
          <p:cNvSpPr txBox="1"/>
          <p:nvPr/>
        </p:nvSpPr>
        <p:spPr>
          <a:xfrm>
            <a:off x="540119" y="1399565"/>
            <a:ext cx="1088447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）已知张强家、体育场、文具店在同一直线上，如图的图象反映的过程是：张强从家跑步去体育场，在那里锻炼了一阵后又走到文具店去买笔，然后散步走回家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表示张强离家的距离，则下列结论不正确的是（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33" name="yt_table_13533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680115"/>
              </p:ext>
            </p:extLst>
          </p:nvPr>
        </p:nvGraphicFramePr>
        <p:xfrm>
          <a:off x="540000" y="3319263"/>
          <a:ext cx="4706938" cy="1697484"/>
        </p:xfrm>
        <a:graphic>
          <a:graphicData uri="http://schemas.openxmlformats.org/drawingml/2006/table">
            <a:tbl>
              <a:tblPr/>
              <a:tblGrid>
                <a:gridCol w="4706938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张强从家到体育场用了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体育场离文具店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张强在文具店停留了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张强从文具店回家用了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grpSp>
        <p:nvGrpSpPr>
          <p:cNvPr id="13530" name="yt_shape_13530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29181" y="3319263"/>
            <a:ext cx="2820924" cy="2024775"/>
            <a:chOff x="0" y="0"/>
            <a:chExt cx="2820924" cy="2024775"/>
          </a:xfrm>
        </p:grpSpPr>
        <p:pic>
          <p:nvPicPr>
            <p:cNvPr id="2" name="yt_image_1353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20924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2" name="yt_shape_13532"/>
            <p:cNvSpPr txBox="1"/>
            <p:nvPr/>
          </p:nvSpPr>
          <p:spPr>
            <a:xfrm>
              <a:off x="800998" y="16647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74435">
            <a:extLst>
              <a:ext uri="{FF2B5EF4-FFF2-40B4-BE49-F238E27FC236}">
                <a16:creationId xmlns:a16="http://schemas.microsoft.com/office/drawing/2014/main" id="{E984542A-3F20-EDF3-D28C-255309B82F1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9811E0-4E4F-F559-BCF0-E43C648D4FAD}"/>
              </a:ext>
            </a:extLst>
          </p:cNvPr>
          <p:cNvSpPr txBox="1"/>
          <p:nvPr/>
        </p:nvSpPr>
        <p:spPr>
          <a:xfrm>
            <a:off x="1059708" y="27792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5" name="yt_shape_13535"/>
              <p:cNvSpPr txBox="1"/>
              <p:nvPr/>
            </p:nvSpPr>
            <p:spPr>
              <a:xfrm>
                <a:off x="540119" y="900000"/>
                <a:ext cx="11111999" cy="21609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呼和浩特市中考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）某超市糯米的价格为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千克，端午节推出促销活动：一次购买的数量不超过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千克时，按原价售出，超过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千克时，超过的部分打八折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若某人付款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元，则他购买了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3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千克糯米；设某人的付款金额为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元，购买量为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千克，则购买量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关于付款金额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35" name="yt_shape_13535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160976"/>
              </a:xfrm>
              <a:prstGeom prst="rect">
                <a:avLst/>
              </a:prstGeom>
              <a:blipFill>
                <a:blip r:embed="rId2"/>
                <a:stretch>
                  <a:fillRect l="-1701" t="-3390" r="-1153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C8C5B9-24DD-E253-521D-70257B642305}"/>
                  </a:ext>
                </a:extLst>
              </p:cNvPr>
              <p:cNvSpPr txBox="1"/>
              <p:nvPr/>
            </p:nvSpPr>
            <p:spPr>
              <a:xfrm>
                <a:off x="7255721" y="2198708"/>
                <a:ext cx="1075436" cy="7387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3, 'hasSerialNum': 1, 'mathAnswerShape': 1, 'pageBreak': True}">
                <a:extLst>
                  <a:ext uri="{FF2B5EF4-FFF2-40B4-BE49-F238E27FC236}">
                    <a16:creationId xmlns:a16="http://schemas.microsoft.com/office/drawing/2014/main" id="{7DC8C5B9-24DD-E253-521D-70257B642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5721" y="2198708"/>
                <a:ext cx="1075436" cy="738709"/>
              </a:xfrm>
              <a:prstGeom prst="rect">
                <a:avLst/>
              </a:prstGeom>
              <a:blipFill>
                <a:blip r:embed="rId3"/>
                <a:stretch>
                  <a:fillRect l="-8475" b="-13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1" name="yt_shape_13541"/>
          <p:cNvSpPr txBox="1"/>
          <p:nvPr/>
        </p:nvSpPr>
        <p:spPr>
          <a:xfrm>
            <a:off x="353504" y="18609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8" name="yt_shape_13538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1988840"/>
            <a:ext cx="2834640" cy="2371104"/>
            <a:chOff x="0" y="0"/>
            <a:chExt cx="2834640" cy="2371104"/>
          </a:xfrm>
        </p:grpSpPr>
        <p:pic>
          <p:nvPicPr>
            <p:cNvPr id="2" name="yt_image_1353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34640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0" name="yt_shape_13540"/>
            <p:cNvSpPr txBox="1"/>
            <p:nvPr/>
          </p:nvSpPr>
          <p:spPr>
            <a:xfrm>
              <a:off x="807856" y="20111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542" name="yt_shape_13542"/>
          <p:cNvSpPr txBox="1"/>
          <p:nvPr/>
        </p:nvSpPr>
        <p:spPr>
          <a:xfrm>
            <a:off x="353504" y="2234430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）当参加员工的人数为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人时，两家旅行社收费相同；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353504" y="2713733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8E8754-A0CC-DF50-6A92-C6D6C1A58F43}"/>
              </a:ext>
            </a:extLst>
          </p:cNvPr>
          <p:cNvSpPr txBox="1"/>
          <p:nvPr/>
        </p:nvSpPr>
        <p:spPr>
          <a:xfrm>
            <a:off x="4073493" y="218762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537">
            <a:extLst>
              <a:ext uri="{FF2B5EF4-FFF2-40B4-BE49-F238E27FC236}">
                <a16:creationId xmlns:a16="http://schemas.microsoft.com/office/drawing/2014/main" id="{4C6BA57F-B94E-15F8-021C-7453329A87D5}"/>
              </a:ext>
            </a:extLst>
          </p:cNvPr>
          <p:cNvSpPr txBox="1"/>
          <p:nvPr/>
        </p:nvSpPr>
        <p:spPr>
          <a:xfrm>
            <a:off x="540000" y="8259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某单位准备组织员工去旅行，现有甲、乙两家旅行社表示对员工优惠，设参加旅行的员工有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人，甲、乙两家旅行社实际收费为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，且它们的函数图象如图所示，根据图象信息，请你回答下列问题：</a:t>
            </a:r>
          </a:p>
        </p:txBody>
      </p:sp>
      <p:sp>
        <p:nvSpPr>
          <p:cNvPr id="5" name="yt_shape_13545">
            <a:extLst>
              <a:ext uri="{FF2B5EF4-FFF2-40B4-BE49-F238E27FC236}">
                <a16:creationId xmlns:a16="http://schemas.microsoft.com/office/drawing/2014/main" id="{1F224ECC-567E-8A2A-1267-2A04AE890E36}"/>
              </a:ext>
            </a:extLst>
          </p:cNvPr>
          <p:cNvSpPr txBox="1"/>
          <p:nvPr/>
        </p:nvSpPr>
        <p:spPr>
          <a:xfrm>
            <a:off x="1080888" y="3164278"/>
            <a:ext cx="642643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544">
            <a:extLst>
              <a:ext uri="{FF2B5EF4-FFF2-40B4-BE49-F238E27FC236}">
                <a16:creationId xmlns:a16="http://schemas.microsoft.com/office/drawing/2014/main" id="{D0BDAAFC-89B5-C30C-A5B8-79D0E867BDD1}"/>
              </a:ext>
            </a:extLst>
          </p:cNvPr>
          <p:cNvSpPr txBox="1"/>
          <p:nvPr/>
        </p:nvSpPr>
        <p:spPr>
          <a:xfrm>
            <a:off x="370272" y="5513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）若参加旅行的员工人数是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人时，选择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（填“甲”或“乙”）旅行社合算，所需费用为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073595-BF8E-4A53-9038-B5C0A14AE88C}"/>
              </a:ext>
            </a:extLst>
          </p:cNvPr>
          <p:cNvSpPr txBox="1"/>
          <p:nvPr/>
        </p:nvSpPr>
        <p:spPr>
          <a:xfrm>
            <a:off x="6528660" y="546651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150006-0867-4A04-6AB0-FE0C47ACEA05}"/>
              </a:ext>
            </a:extLst>
          </p:cNvPr>
          <p:cNvSpPr txBox="1"/>
          <p:nvPr/>
        </p:nvSpPr>
        <p:spPr>
          <a:xfrm>
            <a:off x="3023461" y="594200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9fbe069-8014-44cf-9190-c09e21a9ee80.png&quot;}"/>
            </a:endParaRPr>
          </a:p>
        </p:txBody>
      </p:sp>
      <p:sp>
        <p:nvSpPr>
          <p:cNvPr id="13547" name="yt_shape_13547"/>
          <p:cNvSpPr txBox="1"/>
          <p:nvPr/>
        </p:nvSpPr>
        <p:spPr>
          <a:xfrm>
            <a:off x="540000" y="1644183"/>
            <a:ext cx="92541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的图象不经过第三象限，则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48" name="yt_shape_13548"/>
              <p:cNvSpPr txBox="1"/>
              <p:nvPr/>
            </p:nvSpPr>
            <p:spPr>
              <a:xfrm>
                <a:off x="540119" y="2123486"/>
                <a:ext cx="11111999" cy="11025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的图象上存在一点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轴的距离等于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,3</m:t>
                        </m: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,−3</m:t>
                        </m: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548" name="yt_shape_1354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23486"/>
                <a:ext cx="11111999" cy="1102546"/>
              </a:xfrm>
              <a:prstGeom prst="rect">
                <a:avLst/>
              </a:prstGeom>
              <a:blipFill>
                <a:blip r:embed="rId2"/>
                <a:stretch>
                  <a:fillRect l="-1701" t="-6077" b="-12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74471">
            <a:extLst>
              <a:ext uri="{FF2B5EF4-FFF2-40B4-BE49-F238E27FC236}">
                <a16:creationId xmlns:a16="http://schemas.microsoft.com/office/drawing/2014/main" id="{8DCF18F2-9765-F4AB-9210-6C524FC5B73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0C362A-C213-9E20-A086-1C09AB2632BF}"/>
              </a:ext>
            </a:extLst>
          </p:cNvPr>
          <p:cNvSpPr txBox="1"/>
          <p:nvPr/>
        </p:nvSpPr>
        <p:spPr>
          <a:xfrm>
            <a:off x="7314339" y="15973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8BCF11-720E-1D3A-67C8-E226DF60DFB9}"/>
              </a:ext>
            </a:extLst>
          </p:cNvPr>
          <p:cNvSpPr txBox="1"/>
          <p:nvPr/>
        </p:nvSpPr>
        <p:spPr>
          <a:xfrm>
            <a:off x="8838339" y="1597377"/>
            <a:ext cx="803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AB3E77-32A6-90B3-3D8F-5AE225592933}"/>
                  </a:ext>
                </a:extLst>
              </p:cNvPr>
              <p:cNvSpPr txBox="1"/>
              <p:nvPr/>
            </p:nvSpPr>
            <p:spPr>
              <a:xfrm>
                <a:off x="1135908" y="2471218"/>
                <a:ext cx="2597023" cy="7100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,3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,−3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5, 'hasSerialNum': 1, 'mathAnswerShape': 1}">
                <a:extLst>
                  <a:ext uri="{FF2B5EF4-FFF2-40B4-BE49-F238E27FC236}">
                    <a16:creationId xmlns:a16="http://schemas.microsoft.com/office/drawing/2014/main" id="{1AAB3E77-32A6-90B3-3D8F-5AE22559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2471218"/>
                <a:ext cx="2597023" cy="710007"/>
              </a:xfrm>
              <a:prstGeom prst="rect">
                <a:avLst/>
              </a:prstGeom>
              <a:blipFill>
                <a:blip r:embed="rId4"/>
                <a:stretch>
                  <a:fillRect b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1936</Words>
  <Application>Microsoft Office PowerPoint</Application>
  <PresentationFormat>宽屏</PresentationFormat>
  <Paragraphs>124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53</cp:revision>
  <dcterms:created xsi:type="dcterms:W3CDTF">2023-05-05T05:33:00Z</dcterms:created>
  <dcterms:modified xsi:type="dcterms:W3CDTF">2023-05-24T06:12:46Z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