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81" r:id="rId7"/>
    <p:sldId id="371" r:id="rId8"/>
    <p:sldId id="372" r:id="rId9"/>
    <p:sldId id="374" r:id="rId10"/>
    <p:sldId id="376" r:id="rId11"/>
    <p:sldId id="377" r:id="rId12"/>
    <p:sldId id="378" r:id="rId13"/>
    <p:sldId id="379" r:id="rId14"/>
    <p:sldId id="380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-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bin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6" name="yt_shape_1220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c7c9973-96c2-4fde-9326-58cbbec4641a.png&quot;}"/>
            </a:endParaRPr>
          </a:p>
        </p:txBody>
      </p:sp>
      <p:sp>
        <p:nvSpPr>
          <p:cNvPr id="12207" name="yt_shape_12207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建立的直角坐标系不同，其点的坐标也就不同，但要注意，直角坐标系一旦确定，点的坐标也就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了，所以应根据实际情况，本着方便直观的原则，建立合适的平面直角坐标系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50152">
            <a:extLst>
              <a:ext uri="{FF2B5EF4-FFF2-40B4-BE49-F238E27FC236}">
                <a16:creationId xmlns:a16="http://schemas.microsoft.com/office/drawing/2014/main" id="{2FE70A99-10E5-01B0-4EE8-8D8C5560DD1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2F68E9-66E6-7D76-EEEC-983DC1F288CE}"/>
              </a:ext>
            </a:extLst>
          </p:cNvPr>
          <p:cNvSpPr txBox="1"/>
          <p:nvPr/>
        </p:nvSpPr>
        <p:spPr>
          <a:xfrm>
            <a:off x="2583708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2" name="yt_shape_122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，在某平面直角坐标系中，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），则坐标原点为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66" name="yt_shape_12266"/>
          <p:cNvSpPr txBox="1"/>
          <p:nvPr/>
        </p:nvSpPr>
        <p:spPr>
          <a:xfrm>
            <a:off x="540000" y="40434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3" name="yt_shape_12263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2725" y="2011799"/>
            <a:ext cx="2106549" cy="1981341"/>
            <a:chOff x="0" y="0"/>
            <a:chExt cx="2106549" cy="1981341"/>
          </a:xfrm>
        </p:grpSpPr>
        <p:pic>
          <p:nvPicPr>
            <p:cNvPr id="2" name="yt_image_1226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6549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5" name="yt_shape_12265"/>
            <p:cNvSpPr txBox="1"/>
            <p:nvPr/>
          </p:nvSpPr>
          <p:spPr>
            <a:xfrm>
              <a:off x="519993" y="1621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490CCA-C8FD-7FCD-FE52-F09ED3274E95}"/>
              </a:ext>
            </a:extLst>
          </p:cNvPr>
          <p:cNvSpPr txBox="1"/>
          <p:nvPr/>
        </p:nvSpPr>
        <p:spPr>
          <a:xfrm>
            <a:off x="7341446" y="1279470"/>
            <a:ext cx="502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在平面直角坐标系中的位置如图所示，已知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71" name="yt_shape_12271"/>
          <p:cNvSpPr txBox="1"/>
          <p:nvPr/>
        </p:nvSpPr>
        <p:spPr>
          <a:xfrm>
            <a:off x="540000" y="40869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68" name="yt_shape_12268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749" y="2011799"/>
            <a:ext cx="1722501" cy="2024775"/>
            <a:chOff x="0" y="0"/>
            <a:chExt cx="1722501" cy="2024775"/>
          </a:xfrm>
        </p:grpSpPr>
        <p:pic>
          <p:nvPicPr>
            <p:cNvPr id="2" name="yt_image_1226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2501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0" name="yt_shape_12270"/>
            <p:cNvSpPr txBox="1"/>
            <p:nvPr/>
          </p:nvSpPr>
          <p:spPr>
            <a:xfrm>
              <a:off x="251786" y="16647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8547483-7718-A917-D5CA-B9FF0A30C249}"/>
              </a:ext>
            </a:extLst>
          </p:cNvPr>
          <p:cNvSpPr txBox="1"/>
          <p:nvPr/>
        </p:nvSpPr>
        <p:spPr>
          <a:xfrm>
            <a:off x="8154246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如图，建立平面直角坐标系，使点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的坐标，并指出它们所在的象限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76" name="yt_shape_12276"/>
          <p:cNvSpPr txBox="1"/>
          <p:nvPr/>
        </p:nvSpPr>
        <p:spPr>
          <a:xfrm>
            <a:off x="540000" y="42823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3" name="yt_shape_12273" title="H_174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737231"/>
            <a:ext cx="2488311" cy="2220228"/>
            <a:chOff x="0" y="0"/>
            <a:chExt cx="2488311" cy="2220228"/>
          </a:xfrm>
        </p:grpSpPr>
        <p:pic>
          <p:nvPicPr>
            <p:cNvPr id="2" name="yt_image_1227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88311" cy="18242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5" name="yt_shape_12275"/>
            <p:cNvSpPr txBox="1"/>
            <p:nvPr/>
          </p:nvSpPr>
          <p:spPr>
            <a:xfrm>
              <a:off x="634691" y="18602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277">
            <a:extLst>
              <a:ext uri="{FF2B5EF4-FFF2-40B4-BE49-F238E27FC236}">
                <a16:creationId xmlns:a16="http://schemas.microsoft.com/office/drawing/2014/main" id="{01C368E1-887B-0536-8DF1-BC9932A4536F}"/>
              </a:ext>
            </a:extLst>
          </p:cNvPr>
          <p:cNvSpPr txBox="1"/>
          <p:nvPr/>
        </p:nvSpPr>
        <p:spPr>
          <a:xfrm>
            <a:off x="540001" y="18285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由此可知点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为原点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每个方格的边长为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所以建立如图所示的坐标系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2278">
            <a:extLst>
              <a:ext uri="{FF2B5EF4-FFF2-40B4-BE49-F238E27FC236}">
                <a16:creationId xmlns:a16="http://schemas.microsoft.com/office/drawing/2014/main" id="{54ABC141-1360-258D-886F-289DBB0DAC8F}"/>
              </a:ext>
            </a:extLst>
          </p:cNvPr>
          <p:cNvSpPr txBox="1"/>
          <p:nvPr/>
        </p:nvSpPr>
        <p:spPr>
          <a:xfrm>
            <a:off x="539882" y="2788019"/>
            <a:ext cx="9087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2279">
            <a:extLst>
              <a:ext uri="{FF2B5EF4-FFF2-40B4-BE49-F238E27FC236}">
                <a16:creationId xmlns:a16="http://schemas.microsoft.com/office/drawing/2014/main" id="{3AA4298C-0DD8-3DE3-7F4C-68877AF6AA25}"/>
              </a:ext>
            </a:extLst>
          </p:cNvPr>
          <p:cNvSpPr txBox="1"/>
          <p:nvPr/>
        </p:nvSpPr>
        <p:spPr>
          <a:xfrm>
            <a:off x="539882" y="3267322"/>
            <a:ext cx="66252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在第二象限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都在第一象限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283">
            <a:extLst>
              <a:ext uri="{FF2B5EF4-FFF2-40B4-BE49-F238E27FC236}">
                <a16:creationId xmlns:a16="http://schemas.microsoft.com/office/drawing/2014/main" id="{0D1F7CF3-2318-B1DE-14C1-B1CDD3E02306}"/>
              </a:ext>
            </a:extLst>
          </p:cNvPr>
          <p:cNvSpPr txBox="1"/>
          <p:nvPr/>
        </p:nvSpPr>
        <p:spPr>
          <a:xfrm>
            <a:off x="539882" y="61558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7" name="yt_image_12280">
            <a:extLst>
              <a:ext uri="{FF2B5EF4-FFF2-40B4-BE49-F238E27FC236}">
                <a16:creationId xmlns:a16="http://schemas.microsoft.com/office/drawing/2014/main" id="{1DBD7665-5513-E2B5-FE6D-53CA0BF40FC9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6597" y="3898989"/>
            <a:ext cx="225856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282">
            <a:extLst>
              <a:ext uri="{FF2B5EF4-FFF2-40B4-BE49-F238E27FC236}">
                <a16:creationId xmlns:a16="http://schemas.microsoft.com/office/drawing/2014/main" id="{55C5D0E2-2EFC-952D-96C4-BD7FBBC52231}"/>
              </a:ext>
            </a:extLst>
          </p:cNvPr>
          <p:cNvSpPr txBox="1"/>
          <p:nvPr/>
        </p:nvSpPr>
        <p:spPr>
          <a:xfrm>
            <a:off x="5181685" y="5745501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5A15A5-E928-2258-9914-0A6E06B75720}"/>
              </a:ext>
            </a:extLst>
          </p:cNvPr>
          <p:cNvSpPr txBox="1"/>
          <p:nvPr/>
        </p:nvSpPr>
        <p:spPr>
          <a:xfrm>
            <a:off x="5115121" y="5698695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4" name="yt_shape_122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的三个等边三角形拼成的，请建立适当的平面直角坐标系，并写出四边形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各顶点的坐标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88" name="yt_shape_12288"/>
          <p:cNvSpPr txBox="1"/>
          <p:nvPr/>
        </p:nvSpPr>
        <p:spPr>
          <a:xfrm>
            <a:off x="540000" y="41040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85" name="yt_shape_12285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360" y="2384788"/>
            <a:ext cx="2704338" cy="2041920"/>
            <a:chOff x="0" y="0"/>
            <a:chExt cx="2704338" cy="2041920"/>
          </a:xfrm>
        </p:grpSpPr>
        <p:pic>
          <p:nvPicPr>
            <p:cNvPr id="2" name="yt_image_12285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04338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7" name="yt_shape_12287"/>
            <p:cNvSpPr txBox="1"/>
            <p:nvPr/>
          </p:nvSpPr>
          <p:spPr>
            <a:xfrm>
              <a:off x="742705" y="16819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289">
            <a:extLst>
              <a:ext uri="{FF2B5EF4-FFF2-40B4-BE49-F238E27FC236}">
                <a16:creationId xmlns:a16="http://schemas.microsoft.com/office/drawing/2014/main" id="{768EE7D4-BBD6-44AF-EC23-279EB9C01357}"/>
              </a:ext>
            </a:extLst>
          </p:cNvPr>
          <p:cNvSpPr txBox="1"/>
          <p:nvPr/>
        </p:nvSpPr>
        <p:spPr>
          <a:xfrm>
            <a:off x="540001" y="18552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所在的直线为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轴建立平面直角坐标系如图所示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2290">
            <a:extLst>
              <a:ext uri="{FF2B5EF4-FFF2-40B4-BE49-F238E27FC236}">
                <a16:creationId xmlns:a16="http://schemas.microsoft.com/office/drawing/2014/main" id="{978ED446-0F96-B363-C6DD-DB2F814EDEEF}"/>
              </a:ext>
            </a:extLst>
          </p:cNvPr>
          <p:cNvSpPr txBox="1"/>
          <p:nvPr/>
        </p:nvSpPr>
        <p:spPr>
          <a:xfrm>
            <a:off x="539882" y="2814642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等边三角形的边长为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2291">
                <a:extLst>
                  <a:ext uri="{FF2B5EF4-FFF2-40B4-BE49-F238E27FC236}">
                    <a16:creationId xmlns:a16="http://schemas.microsoft.com/office/drawing/2014/main" id="{01A568F0-0F9C-16CA-0105-26EC3A0FE4CD}"/>
                  </a:ext>
                </a:extLst>
              </p:cNvPr>
              <p:cNvSpPr txBox="1"/>
              <p:nvPr/>
            </p:nvSpPr>
            <p:spPr>
              <a:xfrm>
                <a:off x="539882" y="3293945"/>
                <a:ext cx="5488939" cy="4785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5" name="yt_shape_12291">
                <a:extLst>
                  <a:ext uri="{FF2B5EF4-FFF2-40B4-BE49-F238E27FC236}">
                    <a16:creationId xmlns:a16="http://schemas.microsoft.com/office/drawing/2014/main" id="{01A568F0-0F9C-16CA-0105-26EC3A0FE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293945"/>
                <a:ext cx="5488939" cy="478529"/>
              </a:xfrm>
              <a:prstGeom prst="rect">
                <a:avLst/>
              </a:prstGeom>
              <a:blipFill>
                <a:blip r:embed="rId3"/>
                <a:stretch>
                  <a:fillRect l="-3444" t="-1266" r="-2333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293">
                <a:extLst>
                  <a:ext uri="{FF2B5EF4-FFF2-40B4-BE49-F238E27FC236}">
                    <a16:creationId xmlns:a16="http://schemas.microsoft.com/office/drawing/2014/main" id="{F04AD170-764D-8E58-7EA5-EBC50EF70EF2}"/>
                  </a:ext>
                </a:extLst>
              </p:cNvPr>
              <p:cNvSpPr txBox="1"/>
              <p:nvPr/>
            </p:nvSpPr>
            <p:spPr>
              <a:xfrm>
                <a:off x="539882" y="3823262"/>
                <a:ext cx="80874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2293">
                <a:extLst>
                  <a:ext uri="{FF2B5EF4-FFF2-40B4-BE49-F238E27FC236}">
                    <a16:creationId xmlns:a16="http://schemas.microsoft.com/office/drawing/2014/main" id="{F04AD170-764D-8E58-7EA5-EBC50EF70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823262"/>
                <a:ext cx="8087407" cy="465577"/>
              </a:xfrm>
              <a:prstGeom prst="rect">
                <a:avLst/>
              </a:prstGeom>
              <a:blipFill>
                <a:blip r:embed="rId4"/>
                <a:stretch>
                  <a:fillRect l="-2338" t="-3896" r="-135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298">
            <a:extLst>
              <a:ext uri="{FF2B5EF4-FFF2-40B4-BE49-F238E27FC236}">
                <a16:creationId xmlns:a16="http://schemas.microsoft.com/office/drawing/2014/main" id="{D4A7D749-4B06-E62D-1018-60C514BD2124}"/>
              </a:ext>
            </a:extLst>
          </p:cNvPr>
          <p:cNvSpPr txBox="1"/>
          <p:nvPr/>
        </p:nvSpPr>
        <p:spPr>
          <a:xfrm>
            <a:off x="539882" y="64356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8" name="yt_image_12295">
            <a:extLst>
              <a:ext uri="{FF2B5EF4-FFF2-40B4-BE49-F238E27FC236}">
                <a16:creationId xmlns:a16="http://schemas.microsoft.com/office/drawing/2014/main" id="{16AE8B67-DBC1-BB4B-9956-E523BE93F4CD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0026" y="4491991"/>
            <a:ext cx="225171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297">
            <a:extLst>
              <a:ext uri="{FF2B5EF4-FFF2-40B4-BE49-F238E27FC236}">
                <a16:creationId xmlns:a16="http://schemas.microsoft.com/office/drawing/2014/main" id="{8507197C-D3C3-91F3-2296-87A23A9B4561}"/>
              </a:ext>
            </a:extLst>
          </p:cNvPr>
          <p:cNvSpPr txBox="1"/>
          <p:nvPr/>
        </p:nvSpPr>
        <p:spPr>
          <a:xfrm>
            <a:off x="5181685" y="6025321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76FA77-9457-388C-A182-A1F6D38DFC5D}"/>
              </a:ext>
            </a:extLst>
          </p:cNvPr>
          <p:cNvSpPr txBox="1"/>
          <p:nvPr/>
        </p:nvSpPr>
        <p:spPr>
          <a:xfrm>
            <a:off x="5109469" y="597851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yt_shape_12299"/>
          <p:cNvSpPr txBox="1"/>
          <p:nvPr/>
        </p:nvSpPr>
        <p:spPr>
          <a:xfrm>
            <a:off x="559892" y="74055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a42fb3d-6778-410a-8416-601c4b0da56c.png&quot;}"/>
            </a:endParaRPr>
          </a:p>
        </p:txBody>
      </p:sp>
      <p:sp>
        <p:nvSpPr>
          <p:cNvPr id="12300" name="yt_shape_12300"/>
          <p:cNvSpPr txBox="1"/>
          <p:nvPr/>
        </p:nvSpPr>
        <p:spPr>
          <a:xfrm>
            <a:off x="560011" y="14937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）如图，已知在平面直角坐标系中，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边上运动，当△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是腰长为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的等腰三角形时，求点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304" name="yt_shape_12304"/>
          <p:cNvSpPr txBox="1"/>
          <p:nvPr/>
        </p:nvSpPr>
        <p:spPr>
          <a:xfrm>
            <a:off x="559892" y="51778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1" name="yt_shape_12301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906609"/>
            <a:ext cx="2336292" cy="2041920"/>
            <a:chOff x="0" y="0"/>
            <a:chExt cx="2336292" cy="2041920"/>
          </a:xfrm>
        </p:grpSpPr>
        <p:pic>
          <p:nvPicPr>
            <p:cNvPr id="2" name="yt_image_12301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6292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3" name="yt_shape_12303"/>
            <p:cNvSpPr txBox="1"/>
            <p:nvPr/>
          </p:nvSpPr>
          <p:spPr>
            <a:xfrm>
              <a:off x="558682" y="16819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0347">
            <a:extLst>
              <a:ext uri="{FF2B5EF4-FFF2-40B4-BE49-F238E27FC236}">
                <a16:creationId xmlns:a16="http://schemas.microsoft.com/office/drawing/2014/main" id="{A41468C1-A60C-5E8F-A0A5-3AB6BFEF3FB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4089464" cy="647273"/>
          </a:xfrm>
          <a:prstGeom prst="rect">
            <a:avLst/>
          </a:prstGeom>
        </p:spPr>
      </p:pic>
      <p:sp>
        <p:nvSpPr>
          <p:cNvPr id="3" name="yt_shape_12305">
            <a:extLst>
              <a:ext uri="{FF2B5EF4-FFF2-40B4-BE49-F238E27FC236}">
                <a16:creationId xmlns:a16="http://schemas.microsoft.com/office/drawing/2014/main" id="{D344FA9E-D719-E676-7AA1-BBB321F8B76E}"/>
              </a:ext>
            </a:extLst>
          </p:cNvPr>
          <p:cNvSpPr txBox="1"/>
          <p:nvPr/>
        </p:nvSpPr>
        <p:spPr>
          <a:xfrm>
            <a:off x="559774" y="2841036"/>
            <a:ext cx="3930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306">
            <a:extLst>
              <a:ext uri="{FF2B5EF4-FFF2-40B4-BE49-F238E27FC236}">
                <a16:creationId xmlns:a16="http://schemas.microsoft.com/office/drawing/2014/main" id="{F06D3114-E408-6D78-3AA5-26F6F7866431}"/>
              </a:ext>
            </a:extLst>
          </p:cNvPr>
          <p:cNvSpPr txBox="1"/>
          <p:nvPr/>
        </p:nvSpPr>
        <p:spPr>
          <a:xfrm>
            <a:off x="559774" y="3320339"/>
            <a:ext cx="25487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2307">
            <a:extLst>
              <a:ext uri="{FF2B5EF4-FFF2-40B4-BE49-F238E27FC236}">
                <a16:creationId xmlns:a16="http://schemas.microsoft.com/office/drawing/2014/main" id="{74971226-BB17-C902-AC34-CD50622BD1C2}"/>
              </a:ext>
            </a:extLst>
          </p:cNvPr>
          <p:cNvSpPr txBox="1"/>
          <p:nvPr/>
        </p:nvSpPr>
        <p:spPr>
          <a:xfrm>
            <a:off x="559774" y="3799642"/>
            <a:ext cx="12214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2308">
            <a:extLst>
              <a:ext uri="{FF2B5EF4-FFF2-40B4-BE49-F238E27FC236}">
                <a16:creationId xmlns:a16="http://schemas.microsoft.com/office/drawing/2014/main" id="{91E2A836-B108-4CC8-3C87-17734C45A42A}"/>
              </a:ext>
            </a:extLst>
          </p:cNvPr>
          <p:cNvSpPr txBox="1"/>
          <p:nvPr/>
        </p:nvSpPr>
        <p:spPr>
          <a:xfrm>
            <a:off x="559774" y="4278945"/>
            <a:ext cx="2119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309">
                <a:extLst>
                  <a:ext uri="{FF2B5EF4-FFF2-40B4-BE49-F238E27FC236}">
                    <a16:creationId xmlns:a16="http://schemas.microsoft.com/office/drawing/2014/main" id="{8D7BCD65-1142-15FC-7C12-0A3B87282B25}"/>
                  </a:ext>
                </a:extLst>
              </p:cNvPr>
              <p:cNvSpPr txBox="1"/>
              <p:nvPr/>
            </p:nvSpPr>
            <p:spPr>
              <a:xfrm>
                <a:off x="559774" y="4758248"/>
                <a:ext cx="6076279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2309">
                <a:extLst>
                  <a:ext uri="{FF2B5EF4-FFF2-40B4-BE49-F238E27FC236}">
                    <a16:creationId xmlns:a16="http://schemas.microsoft.com/office/drawing/2014/main" id="{8D7BCD65-1142-15FC-7C12-0A3B87282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774" y="4758248"/>
                <a:ext cx="6076279" cy="478721"/>
              </a:xfrm>
              <a:prstGeom prst="rect">
                <a:avLst/>
              </a:prstGeom>
              <a:blipFill>
                <a:blip r:embed="rId4"/>
                <a:stretch>
                  <a:fillRect l="-3109" t="-2564" r="-2106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311">
            <a:extLst>
              <a:ext uri="{FF2B5EF4-FFF2-40B4-BE49-F238E27FC236}">
                <a16:creationId xmlns:a16="http://schemas.microsoft.com/office/drawing/2014/main" id="{6EDF7CB0-0916-8FC5-2D34-F5BD7C002AC2}"/>
              </a:ext>
            </a:extLst>
          </p:cNvPr>
          <p:cNvSpPr txBox="1"/>
          <p:nvPr/>
        </p:nvSpPr>
        <p:spPr>
          <a:xfrm>
            <a:off x="559774" y="5287757"/>
            <a:ext cx="9380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边上的高不等于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故舍去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2312">
            <a:extLst>
              <a:ext uri="{FF2B5EF4-FFF2-40B4-BE49-F238E27FC236}">
                <a16:creationId xmlns:a16="http://schemas.microsoft.com/office/drawing/2014/main" id="{EB27D42F-5662-BF6B-4C0B-08CA127A29F1}"/>
              </a:ext>
            </a:extLst>
          </p:cNvPr>
          <p:cNvSpPr txBox="1"/>
          <p:nvPr/>
        </p:nvSpPr>
        <p:spPr>
          <a:xfrm>
            <a:off x="559774" y="5767060"/>
            <a:ext cx="5814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1" name="yt_shape_12313">
            <a:extLst>
              <a:ext uri="{FF2B5EF4-FFF2-40B4-BE49-F238E27FC236}">
                <a16:creationId xmlns:a16="http://schemas.microsoft.com/office/drawing/2014/main" id="{A6250A28-D741-133A-4FAE-60C739EFA439}"/>
              </a:ext>
            </a:extLst>
          </p:cNvPr>
          <p:cNvSpPr txBox="1"/>
          <p:nvPr/>
        </p:nvSpPr>
        <p:spPr>
          <a:xfrm>
            <a:off x="559774" y="6246363"/>
            <a:ext cx="4881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2317">
            <a:extLst>
              <a:ext uri="{FF2B5EF4-FFF2-40B4-BE49-F238E27FC236}">
                <a16:creationId xmlns:a16="http://schemas.microsoft.com/office/drawing/2014/main" id="{2933CAC4-20CE-4F93-635C-FE799812B2F2}"/>
              </a:ext>
            </a:extLst>
          </p:cNvPr>
          <p:cNvSpPr txBox="1"/>
          <p:nvPr/>
        </p:nvSpPr>
        <p:spPr>
          <a:xfrm>
            <a:off x="559774" y="67256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3" name="yt_image_12314" title="H_104.94">
            <a:extLst>
              <a:ext uri="{FF2B5EF4-FFF2-40B4-BE49-F238E27FC236}">
                <a16:creationId xmlns:a16="http://schemas.microsoft.com/office/drawing/2014/main" id="{D0D9CFEE-DAEA-9A23-2D52-07C47E3543B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62221" y="3038448"/>
            <a:ext cx="198767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316">
            <a:extLst>
              <a:ext uri="{FF2B5EF4-FFF2-40B4-BE49-F238E27FC236}">
                <a16:creationId xmlns:a16="http://schemas.microsoft.com/office/drawing/2014/main" id="{43AC9DCA-2C46-5E31-E264-E0708D1D7587}"/>
              </a:ext>
            </a:extLst>
          </p:cNvPr>
          <p:cNvSpPr txBox="1"/>
          <p:nvPr/>
        </p:nvSpPr>
        <p:spPr>
          <a:xfrm>
            <a:off x="2800179" y="440718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99009E-6594-B47C-E47C-2BEBCCE6C18D}"/>
              </a:ext>
            </a:extLst>
          </p:cNvPr>
          <p:cNvSpPr txBox="1"/>
          <p:nvPr/>
        </p:nvSpPr>
        <p:spPr>
          <a:xfrm>
            <a:off x="7340629" y="449925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8" name="yt_shape_1220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99691b8-3406-4bd4-a1a0-a95b03539954.png&quot;}"/>
            </a:endParaRPr>
          </a:p>
        </p:txBody>
      </p:sp>
      <p:sp>
        <p:nvSpPr>
          <p:cNvPr id="12209" name="yt_shape_12209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建立适当坐标系求点的坐标</a:t>
            </a:r>
          </a:p>
        </p:txBody>
      </p:sp>
      <p:sp>
        <p:nvSpPr>
          <p:cNvPr id="12210" name="yt_shape_12210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如图，一个长方形，长为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，若以该长方形的两条对称轴为坐标轴建立平面直角坐标系，下面哪个点不在矩形上（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14" name="yt_table_1221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854743"/>
              </p:ext>
            </p:extLst>
          </p:nvPr>
        </p:nvGraphicFramePr>
        <p:xfrm>
          <a:off x="540000" y="3121201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grpSp>
        <p:nvGrpSpPr>
          <p:cNvPr id="12211" name="yt_shape_12211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70728" y="3121201"/>
            <a:ext cx="1078992" cy="1844181"/>
            <a:chOff x="0" y="0"/>
            <a:chExt cx="1078992" cy="1844181"/>
          </a:xfrm>
        </p:grpSpPr>
        <p:pic>
          <p:nvPicPr>
            <p:cNvPr id="2" name="yt_image_1221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78992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3" name="yt_shape_12213"/>
            <p:cNvSpPr txBox="1"/>
            <p:nvPr/>
          </p:nvSpPr>
          <p:spPr>
            <a:xfrm>
              <a:off x="6215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0175">
            <a:extLst>
              <a:ext uri="{FF2B5EF4-FFF2-40B4-BE49-F238E27FC236}">
                <a16:creationId xmlns:a16="http://schemas.microsoft.com/office/drawing/2014/main" id="{A7409C8B-3057-7AB1-6D28-1A7CFECE1A8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5850191">
            <a:extLst>
              <a:ext uri="{FF2B5EF4-FFF2-40B4-BE49-F238E27FC236}">
                <a16:creationId xmlns:a16="http://schemas.microsoft.com/office/drawing/2014/main" id="{5E02F7B5-6874-CD83-F45C-9FFFFBE804D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362761-1EE9-1850-6E45-9247B7643E2C}"/>
              </a:ext>
            </a:extLst>
          </p:cNvPr>
          <p:cNvSpPr txBox="1"/>
          <p:nvPr/>
        </p:nvSpPr>
        <p:spPr>
          <a:xfrm>
            <a:off x="6241308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" name="yt_shape_122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的腰长为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轴建立如图所示的直角坐标系，则点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20" name="yt_shape_12220"/>
          <p:cNvSpPr txBox="1"/>
          <p:nvPr/>
        </p:nvSpPr>
        <p:spPr>
          <a:xfrm>
            <a:off x="540000" y="42788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17" name="yt_shape_12217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2450" y="2011799"/>
            <a:ext cx="1927098" cy="2216799"/>
            <a:chOff x="0" y="0"/>
            <a:chExt cx="1927098" cy="2216799"/>
          </a:xfrm>
        </p:grpSpPr>
        <p:pic>
          <p:nvPicPr>
            <p:cNvPr id="2" name="yt_image_1221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7098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9" name="yt_shape_12219"/>
            <p:cNvSpPr txBox="1"/>
            <p:nvPr/>
          </p:nvSpPr>
          <p:spPr>
            <a:xfrm>
              <a:off x="430268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E2F1BB3-20F4-2868-2711-57ED28AD6B29}"/>
              </a:ext>
            </a:extLst>
          </p:cNvPr>
          <p:cNvSpPr txBox="1"/>
          <p:nvPr/>
        </p:nvSpPr>
        <p:spPr>
          <a:xfrm>
            <a:off x="8695582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1" name="yt_shape_122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，试建立适当的直角坐标系，并写出各顶点的坐标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25" name="yt_shape_12225"/>
          <p:cNvSpPr txBox="1"/>
          <p:nvPr/>
        </p:nvSpPr>
        <p:spPr>
          <a:xfrm>
            <a:off x="655599" y="30440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22" name="yt_shape_12222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0693" y="2556945"/>
            <a:ext cx="2235708" cy="2124216"/>
            <a:chOff x="0" y="0"/>
            <a:chExt cx="2235708" cy="2124216"/>
          </a:xfrm>
        </p:grpSpPr>
        <p:pic>
          <p:nvPicPr>
            <p:cNvPr id="2" name="yt_image_1222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5708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4" name="yt_shape_12224"/>
            <p:cNvSpPr txBox="1"/>
            <p:nvPr/>
          </p:nvSpPr>
          <p:spPr>
            <a:xfrm>
              <a:off x="584573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yt_shape_12226">
            <a:extLst>
              <a:ext uri="{FF2B5EF4-FFF2-40B4-BE49-F238E27FC236}">
                <a16:creationId xmlns:a16="http://schemas.microsoft.com/office/drawing/2014/main" id="{09709D97-5E57-D819-C921-594A20CA85E3}"/>
              </a:ext>
            </a:extLst>
          </p:cNvPr>
          <p:cNvSpPr txBox="1"/>
          <p:nvPr/>
        </p:nvSpPr>
        <p:spPr>
          <a:xfrm>
            <a:off x="597800" y="2060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的中点为原点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所在直线为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建立如图所示直角坐标系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黑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230">
            <a:extLst>
              <a:ext uri="{FF2B5EF4-FFF2-40B4-BE49-F238E27FC236}">
                <a16:creationId xmlns:a16="http://schemas.microsoft.com/office/drawing/2014/main" id="{3B49CA62-8D69-52C2-C03E-C6F8E4F3E1BF}"/>
              </a:ext>
            </a:extLst>
          </p:cNvPr>
          <p:cNvSpPr txBox="1"/>
          <p:nvPr/>
        </p:nvSpPr>
        <p:spPr>
          <a:xfrm>
            <a:off x="597681" y="5429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0" name="yt_image_12227">
            <a:extLst>
              <a:ext uri="{FF2B5EF4-FFF2-40B4-BE49-F238E27FC236}">
                <a16:creationId xmlns:a16="http://schemas.microsoft.com/office/drawing/2014/main" id="{95AD23AA-D2DF-EFA1-1AC3-0095BAD5624A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0126" y="3172647"/>
            <a:ext cx="200710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229">
            <a:extLst>
              <a:ext uri="{FF2B5EF4-FFF2-40B4-BE49-F238E27FC236}">
                <a16:creationId xmlns:a16="http://schemas.microsoft.com/office/drawing/2014/main" id="{3B8572B6-2206-5F82-5638-6DC6D1296334}"/>
              </a:ext>
            </a:extLst>
          </p:cNvPr>
          <p:cNvSpPr txBox="1"/>
          <p:nvPr/>
        </p:nvSpPr>
        <p:spPr>
          <a:xfrm>
            <a:off x="5315667" y="5019159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C29ED3-1BEB-1C4C-F843-4ACF8634C930}"/>
              </a:ext>
            </a:extLst>
          </p:cNvPr>
          <p:cNvSpPr txBox="1"/>
          <p:nvPr/>
        </p:nvSpPr>
        <p:spPr>
          <a:xfrm>
            <a:off x="5243469" y="497235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479376" y="692696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已知点的坐标求其他点的坐标</a:t>
            </a:r>
          </a:p>
        </p:txBody>
      </p:sp>
      <p:sp>
        <p:nvSpPr>
          <p:cNvPr id="12232" name="yt_shape_12232"/>
          <p:cNvSpPr txBox="1"/>
          <p:nvPr/>
        </p:nvSpPr>
        <p:spPr>
          <a:xfrm>
            <a:off x="479495" y="11922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都在方格纸的格点上，若点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36" name="yt_table_1223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9608"/>
              </p:ext>
            </p:extLst>
          </p:nvPr>
        </p:nvGraphicFramePr>
        <p:xfrm>
          <a:off x="479376" y="4740498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2233" name="yt_shape_12233_skip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4724" y="2282310"/>
            <a:ext cx="1897380" cy="2293380"/>
            <a:chOff x="0" y="0"/>
            <a:chExt cx="1897380" cy="2293380"/>
          </a:xfrm>
        </p:grpSpPr>
        <p:pic>
          <p:nvPicPr>
            <p:cNvPr id="2" name="yt_image_1223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7380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5" name="yt_shape_12235"/>
            <p:cNvSpPr txBox="1"/>
            <p:nvPr/>
          </p:nvSpPr>
          <p:spPr>
            <a:xfrm>
              <a:off x="415409" y="19333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0230">
            <a:extLst>
              <a:ext uri="{FF2B5EF4-FFF2-40B4-BE49-F238E27FC236}">
                <a16:creationId xmlns:a16="http://schemas.microsoft.com/office/drawing/2014/main" id="{B0D643AF-6F54-FB8C-4658-73E7A6BF889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733325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958C2E5-DDD7-5EA2-39D6-6B75D1C5E84B}"/>
              </a:ext>
            </a:extLst>
          </p:cNvPr>
          <p:cNvSpPr txBox="1"/>
          <p:nvPr/>
        </p:nvSpPr>
        <p:spPr>
          <a:xfrm>
            <a:off x="4555084" y="16209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t_shape_12238">
            <a:extLst>
              <a:ext uri="{FF2B5EF4-FFF2-40B4-BE49-F238E27FC236}">
                <a16:creationId xmlns:a16="http://schemas.microsoft.com/office/drawing/2014/main" id="{A6F2B65D-75E9-4953-6575-6C8537F5EC84}"/>
              </a:ext>
            </a:extLst>
          </p:cNvPr>
          <p:cNvSpPr txBox="1"/>
          <p:nvPr/>
        </p:nvSpPr>
        <p:spPr>
          <a:xfrm>
            <a:off x="479376" y="980728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）观察如图所示的象棋棋盘，若“兵”所在的位置用（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）表示，“炮”所在的位置用（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）表示，那么“帅”所在的位置可表示为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242">
            <a:extLst>
              <a:ext uri="{FF2B5EF4-FFF2-40B4-BE49-F238E27FC236}">
                <a16:creationId xmlns:a16="http://schemas.microsoft.com/office/drawing/2014/main" id="{176B3F60-A5A2-447A-1D69-9CF84F53D517}"/>
              </a:ext>
            </a:extLst>
          </p:cNvPr>
          <p:cNvSpPr txBox="1"/>
          <p:nvPr/>
        </p:nvSpPr>
        <p:spPr>
          <a:xfrm>
            <a:off x="479257" y="75716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2239" title="H_161.1411">
            <a:extLst>
              <a:ext uri="{FF2B5EF4-FFF2-40B4-BE49-F238E27FC236}">
                <a16:creationId xmlns:a16="http://schemas.microsoft.com/office/drawing/2014/main" id="{4D6D0F13-6094-10CD-541D-0109CA03ED44}"/>
              </a:ext>
            </a:extLst>
          </p:cNvPr>
          <p:cNvGrpSpPr/>
          <p:nvPr/>
        </p:nvGrpSpPr>
        <p:grpSpPr>
          <a:xfrm>
            <a:off x="4655840" y="2132856"/>
            <a:ext cx="2914650" cy="2046492"/>
            <a:chOff x="0" y="0"/>
            <a:chExt cx="2914650" cy="2046492"/>
          </a:xfrm>
        </p:grpSpPr>
        <p:pic>
          <p:nvPicPr>
            <p:cNvPr id="8" name="yt_image_12239">
              <a:extLst>
                <a:ext uri="{FF2B5EF4-FFF2-40B4-BE49-F238E27FC236}">
                  <a16:creationId xmlns:a16="http://schemas.microsoft.com/office/drawing/2014/main" id="{9E730D89-B550-1C8B-67E5-4B4A2FB513CD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14650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241">
              <a:extLst>
                <a:ext uri="{FF2B5EF4-FFF2-40B4-BE49-F238E27FC236}">
                  <a16:creationId xmlns:a16="http://schemas.microsoft.com/office/drawing/2014/main" id="{663E2629-77A7-B64E-A3EF-F46B9A610D25}"/>
                </a:ext>
              </a:extLst>
            </p:cNvPr>
            <p:cNvSpPr txBox="1"/>
            <p:nvPr/>
          </p:nvSpPr>
          <p:spPr>
            <a:xfrm>
              <a:off x="924044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5C05CB2-A442-8D4C-F2DC-711B3798CD62}"/>
              </a:ext>
            </a:extLst>
          </p:cNvPr>
          <p:cNvSpPr txBox="1"/>
          <p:nvPr/>
        </p:nvSpPr>
        <p:spPr>
          <a:xfrm>
            <a:off x="9876310" y="140349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1771FDE-F157-908F-9073-44BEFA22EB30}"/>
              </a:ext>
            </a:extLst>
          </p:cNvPr>
          <p:cNvSpPr txBox="1"/>
          <p:nvPr/>
        </p:nvSpPr>
        <p:spPr>
          <a:xfrm>
            <a:off x="10499753" y="138870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63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如图所示，建立适当的直角坐标系，使得小明家的坐标位置为（－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），并写出小刚、小颖、小红家的坐标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47" name="yt_shape_12247"/>
          <p:cNvSpPr txBox="1"/>
          <p:nvPr/>
        </p:nvSpPr>
        <p:spPr>
          <a:xfrm>
            <a:off x="540000" y="37692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44" name="yt_shape_12244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1569" y="2011799"/>
            <a:ext cx="2308860" cy="1707021"/>
            <a:chOff x="0" y="0"/>
            <a:chExt cx="2308860" cy="1707021"/>
          </a:xfrm>
        </p:grpSpPr>
        <p:pic>
          <p:nvPicPr>
            <p:cNvPr id="2" name="yt_image_1224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8860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6" name="yt_shape_12246"/>
            <p:cNvSpPr txBox="1"/>
            <p:nvPr/>
          </p:nvSpPr>
          <p:spPr>
            <a:xfrm>
              <a:off x="621149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248" name="yt_shape_12248"/>
          <p:cNvSpPr txBox="1"/>
          <p:nvPr/>
        </p:nvSpPr>
        <p:spPr>
          <a:xfrm>
            <a:off x="540000" y="4142671"/>
            <a:ext cx="769441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建立直角坐标系略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小刚家的坐标位置为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小颖家的坐标位置为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小红家的坐标位置为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4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建立不同的坐标系后确定点的坐标而出错</a:t>
            </a:r>
          </a:p>
        </p:txBody>
      </p:sp>
      <p:sp>
        <p:nvSpPr>
          <p:cNvPr id="12250" name="yt_shape_12250"/>
          <p:cNvSpPr txBox="1"/>
          <p:nvPr/>
        </p:nvSpPr>
        <p:spPr>
          <a:xfrm>
            <a:off x="540119" y="1399565"/>
            <a:ext cx="117485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如图，方格纸上有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为原点，建立平面直角坐标系，则点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为坐标原点建立平面直角坐标系，则点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54" name="yt_shape_12254"/>
          <p:cNvSpPr txBox="1"/>
          <p:nvPr/>
        </p:nvSpPr>
        <p:spPr>
          <a:xfrm>
            <a:off x="540000" y="52585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51" name="yt_shape_12251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0167" y="2308212"/>
            <a:ext cx="1891665" cy="2216799"/>
            <a:chOff x="0" y="0"/>
            <a:chExt cx="1891665" cy="2216799"/>
          </a:xfrm>
        </p:grpSpPr>
        <p:pic>
          <p:nvPicPr>
            <p:cNvPr id="2" name="yt_image_1225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1665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3" name="yt_shape_12253"/>
            <p:cNvSpPr txBox="1"/>
            <p:nvPr/>
          </p:nvSpPr>
          <p:spPr>
            <a:xfrm>
              <a:off x="412551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0266">
            <a:extLst>
              <a:ext uri="{FF2B5EF4-FFF2-40B4-BE49-F238E27FC236}">
                <a16:creationId xmlns:a16="http://schemas.microsoft.com/office/drawing/2014/main" id="{833CE72C-3917-D278-AB98-52C1DCB7D94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F9B0FEF-271C-AC55-9C42-2D44AD413646}"/>
              </a:ext>
            </a:extLst>
          </p:cNvPr>
          <p:cNvSpPr txBox="1"/>
          <p:nvPr/>
        </p:nvSpPr>
        <p:spPr>
          <a:xfrm>
            <a:off x="9671568" y="179022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D631F9-4888-09A9-6E72-BEAC52E08D4B}"/>
              </a:ext>
            </a:extLst>
          </p:cNvPr>
          <p:cNvSpPr txBox="1"/>
          <p:nvPr/>
        </p:nvSpPr>
        <p:spPr>
          <a:xfrm>
            <a:off x="11058570" y="17902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5" name="yt_shape_1225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542f332-ddfc-4597-a565-5b2b48e63eb3.png&quot;}"/>
            </a:endParaRPr>
          </a:p>
        </p:txBody>
      </p:sp>
      <p:sp>
        <p:nvSpPr>
          <p:cNvPr id="12256" name="yt_shape_12256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小明为画一个零件的轴截面，以该轴截面底边所在的直线为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轴，对称轴为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轴，建立如图所示的平面直角坐标系，若坐标轴的单位长度取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，则图中转折点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的坐标表示正确的是（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60" name="yt_table_1226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358974"/>
              </p:ext>
            </p:extLst>
          </p:nvPr>
        </p:nvGraphicFramePr>
        <p:xfrm>
          <a:off x="540000" y="3083749"/>
          <a:ext cx="5589906" cy="848742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grpSp>
        <p:nvGrpSpPr>
          <p:cNvPr id="12257" name="yt_shape_12257_skip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02374" y="3083749"/>
            <a:ext cx="3347847" cy="2244231"/>
            <a:chOff x="0" y="0"/>
            <a:chExt cx="3347847" cy="2244231"/>
          </a:xfrm>
        </p:grpSpPr>
        <p:pic>
          <p:nvPicPr>
            <p:cNvPr id="2" name="yt_image_1225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47847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9" name="yt_shape_12259"/>
            <p:cNvSpPr txBox="1"/>
            <p:nvPr/>
          </p:nvSpPr>
          <p:spPr>
            <a:xfrm>
              <a:off x="1140642" y="18842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50292">
            <a:extLst>
              <a:ext uri="{FF2B5EF4-FFF2-40B4-BE49-F238E27FC236}">
                <a16:creationId xmlns:a16="http://schemas.microsoft.com/office/drawing/2014/main" id="{E116A20A-A673-5CFD-EDED-DBA0B4E890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639352-1348-B965-6F01-36EF90DD61C0}"/>
              </a:ext>
            </a:extLst>
          </p:cNvPr>
          <p:cNvSpPr txBox="1"/>
          <p:nvPr/>
        </p:nvSpPr>
        <p:spPr>
          <a:xfrm>
            <a:off x="3498108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1349</Words>
  <Application>Microsoft Office PowerPoint</Application>
  <PresentationFormat>宽屏</PresentationFormat>
  <Paragraphs>85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