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89" r:id="rId5"/>
    <p:sldId id="373" r:id="rId6"/>
    <p:sldId id="375" r:id="rId7"/>
    <p:sldId id="390" r:id="rId8"/>
    <p:sldId id="380" r:id="rId9"/>
    <p:sldId id="382" r:id="rId10"/>
    <p:sldId id="384" r:id="rId11"/>
    <p:sldId id="385" r:id="rId12"/>
    <p:sldId id="386" r:id="rId13"/>
    <p:sldId id="392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14eccab-997c-430c-b2c9-b374cf5335c5.png&quot;}"/>
            </a:endParaRPr>
          </a:p>
        </p:txBody>
      </p:sp>
      <p:sp>
        <p:nvSpPr>
          <p:cNvPr id="12924" name="yt_shape_1292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确定正比例函数的表达式需要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确定一次函数的表达式需要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25" name="yt_shape_12925"/>
          <p:cNvSpPr txBox="1"/>
          <p:nvPr/>
        </p:nvSpPr>
        <p:spPr>
          <a:xfrm>
            <a:off x="540000" y="2612595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确定一次函数的表达式的步骤：</a:t>
            </a:r>
          </a:p>
        </p:txBody>
      </p:sp>
      <p:sp>
        <p:nvSpPr>
          <p:cNvPr id="12926" name="yt_shape_12926"/>
          <p:cNvSpPr txBox="1"/>
          <p:nvPr/>
        </p:nvSpPr>
        <p:spPr>
          <a:xfrm>
            <a:off x="540000" y="3091898"/>
            <a:ext cx="6714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）设一次函数的表达式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2927" name="yt_shape_12927"/>
          <p:cNvSpPr txBox="1"/>
          <p:nvPr/>
        </p:nvSpPr>
        <p:spPr>
          <a:xfrm>
            <a:off x="540000" y="3571201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）根据已知条件列出有关方程（组）；</a:t>
            </a:r>
          </a:p>
        </p:txBody>
      </p:sp>
      <p:sp>
        <p:nvSpPr>
          <p:cNvPr id="12928" name="yt_shape_12928"/>
          <p:cNvSpPr txBox="1"/>
          <p:nvPr/>
        </p:nvSpPr>
        <p:spPr>
          <a:xfrm>
            <a:off x="540000" y="4050504"/>
            <a:ext cx="5676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）解方程（组），求出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2929" name="yt_shape_12929"/>
          <p:cNvSpPr txBox="1"/>
          <p:nvPr/>
        </p:nvSpPr>
        <p:spPr>
          <a:xfrm>
            <a:off x="540000" y="4529807"/>
            <a:ext cx="66765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）把求出的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的值代入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表达式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19821">
            <a:extLst>
              <a:ext uri="{FF2B5EF4-FFF2-40B4-BE49-F238E27FC236}">
                <a16:creationId xmlns:a16="http://schemas.microsoft.com/office/drawing/2014/main" id="{155EC0B7-ABC8-80AC-1FD4-50E53FC0562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A9F6FE-54D7-377D-C143-D11245E80E68}"/>
              </a:ext>
            </a:extLst>
          </p:cNvPr>
          <p:cNvSpPr txBox="1"/>
          <p:nvPr/>
        </p:nvSpPr>
        <p:spPr>
          <a:xfrm>
            <a:off x="4945908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C0FDA6-A7AE-80D5-4ACE-D91D82459362}"/>
              </a:ext>
            </a:extLst>
          </p:cNvPr>
          <p:cNvSpPr txBox="1"/>
          <p:nvPr/>
        </p:nvSpPr>
        <p:spPr>
          <a:xfrm>
            <a:off x="10508507" y="160635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D23E50-334E-9C18-26F2-ECEC2E243CA6}"/>
              </a:ext>
            </a:extLst>
          </p:cNvPr>
          <p:cNvSpPr txBox="1"/>
          <p:nvPr/>
        </p:nvSpPr>
        <p:spPr>
          <a:xfrm>
            <a:off x="4699727" y="3045092"/>
            <a:ext cx="90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777C5-CD1D-A1F8-4249-201D9F36960A}"/>
              </a:ext>
            </a:extLst>
          </p:cNvPr>
          <p:cNvSpPr txBox="1"/>
          <p:nvPr/>
        </p:nvSpPr>
        <p:spPr>
          <a:xfrm>
            <a:off x="4259989" y="4003698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CA10A8-D8FD-75AC-1BC3-3033CB71DBED}"/>
              </a:ext>
            </a:extLst>
          </p:cNvPr>
          <p:cNvSpPr txBox="1"/>
          <p:nvPr/>
        </p:nvSpPr>
        <p:spPr>
          <a:xfrm>
            <a:off x="2735989" y="4483001"/>
            <a:ext cx="772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324F2C-1426-B72C-D9B0-F4D8CF81AB5F}"/>
              </a:ext>
            </a:extLst>
          </p:cNvPr>
          <p:cNvSpPr txBox="1"/>
          <p:nvPr/>
        </p:nvSpPr>
        <p:spPr>
          <a:xfrm>
            <a:off x="5156927" y="448300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表达式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5" name="yt_shape_1298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89" name="yt_shape_12989"/>
          <p:cNvSpPr txBox="1"/>
          <p:nvPr/>
        </p:nvSpPr>
        <p:spPr>
          <a:xfrm>
            <a:off x="540000" y="43074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86" name="yt_shape_12986" title="H_176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8450" y="2011799"/>
            <a:ext cx="1935099" cy="2245374"/>
            <a:chOff x="0" y="0"/>
            <a:chExt cx="1935099" cy="2245374"/>
          </a:xfrm>
        </p:grpSpPr>
        <p:pic>
          <p:nvPicPr>
            <p:cNvPr id="2" name="yt_image_1298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5099" cy="1849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8" name="yt_shape_12988"/>
            <p:cNvSpPr txBox="1"/>
            <p:nvPr/>
          </p:nvSpPr>
          <p:spPr>
            <a:xfrm>
              <a:off x="358085" y="18853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D00FF4-A86F-54E0-C151-5FD29F8B9DA8}"/>
              </a:ext>
            </a:extLst>
          </p:cNvPr>
          <p:cNvSpPr txBox="1"/>
          <p:nvPr/>
        </p:nvSpPr>
        <p:spPr>
          <a:xfrm>
            <a:off x="37013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0" name="yt_shape_1299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）在一次蜡烛燃烧实验中，蜡烛燃烧时剩余部分的高度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）是燃烧时间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某蜡烛的高度为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，燃烧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后，蜡烛剩余部分的高度为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91" name="yt_shape_12991"/>
          <p:cNvSpPr txBox="1"/>
          <p:nvPr/>
        </p:nvSpPr>
        <p:spPr>
          <a:xfrm>
            <a:off x="540000" y="2339566"/>
            <a:ext cx="7726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）求蜡烛燃烧时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92" name="yt_shape_12992"/>
              <p:cNvSpPr txBox="1"/>
              <p:nvPr/>
            </p:nvSpPr>
            <p:spPr>
              <a:xfrm>
                <a:off x="540000" y="2818869"/>
                <a:ext cx="8327601" cy="2067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=30,①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=12.②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即蜡烛燃烧时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之间的函数表达式是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92" name="yt_shape_12992" descr="{&quot;rangeId&quot;:28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69"/>
                <a:ext cx="8327601" cy="2067233"/>
              </a:xfrm>
              <a:prstGeom prst="rect">
                <a:avLst/>
              </a:prstGeom>
              <a:blipFill>
                <a:blip r:embed="rId2"/>
                <a:stretch>
                  <a:fillRect l="-2269" t="-5294" r="-1171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2994">
            <a:extLst>
              <a:ext uri="{FF2B5EF4-FFF2-40B4-BE49-F238E27FC236}">
                <a16:creationId xmlns:a16="http://schemas.microsoft.com/office/drawing/2014/main" id="{73679F84-B80B-1CFC-9D4F-C59FFDD07E75}"/>
              </a:ext>
            </a:extLst>
          </p:cNvPr>
          <p:cNvSpPr txBox="1"/>
          <p:nvPr/>
        </p:nvSpPr>
        <p:spPr>
          <a:xfrm>
            <a:off x="540000" y="4881862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）求出蜡烛从点燃到燃尽所用的时间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995">
            <a:extLst>
              <a:ext uri="{FF2B5EF4-FFF2-40B4-BE49-F238E27FC236}">
                <a16:creationId xmlns:a16="http://schemas.microsoft.com/office/drawing/2014/main" id="{EB83CEFB-0BBA-0A0E-BD12-EDCE58AEFC8B}"/>
              </a:ext>
            </a:extLst>
          </p:cNvPr>
          <p:cNvSpPr txBox="1"/>
          <p:nvPr/>
        </p:nvSpPr>
        <p:spPr>
          <a:xfrm>
            <a:off x="540000" y="5361165"/>
            <a:ext cx="500136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即蜡烛从点燃到燃尽所用的时间是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9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6" name="yt_shape_1299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b3b3000-6e7e-4b91-8267-8003aaf1eec8.png&quot;}"/>
            </a:endParaRPr>
          </a:p>
        </p:txBody>
      </p:sp>
      <p:sp>
        <p:nvSpPr>
          <p:cNvPr id="12997" name="yt_shape_12997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如图，是一个“函数求值机”的示意图，其中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下面表格中，是通过该“函数求值机”得到的几组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2998" name="yt_table_12998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00119"/>
              </p:ext>
            </p:extLst>
          </p:nvPr>
        </p:nvGraphicFramePr>
        <p:xfrm>
          <a:off x="1055440" y="2764959"/>
          <a:ext cx="10080000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输入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输出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000" name="yt_shape_13000"/>
          <p:cNvSpPr txBox="1"/>
          <p:nvPr/>
        </p:nvSpPr>
        <p:spPr>
          <a:xfrm>
            <a:off x="540000" y="4073718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根据以上信息，解答下列问题：</a:t>
            </a:r>
          </a:p>
        </p:txBody>
      </p:sp>
      <p:pic>
        <p:nvPicPr>
          <p:cNvPr id="3" name="yt_shape_1684745919998">
            <a:extLst>
              <a:ext uri="{FF2B5EF4-FFF2-40B4-BE49-F238E27FC236}">
                <a16:creationId xmlns:a16="http://schemas.microsoft.com/office/drawing/2014/main" id="{CC731E53-FABE-3C36-835C-F56CABA6905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yt_shape_13001">
            <a:extLst>
              <a:ext uri="{FF2B5EF4-FFF2-40B4-BE49-F238E27FC236}">
                <a16:creationId xmlns:a16="http://schemas.microsoft.com/office/drawing/2014/main" id="{65B9EADB-36E0-9BCE-CFF3-1A7063A346FF}"/>
              </a:ext>
            </a:extLst>
          </p:cNvPr>
          <p:cNvSpPr txBox="1"/>
          <p:nvPr/>
        </p:nvSpPr>
        <p:spPr>
          <a:xfrm>
            <a:off x="407368" y="4653136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）当输入的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时，输出的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4" name="yt_shape_13003">
            <a:extLst>
              <a:ext uri="{FF2B5EF4-FFF2-40B4-BE49-F238E27FC236}">
                <a16:creationId xmlns:a16="http://schemas.microsoft.com/office/drawing/2014/main" id="{5B71EEF2-87B0-DC31-0FD4-B879045E6C29}"/>
              </a:ext>
            </a:extLst>
          </p:cNvPr>
          <p:cNvGrpSpPr/>
          <p:nvPr/>
        </p:nvGrpSpPr>
        <p:grpSpPr>
          <a:xfrm>
            <a:off x="9173911" y="4050694"/>
            <a:ext cx="2462022" cy="2483053"/>
            <a:chOff x="0" y="0"/>
            <a:chExt cx="2462022" cy="2483053"/>
          </a:xfrm>
        </p:grpSpPr>
        <p:pic>
          <p:nvPicPr>
            <p:cNvPr id="5" name="yt_image_13003" descr="{&quot;rangeId&quot;:0,&quot;⚘_7&quot;:1}">
              <a:extLst>
                <a:ext uri="{FF2B5EF4-FFF2-40B4-BE49-F238E27FC236}">
                  <a16:creationId xmlns:a16="http://schemas.microsoft.com/office/drawing/2014/main" id="{6EBC3E20-9C5E-62DB-8E5A-51929B8129DB}"/>
                </a:ext>
                <a:ext uri="">
  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62022" cy="201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3005">
              <a:extLst>
                <a:ext uri="{FF2B5EF4-FFF2-40B4-BE49-F238E27FC236}">
                  <a16:creationId xmlns:a16="http://schemas.microsoft.com/office/drawing/2014/main" id="{7682C693-8BBB-54E6-0FDC-0744D48756BF}"/>
                </a:ext>
              </a:extLst>
            </p:cNvPr>
            <p:cNvSpPr txBox="1"/>
            <p:nvPr/>
          </p:nvSpPr>
          <p:spPr>
            <a:xfrm>
              <a:off x="633458" y="205453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B823231-B5E2-E29C-56BF-EE4550E63FF6}"/>
              </a:ext>
            </a:extLst>
          </p:cNvPr>
          <p:cNvSpPr txBox="1"/>
          <p:nvPr/>
        </p:nvSpPr>
        <p:spPr>
          <a:xfrm>
            <a:off x="5768832" y="460633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" name="yt_shape_13007"/>
          <p:cNvSpPr txBox="1"/>
          <p:nvPr/>
        </p:nvSpPr>
        <p:spPr>
          <a:xfrm>
            <a:off x="540000" y="900000"/>
            <a:ext cx="259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4" name="yt_shape_13008"/>
          <p:cNvSpPr txBox="1"/>
          <p:nvPr/>
        </p:nvSpPr>
        <p:spPr>
          <a:xfrm>
            <a:off x="540119" y="1531667"/>
            <a:ext cx="861397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3009" name="yt_shape_130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89977" y="1531667"/>
            <a:ext cx="2462022" cy="2483053"/>
            <a:chOff x="0" y="0"/>
            <a:chExt cx="2462022" cy="2483053"/>
          </a:xfrm>
        </p:grpSpPr>
        <p:pic>
          <p:nvPicPr>
            <p:cNvPr id="5" name="yt_image_13009" descr="{&quot;rangeId&quot;:0,&quot;⚘_7&quot;:1}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2022" cy="201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1" name="yt_shape_13011"/>
            <p:cNvSpPr txBox="1"/>
            <p:nvPr/>
          </p:nvSpPr>
          <p:spPr>
            <a:xfrm>
              <a:off x="633458" y="205453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2" name="yt_shape_13013">
            <a:extLst>
              <a:ext uri="{FF2B5EF4-FFF2-40B4-BE49-F238E27FC236}">
                <a16:creationId xmlns:a16="http://schemas.microsoft.com/office/drawing/2014/main" id="{D8FFC0C8-8477-381F-4483-1210D04DFD61}"/>
              </a:ext>
            </a:extLst>
          </p:cNvPr>
          <p:cNvSpPr txBox="1"/>
          <p:nvPr/>
        </p:nvSpPr>
        <p:spPr>
          <a:xfrm>
            <a:off x="560216" y="3586205"/>
            <a:ext cx="5273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）当输出的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时，求输入的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3014">
            <a:extLst>
              <a:ext uri="{FF2B5EF4-FFF2-40B4-BE49-F238E27FC236}">
                <a16:creationId xmlns:a16="http://schemas.microsoft.com/office/drawing/2014/main" id="{84E3F822-331A-E760-BD7A-5A525F1198E0}"/>
              </a:ext>
            </a:extLst>
          </p:cNvPr>
          <p:cNvSpPr txBox="1"/>
          <p:nvPr/>
        </p:nvSpPr>
        <p:spPr>
          <a:xfrm>
            <a:off x="560216" y="4217872"/>
            <a:ext cx="500778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输出的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输入的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值为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9" name="yt_shape_1301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7c804f01-734c-47d7-a5b9-f9b728507f5b.png&quot;}"/>
            </a:endParaRPr>
          </a:p>
        </p:txBody>
      </p:sp>
      <p:sp>
        <p:nvSpPr>
          <p:cNvPr id="13020" name="yt_shape_13020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确定一次函数的关系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只需根据题目条件找出两组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的值满足关系式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20030">
            <a:extLst>
              <a:ext uri="{FF2B5EF4-FFF2-40B4-BE49-F238E27FC236}">
                <a16:creationId xmlns:a16="http://schemas.microsoft.com/office/drawing/2014/main" id="{10E2926B-FAD4-5C93-F60B-90BD58E2BF9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0" name="yt_shape_1293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3efb1e5-8253-4a76-8dc4-f0941300570a.png&quot;}"/>
            </a:endParaRPr>
          </a:p>
        </p:txBody>
      </p:sp>
      <p:sp>
        <p:nvSpPr>
          <p:cNvPr id="12931" name="yt_shape_12931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确定正比例函数表达式</a:t>
            </a:r>
          </a:p>
        </p:txBody>
      </p:sp>
      <p:sp>
        <p:nvSpPr>
          <p:cNvPr id="12932" name="yt_shape_12932"/>
          <p:cNvSpPr txBox="1"/>
          <p:nvPr/>
        </p:nvSpPr>
        <p:spPr>
          <a:xfrm>
            <a:off x="540000" y="2161766"/>
            <a:ext cx="10074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33" name="yt_table_12933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5827139"/>
                  </p:ext>
                </p:extLst>
              </p:nvPr>
            </p:nvGraphicFramePr>
            <p:xfrm>
              <a:off x="540000" y="2793433"/>
              <a:ext cx="8067041" cy="64230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933" name="yt_table_12933" descr="{&quot;rangeId&quot;:4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5827139"/>
                  </p:ext>
                </p:extLst>
              </p:nvPr>
            </p:nvGraphicFramePr>
            <p:xfrm>
              <a:off x="540000" y="2793433"/>
              <a:ext cx="8067041" cy="64230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732" r="-5901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296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34" name="yt_shape_12934"/>
          <p:cNvSpPr txBox="1"/>
          <p:nvPr/>
        </p:nvSpPr>
        <p:spPr>
          <a:xfrm>
            <a:off x="540000" y="3486382"/>
            <a:ext cx="106583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，那么该正比例函数应为（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35" name="yt_table_1293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2543933"/>
                  </p:ext>
                </p:extLst>
              </p:nvPr>
            </p:nvGraphicFramePr>
            <p:xfrm>
              <a:off x="540000" y="4118049"/>
              <a:ext cx="6418898" cy="126542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895475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935" name="yt_table_12935" descr="{&quot;rangeId&quot;:5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2543933"/>
                  </p:ext>
                </p:extLst>
              </p:nvPr>
            </p:nvGraphicFramePr>
            <p:xfrm>
              <a:off x="540000" y="4118049"/>
              <a:ext cx="6418898" cy="126542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895475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185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4185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919845">
            <a:extLst>
              <a:ext uri="{FF2B5EF4-FFF2-40B4-BE49-F238E27FC236}">
                <a16:creationId xmlns:a16="http://schemas.microsoft.com/office/drawing/2014/main" id="{ADF772B8-25E7-6D94-6213-0CCD8D21FDE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919861">
            <a:extLst>
              <a:ext uri="{FF2B5EF4-FFF2-40B4-BE49-F238E27FC236}">
                <a16:creationId xmlns:a16="http://schemas.microsoft.com/office/drawing/2014/main" id="{9010EAC5-AFE6-E4EA-968F-A3E623DA75E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157853-729C-55C7-4F83-83164FC204F7}"/>
              </a:ext>
            </a:extLst>
          </p:cNvPr>
          <p:cNvSpPr txBox="1"/>
          <p:nvPr/>
        </p:nvSpPr>
        <p:spPr>
          <a:xfrm>
            <a:off x="9597164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255536-DF96-5B4F-7C67-C173050A06C5}"/>
              </a:ext>
            </a:extLst>
          </p:cNvPr>
          <p:cNvSpPr txBox="1"/>
          <p:nvPr/>
        </p:nvSpPr>
        <p:spPr>
          <a:xfrm>
            <a:off x="10192476" y="34395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000" y="900000"/>
            <a:ext cx="8308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如图，正比例函数图象经过点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，该函数表达式是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937" name="yt_shape_12937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1700808"/>
            <a:ext cx="1887093" cy="2545983"/>
            <a:chOff x="0" y="0"/>
            <a:chExt cx="1887093" cy="2545983"/>
          </a:xfrm>
        </p:grpSpPr>
        <p:pic>
          <p:nvPicPr>
            <p:cNvPr id="2" name="yt_image_1293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7093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9" name="yt_shape_12939"/>
            <p:cNvSpPr txBox="1"/>
            <p:nvPr/>
          </p:nvSpPr>
          <p:spPr>
            <a:xfrm>
              <a:off x="410265" y="21859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1F9161-4E2B-AA81-A8C2-404B6D035628}"/>
              </a:ext>
            </a:extLst>
          </p:cNvPr>
          <p:cNvSpPr txBox="1"/>
          <p:nvPr/>
        </p:nvSpPr>
        <p:spPr>
          <a:xfrm>
            <a:off x="7569926" y="825447"/>
            <a:ext cx="90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407368" y="34290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）已知小明从家到学校的距离为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米，求小明到学校所用的时间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949"/>
          <p:cNvSpPr txBox="1"/>
          <p:nvPr/>
        </p:nvSpPr>
        <p:spPr>
          <a:xfrm>
            <a:off x="407368" y="4060667"/>
            <a:ext cx="610423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402328" y="4969314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小明到学校用了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分钟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2940">
            <a:extLst>
              <a:ext uri="{FF2B5EF4-FFF2-40B4-BE49-F238E27FC236}">
                <a16:creationId xmlns:a16="http://schemas.microsoft.com/office/drawing/2014/main" id="{D44FFDD2-3FF2-429B-C80C-0656DD03A283}"/>
              </a:ext>
            </a:extLst>
          </p:cNvPr>
          <p:cNvSpPr txBox="1"/>
          <p:nvPr/>
        </p:nvSpPr>
        <p:spPr>
          <a:xfrm>
            <a:off x="407367" y="12606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3" name="yt_shape_12941">
            <a:extLst>
              <a:ext uri="{FF2B5EF4-FFF2-40B4-BE49-F238E27FC236}">
                <a16:creationId xmlns:a16="http://schemas.microsoft.com/office/drawing/2014/main" id="{8ADBDDF7-40DE-17CF-05C6-E7F2F724BB26}"/>
              </a:ext>
            </a:extLst>
          </p:cNvPr>
          <p:cNvSpPr txBox="1"/>
          <p:nvPr/>
        </p:nvSpPr>
        <p:spPr>
          <a:xfrm>
            <a:off x="407368" y="772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小明从家步行去学校，已知小明离家的距离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）与小明出发的时间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2942">
            <a:extLst>
              <a:ext uri="{FF2B5EF4-FFF2-40B4-BE49-F238E27FC236}">
                <a16:creationId xmlns:a16="http://schemas.microsoft.com/office/drawing/2014/main" id="{759FCE90-CC3D-A175-6F13-05401BC85A94}"/>
              </a:ext>
            </a:extLst>
          </p:cNvPr>
          <p:cNvSpPr txBox="1"/>
          <p:nvPr/>
        </p:nvSpPr>
        <p:spPr>
          <a:xfrm>
            <a:off x="407249" y="1732415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7" name="yt_shape_12943">
            <a:extLst>
              <a:ext uri="{FF2B5EF4-FFF2-40B4-BE49-F238E27FC236}">
                <a16:creationId xmlns:a16="http://schemas.microsoft.com/office/drawing/2014/main" id="{03FE5A1D-C1A0-0DD8-B652-42DF76F986FA}"/>
              </a:ext>
            </a:extLst>
          </p:cNvPr>
          <p:cNvSpPr txBox="1"/>
          <p:nvPr/>
        </p:nvSpPr>
        <p:spPr>
          <a:xfrm>
            <a:off x="407249" y="2364082"/>
            <a:ext cx="70948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8" name="yt_shape_12944">
            <a:extLst>
              <a:ext uri="{FF2B5EF4-FFF2-40B4-BE49-F238E27FC236}">
                <a16:creationId xmlns:a16="http://schemas.microsoft.com/office/drawing/2014/main" id="{F11A3321-FE19-08AB-4A3F-5D8AFB588C01}"/>
              </a:ext>
            </a:extLst>
          </p:cNvPr>
          <p:cNvGrpSpPr/>
          <p:nvPr/>
        </p:nvGrpSpPr>
        <p:grpSpPr>
          <a:xfrm>
            <a:off x="9665992" y="1612759"/>
            <a:ext cx="1858518" cy="2099005"/>
            <a:chOff x="0" y="0"/>
            <a:chExt cx="1858518" cy="2099005"/>
          </a:xfrm>
        </p:grpSpPr>
        <p:pic>
          <p:nvPicPr>
            <p:cNvPr id="9" name="yt_image_12944" descr="{&quot;rangeId&quot;:0,&quot;⚘_2&quot;:1}">
              <a:extLst>
                <a:ext uri="{FF2B5EF4-FFF2-40B4-BE49-F238E27FC236}">
                  <a16:creationId xmlns:a16="http://schemas.microsoft.com/office/drawing/2014/main" id="{9A3EAB65-C03A-24E0-3B60-31F0A42CBA80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8518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2946">
              <a:extLst>
                <a:ext uri="{FF2B5EF4-FFF2-40B4-BE49-F238E27FC236}">
                  <a16:creationId xmlns:a16="http://schemas.microsoft.com/office/drawing/2014/main" id="{B0C95690-2D34-7004-3C93-793D7C993BC0}"/>
                </a:ext>
              </a:extLst>
            </p:cNvPr>
            <p:cNvSpPr txBox="1"/>
            <p:nvPr/>
          </p:nvSpPr>
          <p:spPr>
            <a:xfrm>
              <a:off x="408650" y="167049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954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确定一次函数表达式</a:t>
            </a:r>
          </a:p>
        </p:txBody>
      </p:sp>
      <p:sp>
        <p:nvSpPr>
          <p:cNvPr id="12956" name="yt_shape_12956"/>
          <p:cNvSpPr txBox="1"/>
          <p:nvPr/>
        </p:nvSpPr>
        <p:spPr>
          <a:xfrm>
            <a:off x="540000" y="1399565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如图，在直角坐标系中，直线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所表示的一次函数是（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60" name="yt_table_12960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81197"/>
              </p:ext>
            </p:extLst>
          </p:nvPr>
        </p:nvGraphicFramePr>
        <p:xfrm>
          <a:off x="540000" y="1878868"/>
          <a:ext cx="2370138" cy="1697484"/>
        </p:xfrm>
        <a:graphic>
          <a:graphicData uri="http://schemas.openxmlformats.org/drawingml/2006/table">
            <a:tbl>
              <a:tblPr/>
              <a:tblGrid>
                <a:gridCol w="2370138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grpSp>
        <p:nvGrpSpPr>
          <p:cNvPr id="12957" name="yt_shape_12957_skip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77024" y="1878868"/>
            <a:ext cx="1172718" cy="2283093"/>
            <a:chOff x="0" y="0"/>
            <a:chExt cx="1172718" cy="2283093"/>
          </a:xfrm>
        </p:grpSpPr>
        <p:pic>
          <p:nvPicPr>
            <p:cNvPr id="2" name="yt_image_1295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72718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9" name="yt_shape_12959"/>
            <p:cNvSpPr txBox="1"/>
            <p:nvPr/>
          </p:nvSpPr>
          <p:spPr>
            <a:xfrm>
              <a:off x="53078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919902">
            <a:extLst>
              <a:ext uri="{FF2B5EF4-FFF2-40B4-BE49-F238E27FC236}">
                <a16:creationId xmlns:a16="http://schemas.microsoft.com/office/drawing/2014/main" id="{D2B571BA-5A1C-FD8F-2AFD-BCD4CCC198D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342EAAE-F7CF-5D45-780E-4B46B0724953}"/>
              </a:ext>
            </a:extLst>
          </p:cNvPr>
          <p:cNvSpPr txBox="1"/>
          <p:nvPr/>
        </p:nvSpPr>
        <p:spPr>
          <a:xfrm>
            <a:off x="807792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2" name="yt_shape_12962"/>
              <p:cNvSpPr txBox="1"/>
              <p:nvPr/>
            </p:nvSpPr>
            <p:spPr>
              <a:xfrm>
                <a:off x="185711" y="882084"/>
                <a:ext cx="11820577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成正比例，当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），将函数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个单位长度，所得函数的表达式为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益阳市中考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轴的对称点为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）的直线设为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62" name="yt_shape_129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11" y="882084"/>
                <a:ext cx="11820577" cy="2546916"/>
              </a:xfrm>
              <a:prstGeom prst="rect">
                <a:avLst/>
              </a:prstGeom>
              <a:blipFill>
                <a:blip r:embed="rId2"/>
                <a:stretch>
                  <a:fillRect l="-1546" t="-2153" r="-97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9B0279-43B6-6EBB-1DD5-64770671F4E1}"/>
              </a:ext>
            </a:extLst>
          </p:cNvPr>
          <p:cNvSpPr txBox="1"/>
          <p:nvPr/>
        </p:nvSpPr>
        <p:spPr>
          <a:xfrm>
            <a:off x="9973124" y="807531"/>
            <a:ext cx="1211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2B410B-AE26-B002-5649-1FD2AC5A7BCA}"/>
              </a:ext>
            </a:extLst>
          </p:cNvPr>
          <p:cNvSpPr txBox="1"/>
          <p:nvPr/>
        </p:nvSpPr>
        <p:spPr>
          <a:xfrm>
            <a:off x="10958401" y="80753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E6C4B2-0B9E-576D-22ED-C0CE824E2AEE}"/>
              </a:ext>
            </a:extLst>
          </p:cNvPr>
          <p:cNvSpPr txBox="1"/>
          <p:nvPr/>
        </p:nvSpPr>
        <p:spPr>
          <a:xfrm>
            <a:off x="3863752" y="1700808"/>
            <a:ext cx="136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2966">
            <a:extLst>
              <a:ext uri="{FF2B5EF4-FFF2-40B4-BE49-F238E27FC236}">
                <a16:creationId xmlns:a16="http://schemas.microsoft.com/office/drawing/2014/main" id="{A8123222-5724-764A-B20B-CF88B8406DB5}"/>
              </a:ext>
            </a:extLst>
          </p:cNvPr>
          <p:cNvSpPr txBox="1"/>
          <p:nvPr/>
        </p:nvSpPr>
        <p:spPr>
          <a:xfrm>
            <a:off x="263352" y="3429000"/>
            <a:ext cx="2859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67">
                <a:extLst>
                  <a:ext uri="{FF2B5EF4-FFF2-40B4-BE49-F238E27FC236}">
                    <a16:creationId xmlns:a16="http://schemas.microsoft.com/office/drawing/2014/main" id="{7B00F74F-7E9F-8371-90E4-0728813B116D}"/>
                  </a:ext>
                </a:extLst>
              </p:cNvPr>
              <p:cNvSpPr txBox="1"/>
              <p:nvPr/>
            </p:nvSpPr>
            <p:spPr>
              <a:xfrm>
                <a:off x="263352" y="3861048"/>
                <a:ext cx="4403450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轴的对称点为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967">
                <a:extLst>
                  <a:ext uri="{FF2B5EF4-FFF2-40B4-BE49-F238E27FC236}">
                    <a16:creationId xmlns:a16="http://schemas.microsoft.com/office/drawing/2014/main" id="{7B00F74F-7E9F-8371-90E4-0728813B1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3861048"/>
                <a:ext cx="4403450" cy="2546916"/>
              </a:xfrm>
              <a:prstGeom prst="rect">
                <a:avLst/>
              </a:prstGeom>
              <a:blipFill>
                <a:blip r:embed="rId3"/>
                <a:stretch>
                  <a:fillRect l="-4149" r="-3181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yt_shape_12969">
            <a:extLst>
              <a:ext uri="{FF2B5EF4-FFF2-40B4-BE49-F238E27FC236}">
                <a16:creationId xmlns:a16="http://schemas.microsoft.com/office/drawing/2014/main" id="{A4E34860-EA30-3901-3F82-6FCB76236150}"/>
              </a:ext>
            </a:extLst>
          </p:cNvPr>
          <p:cNvGrpSpPr/>
          <p:nvPr/>
        </p:nvGrpSpPr>
        <p:grpSpPr>
          <a:xfrm>
            <a:off x="9213938" y="4060667"/>
            <a:ext cx="2161413" cy="2110435"/>
            <a:chOff x="0" y="0"/>
            <a:chExt cx="2161413" cy="2110435"/>
          </a:xfrm>
        </p:grpSpPr>
        <p:pic>
          <p:nvPicPr>
            <p:cNvPr id="8" name="yt_image_12969" descr="{&quot;rangeId&quot;:0,&quot;⚘_4&quot;:1}">
              <a:extLst>
                <a:ext uri="{FF2B5EF4-FFF2-40B4-BE49-F238E27FC236}">
                  <a16:creationId xmlns:a16="http://schemas.microsoft.com/office/drawing/2014/main" id="{1C7680BE-0F1C-214C-0AC0-1DD214795C64}"/>
                </a:ex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61413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971">
              <a:extLst>
                <a:ext uri="{FF2B5EF4-FFF2-40B4-BE49-F238E27FC236}">
                  <a16:creationId xmlns:a16="http://schemas.microsoft.com/office/drawing/2014/main" id="{2C36F0AE-C24A-1A40-28E2-5EC637850D24}"/>
                </a:ext>
              </a:extLst>
            </p:cNvPr>
            <p:cNvSpPr txBox="1"/>
            <p:nvPr/>
          </p:nvSpPr>
          <p:spPr>
            <a:xfrm>
              <a:off x="560097" y="168192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3" name="yt_shape_12973"/>
          <p:cNvSpPr txBox="1"/>
          <p:nvPr/>
        </p:nvSpPr>
        <p:spPr>
          <a:xfrm>
            <a:off x="540000" y="900000"/>
            <a:ext cx="4970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）确定直线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974"/>
          <p:cNvSpPr txBox="1"/>
          <p:nvPr/>
        </p:nvSpPr>
        <p:spPr>
          <a:xfrm>
            <a:off x="540000" y="1531667"/>
            <a:ext cx="728725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对应的函数表达式为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975" name="yt_shape_1297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90586" y="1531667"/>
            <a:ext cx="2161413" cy="2110435"/>
            <a:chOff x="0" y="0"/>
            <a:chExt cx="2161413" cy="2110435"/>
          </a:xfrm>
        </p:grpSpPr>
        <p:pic>
          <p:nvPicPr>
            <p:cNvPr id="5" name="yt_image_12975" descr="{&quot;rangeId&quot;:0,&quot;⚘_4&quot;:1}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1413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7" name="yt_shape_12977"/>
            <p:cNvSpPr txBox="1"/>
            <p:nvPr/>
          </p:nvSpPr>
          <p:spPr>
            <a:xfrm>
              <a:off x="560097" y="168192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考虑问题不全面导致漏解而出错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0" name="yt_shape_12980"/>
              <p:cNvSpPr txBox="1"/>
              <p:nvPr/>
            </p:nvSpPr>
            <p:spPr>
              <a:xfrm>
                <a:off x="540119" y="1399565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），且与两坐标轴围成的三角形面积为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，则此一次函数的表达式为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980" name="yt_shape_1298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604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19939">
            <a:extLst>
              <a:ext uri="{FF2B5EF4-FFF2-40B4-BE49-F238E27FC236}">
                <a16:creationId xmlns:a16="http://schemas.microsoft.com/office/drawing/2014/main" id="{B5CDFF71-26A2-9818-6CB7-ECE5FD114C9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A7D138-2FB3-6AEF-CF73-DF57AB997278}"/>
                  </a:ext>
                </a:extLst>
              </p:cNvPr>
              <p:cNvSpPr txBox="1"/>
              <p:nvPr/>
            </p:nvSpPr>
            <p:spPr>
              <a:xfrm>
                <a:off x="5784108" y="1747297"/>
                <a:ext cx="3415411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2, 'hasSerialNum': 1, 'mathAnswerShape': 1}">
                <a:extLst>
                  <a:ext uri="{FF2B5EF4-FFF2-40B4-BE49-F238E27FC236}">
                    <a16:creationId xmlns:a16="http://schemas.microsoft.com/office/drawing/2014/main" id="{D4A7D138-2FB3-6AEF-CF73-DF57AB997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108" y="1747297"/>
                <a:ext cx="3415411" cy="674320"/>
              </a:xfrm>
              <a:prstGeom prst="rect">
                <a:avLst/>
              </a:prstGeom>
              <a:blipFill>
                <a:blip r:embed="rId4"/>
                <a:stretch>
                  <a:fillRect l="-2857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2" name="yt_shape_1298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c4ae6ea-523b-4730-869f-b626cc1e028f.png&quot;}"/>
            </a:endParaRPr>
          </a:p>
        </p:txBody>
      </p:sp>
      <p:sp>
        <p:nvSpPr>
          <p:cNvPr id="12983" name="yt_shape_12983"/>
          <p:cNvSpPr txBox="1"/>
          <p:nvPr/>
        </p:nvSpPr>
        <p:spPr>
          <a:xfrm>
            <a:off x="540119" y="1644183"/>
            <a:ext cx="1016439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4" name="yt_table_12984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3694395"/>
                  </p:ext>
                </p:extLst>
              </p:nvPr>
            </p:nvGraphicFramePr>
            <p:xfrm>
              <a:off x="540000" y="2755982"/>
              <a:ext cx="7409816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984" name="yt_table_12984" descr="{&quot;rangeId&quot;:14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3694395"/>
                  </p:ext>
                </p:extLst>
              </p:nvPr>
            </p:nvGraphicFramePr>
            <p:xfrm>
              <a:off x="540000" y="2755982"/>
              <a:ext cx="7409816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222916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1314450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150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8417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3497" r="-5901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342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919964">
            <a:extLst>
              <a:ext uri="{FF2B5EF4-FFF2-40B4-BE49-F238E27FC236}">
                <a16:creationId xmlns:a16="http://schemas.microsoft.com/office/drawing/2014/main" id="{3D274643-9108-829D-3602-82F97CCA9D9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7863E2-5552-A7BB-CEC9-AC7E03C93B98}"/>
              </a:ext>
            </a:extLst>
          </p:cNvPr>
          <p:cNvSpPr txBox="1"/>
          <p:nvPr/>
        </p:nvSpPr>
        <p:spPr>
          <a:xfrm>
            <a:off x="10597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1403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51</cp:revision>
  <dcterms:created xsi:type="dcterms:W3CDTF">2023-05-05T05:33:00Z</dcterms:created>
  <dcterms:modified xsi:type="dcterms:W3CDTF">2023-05-24T06:15:58Z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