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4" r:id="rId3"/>
    <p:sldId id="367" r:id="rId4"/>
    <p:sldId id="395" r:id="rId5"/>
    <p:sldId id="368" r:id="rId6"/>
    <p:sldId id="371" r:id="rId7"/>
    <p:sldId id="375" r:id="rId8"/>
    <p:sldId id="377" r:id="rId9"/>
    <p:sldId id="384" r:id="rId10"/>
    <p:sldId id="390" r:id="rId11"/>
    <p:sldId id="392" r:id="rId12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8" d="100"/>
          <a:sy n="108" d="100"/>
        </p:scale>
        <p:origin x="120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bin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bin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bin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20" name="yt_shape_15020"/>
          <p:cNvSpPr txBox="1"/>
          <p:nvPr/>
        </p:nvSpPr>
        <p:spPr>
          <a:xfrm>
            <a:off x="540000" y="900000"/>
            <a:ext cx="4257576" cy="7023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Times New Roman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Times New Roman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445012a4-e052-4e46-987e-148142cc7ae6.png&quot;}"/>
            </a:endParaRPr>
          </a:p>
        </p:txBody>
      </p:sp>
      <p:sp>
        <p:nvSpPr>
          <p:cNvPr id="15021" name="yt_shape_15021"/>
          <p:cNvSpPr txBox="1"/>
          <p:nvPr/>
        </p:nvSpPr>
        <p:spPr>
          <a:xfrm>
            <a:off x="540119" y="165316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实验、观察、归纳得到的结论可能正确，也可能不正确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因此，要判断一个数学结论是否正确，仅仅依靠实验、观察、归纳是不够的，必须进行有根有据的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证明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3" name="yt_shape_1684746181749">
            <a:extLst>
              <a:ext uri="{FF2B5EF4-FFF2-40B4-BE49-F238E27FC236}">
                <a16:creationId xmlns:a16="http://schemas.microsoft.com/office/drawing/2014/main" id="{295BEF6D-4D94-C6CA-015B-59F639EEF0CC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4153"/>
            <a:ext cx="4089464" cy="647273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54A1667-B4E9-6657-8247-B379426FF16A}"/>
              </a:ext>
            </a:extLst>
          </p:cNvPr>
          <p:cNvSpPr txBox="1"/>
          <p:nvPr/>
        </p:nvSpPr>
        <p:spPr>
          <a:xfrm>
            <a:off x="10203707" y="2081842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证明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78" name="yt_shape_15078"/>
          <p:cNvSpPr txBox="1"/>
          <p:nvPr/>
        </p:nvSpPr>
        <p:spPr>
          <a:xfrm>
            <a:off x="540000" y="900000"/>
            <a:ext cx="915635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）通过观察归纳，写出能反映这种规律的一般结论，并说明理由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5079" name="yt_shape_15079"/>
          <p:cNvSpPr txBox="1"/>
          <p:nvPr/>
        </p:nvSpPr>
        <p:spPr>
          <a:xfrm>
            <a:off x="540000" y="1379303"/>
            <a:ext cx="637514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结论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≥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等号成立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</a:t>
            </a:r>
          </a:p>
        </p:txBody>
      </p:sp>
      <p:sp>
        <p:nvSpPr>
          <p:cNvPr id="15080" name="yt_shape_15080"/>
          <p:cNvSpPr txBox="1"/>
          <p:nvPr/>
        </p:nvSpPr>
        <p:spPr>
          <a:xfrm>
            <a:off x="540000" y="1858606"/>
            <a:ext cx="3502562" cy="13887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理由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因为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≥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所以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≥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≥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0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50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50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50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079" grpId="0" build="allAtOnce"/>
      <p:bldP spid="15080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81" name="yt_shape_15081"/>
          <p:cNvSpPr txBox="1"/>
          <p:nvPr/>
        </p:nvSpPr>
        <p:spPr>
          <a:xfrm>
            <a:off x="479376" y="764704"/>
            <a:ext cx="4257576" cy="7023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Times New Roman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Times New Roman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1028d263-7fe9-4be9-9feb-2ef0c4cd893a.png&quot;}"/>
            </a:endParaRPr>
          </a:p>
        </p:txBody>
      </p:sp>
      <p:sp>
        <p:nvSpPr>
          <p:cNvPr id="15082" name="yt_shape_15082"/>
          <p:cNvSpPr txBox="1"/>
          <p:nvPr/>
        </p:nvSpPr>
        <p:spPr>
          <a:xfrm>
            <a:off x="479495" y="146707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核心素养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推理能力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）设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为大于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的自然数）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5083" name="yt_shape_15083"/>
          <p:cNvSpPr txBox="1"/>
          <p:nvPr/>
        </p:nvSpPr>
        <p:spPr>
          <a:xfrm>
            <a:off x="479376" y="2426511"/>
            <a:ext cx="887422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）探究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是否为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的倍数，并用文字语言表述你所获得的结论；</a:t>
            </a:r>
          </a:p>
        </p:txBody>
      </p:sp>
      <p:sp>
        <p:nvSpPr>
          <p:cNvPr id="15084" name="yt_shape_15084"/>
          <p:cNvSpPr txBox="1"/>
          <p:nvPr/>
        </p:nvSpPr>
        <p:spPr>
          <a:xfrm>
            <a:off x="479376" y="2905814"/>
            <a:ext cx="10361811" cy="13887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因为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1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为非零的自然数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所以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1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的倍数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这个结论用文字语言表述为两个连续奇数的平方差是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的倍数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5085" name="yt_shape_15085"/>
          <p:cNvSpPr txBox="1"/>
          <p:nvPr/>
        </p:nvSpPr>
        <p:spPr>
          <a:xfrm>
            <a:off x="479495" y="434538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）若一个数的算术平方根是一个自然数，则称这个数是“完全平方数”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试找出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这一列数中从小到大排列的前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个完全平方数，并指出当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满足什么条件时，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为完全平方数（不必说明理由）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5086" name="yt_shape_15086"/>
          <p:cNvSpPr txBox="1"/>
          <p:nvPr/>
        </p:nvSpPr>
        <p:spPr>
          <a:xfrm>
            <a:off x="479495" y="578494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这一列数中从小到大排列的前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个完全平方数为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256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为一个完全平方数的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倍时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1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为完全平方数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3" name="yt_shape_1684746181932">
            <a:extLst>
              <a:ext uri="{FF2B5EF4-FFF2-40B4-BE49-F238E27FC236}">
                <a16:creationId xmlns:a16="http://schemas.microsoft.com/office/drawing/2014/main" id="{444926D7-B29E-6D3A-9DC4-0BA012F7975E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876" y="788857"/>
            <a:ext cx="4089464" cy="647273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0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8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508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8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508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50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084" grpId="0" build="allAtOnce"/>
      <p:bldP spid="15086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22" name="yt_shape_15022"/>
          <p:cNvSpPr txBox="1"/>
          <p:nvPr/>
        </p:nvSpPr>
        <p:spPr>
          <a:xfrm>
            <a:off x="540000" y="900000"/>
            <a:ext cx="4270400" cy="71141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50" b="0" i="0" u="none" spc="33300">
                <a:noFill/>
                <a:effectLst/>
                <a:latin typeface="Times New Roman" pitchFamily="40"/>
                <a:ea typeface="宋体" pitchFamily="40"/>
                <a:cs typeface="宋体" pitchFamily="40"/>
                <a:sym typeface="Finished"/>
              </a:rPr>
              <a:t>⁠</a:t>
            </a:r>
            <a:endParaRPr lang="zh-CN" altLang="zh-CN" sz="3950" b="0" i="0" u="none" spc="33300">
              <a:solidFill>
                <a:srgbClr val="1EE3CF"/>
              </a:solidFill>
              <a:effectLst/>
              <a:latin typeface="Times New Roman" pitchFamily="40"/>
              <a:ea typeface="宋体" pitchFamily="40"/>
              <a:cs typeface="宋体" pitchFamily="40"/>
              <a:sym typeface="Finished"/>
              <a:hlinkClick r:id="" action="ppaction://macro?name={&quot;type&quot;:&quot;ImageText&quot;,&quot;item&quot;:&quot;ImageText&quot;,&quot;path&quot;:&quot;\\ImageTexts\\485aa66c-8030-4c83-8a0e-2c292ef09a42.png&quot;}"/>
            </a:endParaRPr>
          </a:p>
        </p:txBody>
      </p:sp>
      <p:sp>
        <p:nvSpPr>
          <p:cNvPr id="15023" name="yt_shape_15023"/>
          <p:cNvSpPr txBox="1"/>
          <p:nvPr/>
        </p:nvSpPr>
        <p:spPr>
          <a:xfrm>
            <a:off x="540000" y="1662201"/>
            <a:ext cx="4873129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认识推理证明的必要性</a:t>
            </a:r>
          </a:p>
        </p:txBody>
      </p:sp>
      <p:sp>
        <p:nvSpPr>
          <p:cNvPr id="15024" name="yt_shape_15024"/>
          <p:cNvSpPr txBox="1"/>
          <p:nvPr/>
        </p:nvSpPr>
        <p:spPr>
          <a:xfrm>
            <a:off x="540000" y="2161766"/>
            <a:ext cx="937917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下列关于判断一个数学结论是否正确的叙述中，正确的是（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5025" name="yt_table_15025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3385634"/>
              </p:ext>
            </p:extLst>
          </p:nvPr>
        </p:nvGraphicFramePr>
        <p:xfrm>
          <a:off x="540000" y="2793433"/>
          <a:ext cx="6961506" cy="848742"/>
        </p:xfrm>
        <a:graphic>
          <a:graphicData uri="http://schemas.openxmlformats.org/drawingml/2006/table">
            <a:tbl>
              <a:tblPr/>
              <a:tblGrid>
                <a:gridCol w="3642043">
                  <a:extLst>
                    <a:ext uri="{9D8B030D-6E8A-4147-A177-3AD203B41FA5}">
                      <a16:colId xmlns:a16="http://schemas.microsoft.com/office/drawing/2014/main" val="10755"/>
                    </a:ext>
                  </a:extLst>
                </a:gridCol>
                <a:gridCol w="3319463">
                  <a:extLst>
                    <a:ext uri="{9D8B030D-6E8A-4147-A177-3AD203B41FA5}">
                      <a16:colId xmlns:a16="http://schemas.microsoft.com/office/drawing/2014/main" val="1075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只需观察得出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只需依靠经验获得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8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亲自实验得出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进行有根有据推理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87"/>
                  </a:ext>
                </a:extLst>
              </a:tr>
            </a:tbl>
          </a:graphicData>
        </a:graphic>
      </p:graphicFrame>
      <p:sp>
        <p:nvSpPr>
          <p:cNvPr id="15027" name="yt_shape_15027"/>
          <p:cNvSpPr txBox="1"/>
          <p:nvPr/>
        </p:nvSpPr>
        <p:spPr>
          <a:xfrm>
            <a:off x="540000" y="3692775"/>
            <a:ext cx="814806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在可以不同年的条件下，下列结论叙述正确的是（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5028" name="yt_table_15028" title="H_133.6601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83560557"/>
              </p:ext>
            </p:extLst>
          </p:nvPr>
        </p:nvGraphicFramePr>
        <p:xfrm>
          <a:off x="540000" y="4324442"/>
          <a:ext cx="5283200" cy="1697484"/>
        </p:xfrm>
        <a:graphic>
          <a:graphicData uri="http://schemas.openxmlformats.org/drawingml/2006/table">
            <a:tbl>
              <a:tblPr/>
              <a:tblGrid>
                <a:gridCol w="5283200">
                  <a:extLst>
                    <a:ext uri="{9D8B030D-6E8A-4147-A177-3AD203B41FA5}">
                      <a16:colId xmlns:a16="http://schemas.microsoft.com/office/drawing/2014/main" val="1075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A.400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个人中至少有两人生日相同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个人中至少有两人生日相同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8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个人中一定没有两人生日相同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9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个人中一定有两人生日相同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91"/>
                  </a:ext>
                </a:extLst>
              </a:tr>
            </a:tbl>
          </a:graphicData>
        </a:graphic>
      </p:graphicFrame>
      <p:pic>
        <p:nvPicPr>
          <p:cNvPr id="3" name="yt_shape_1684746181774">
            <a:extLst>
              <a:ext uri="{FF2B5EF4-FFF2-40B4-BE49-F238E27FC236}">
                <a16:creationId xmlns:a16="http://schemas.microsoft.com/office/drawing/2014/main" id="{15892311-808B-B3E1-51EE-DB50A680CE55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6204"/>
            <a:ext cx="4102164" cy="652125"/>
          </a:xfrm>
          <a:prstGeom prst="rect">
            <a:avLst/>
          </a:prstGeom>
        </p:spPr>
      </p:pic>
      <p:pic>
        <p:nvPicPr>
          <p:cNvPr id="5" name="yt_shape_1684746181790">
            <a:extLst>
              <a:ext uri="{FF2B5EF4-FFF2-40B4-BE49-F238E27FC236}">
                <a16:creationId xmlns:a16="http://schemas.microsoft.com/office/drawing/2014/main" id="{0A25E793-A7CD-E512-FDB3-FCA07AE6C27A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702831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368994F-0B26-7458-4024-37DBA8861B1F}"/>
              </a:ext>
            </a:extLst>
          </p:cNvPr>
          <p:cNvSpPr txBox="1"/>
          <p:nvPr/>
        </p:nvSpPr>
        <p:spPr>
          <a:xfrm>
            <a:off x="8908189" y="211496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48092D8-ABB8-C634-BEAA-014AC66BF095}"/>
              </a:ext>
            </a:extLst>
          </p:cNvPr>
          <p:cNvSpPr txBox="1"/>
          <p:nvPr/>
        </p:nvSpPr>
        <p:spPr>
          <a:xfrm>
            <a:off x="7688989" y="364596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30" name="yt_shape_15030"/>
          <p:cNvSpPr txBox="1"/>
          <p:nvPr/>
        </p:nvSpPr>
        <p:spPr>
          <a:xfrm>
            <a:off x="540000" y="900000"/>
            <a:ext cx="238526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先观察再验证：</a:t>
            </a:r>
          </a:p>
        </p:txBody>
      </p:sp>
      <p:sp>
        <p:nvSpPr>
          <p:cNvPr id="15031" name="yt_shape_15031"/>
          <p:cNvSpPr txBox="1"/>
          <p:nvPr/>
        </p:nvSpPr>
        <p:spPr>
          <a:xfrm>
            <a:off x="540000" y="1379303"/>
            <a:ext cx="569386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中黑色实线是直的还是弯曲的？</a:t>
            </a:r>
          </a:p>
        </p:txBody>
      </p:sp>
      <p:pic>
        <p:nvPicPr>
          <p:cNvPr id="15032" name="yt_image_15032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84232" y="1097241"/>
            <a:ext cx="1938528" cy="2359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034" name="yt_shape_15034"/>
          <p:cNvSpPr txBox="1"/>
          <p:nvPr/>
        </p:nvSpPr>
        <p:spPr>
          <a:xfrm>
            <a:off x="540000" y="1910196"/>
            <a:ext cx="446276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图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中黑色实线是弯曲的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2" name="yt_shape_15035">
            <a:extLst>
              <a:ext uri="{FF2B5EF4-FFF2-40B4-BE49-F238E27FC236}">
                <a16:creationId xmlns:a16="http://schemas.microsoft.com/office/drawing/2014/main" id="{B4ACBFC9-6F2F-C859-F705-E5BF3B3578BB}"/>
              </a:ext>
            </a:extLst>
          </p:cNvPr>
          <p:cNvSpPr txBox="1"/>
          <p:nvPr/>
        </p:nvSpPr>
        <p:spPr>
          <a:xfrm>
            <a:off x="540000" y="3788723"/>
            <a:ext cx="507831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中的直线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平行吗？</a:t>
            </a:r>
          </a:p>
        </p:txBody>
      </p:sp>
      <p:pic>
        <p:nvPicPr>
          <p:cNvPr id="3" name="yt_image_15036">
            <a:extLst>
              <a:ext uri="{FF2B5EF4-FFF2-40B4-BE49-F238E27FC236}">
                <a16:creationId xmlns:a16="http://schemas.microsoft.com/office/drawing/2014/main" id="{48F76260-AF61-D15D-6D09-4E2B8985FB31}"/>
              </a:ex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78479" y="3933056"/>
            <a:ext cx="2550033" cy="20162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yt_shape_15038">
            <a:extLst>
              <a:ext uri="{FF2B5EF4-FFF2-40B4-BE49-F238E27FC236}">
                <a16:creationId xmlns:a16="http://schemas.microsoft.com/office/drawing/2014/main" id="{813AA1D6-E5B6-7214-FE53-9C4162280C07}"/>
              </a:ext>
            </a:extLst>
          </p:cNvPr>
          <p:cNvSpPr txBox="1"/>
          <p:nvPr/>
        </p:nvSpPr>
        <p:spPr>
          <a:xfrm>
            <a:off x="539999" y="4319616"/>
            <a:ext cx="477053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图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中直线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与直线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不平行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0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034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39" name="yt_shape_15039"/>
          <p:cNvSpPr txBox="1"/>
          <p:nvPr/>
        </p:nvSpPr>
        <p:spPr>
          <a:xfrm>
            <a:off x="540000" y="900000"/>
            <a:ext cx="483946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中的线段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一样长吗？</a:t>
            </a:r>
          </a:p>
        </p:txBody>
      </p:sp>
      <p:pic>
        <p:nvPicPr>
          <p:cNvPr id="15040" name="yt_image_15040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688288" y="1547655"/>
            <a:ext cx="1704213" cy="2359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042" name="yt_shape_15042"/>
          <p:cNvSpPr txBox="1"/>
          <p:nvPr/>
        </p:nvSpPr>
        <p:spPr>
          <a:xfrm>
            <a:off x="627453" y="1342763"/>
            <a:ext cx="400109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观察可能得出的结论是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</a:t>
            </a:r>
          </a:p>
        </p:txBody>
      </p:sp>
      <p:sp>
        <p:nvSpPr>
          <p:cNvPr id="2" name="yt_shape_15043">
            <a:extLst>
              <a:ext uri="{FF2B5EF4-FFF2-40B4-BE49-F238E27FC236}">
                <a16:creationId xmlns:a16="http://schemas.microsoft.com/office/drawing/2014/main" id="{5DCC64ED-2E8F-B89A-7674-18D04139D1E0}"/>
              </a:ext>
            </a:extLst>
          </p:cNvPr>
          <p:cNvSpPr txBox="1"/>
          <p:nvPr/>
        </p:nvSpPr>
        <p:spPr>
          <a:xfrm>
            <a:off x="1156535" y="1896434"/>
            <a:ext cx="4154984" cy="234904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不一样长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用科学的方法验证可发现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图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中黑色实线是直的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图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中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图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③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中线段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一样长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0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042" grpId="0" build="allAtOnce"/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44" name="yt_shape_15044"/>
          <p:cNvSpPr txBox="1"/>
          <p:nvPr/>
        </p:nvSpPr>
        <p:spPr>
          <a:xfrm>
            <a:off x="540000" y="900000"/>
            <a:ext cx="5180905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检验数学结论的常用方法</a:t>
            </a:r>
          </a:p>
        </p:txBody>
      </p:sp>
      <p:sp>
        <p:nvSpPr>
          <p:cNvPr id="15045" name="yt_shape_15045"/>
          <p:cNvSpPr txBox="1"/>
          <p:nvPr/>
        </p:nvSpPr>
        <p:spPr>
          <a:xfrm>
            <a:off x="540000" y="1399565"/>
            <a:ext cx="505266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通过观察，你能肯定的是（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5046" name="yt_table_15046" title="H_133.6601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6540677"/>
              </p:ext>
            </p:extLst>
          </p:nvPr>
        </p:nvGraphicFramePr>
        <p:xfrm>
          <a:off x="540000" y="2031232"/>
          <a:ext cx="3624263" cy="1697484"/>
        </p:xfrm>
        <a:graphic>
          <a:graphicData uri="http://schemas.openxmlformats.org/drawingml/2006/table">
            <a:tbl>
              <a:tblPr/>
              <a:tblGrid>
                <a:gridCol w="3624263">
                  <a:extLst>
                    <a:ext uri="{9D8B030D-6E8A-4147-A177-3AD203B41FA5}">
                      <a16:colId xmlns:a16="http://schemas.microsoft.com/office/drawing/2014/main" val="1075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图形中线段是否相等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图形中线段是否平行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图形中线段是否相交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图形中线段是否垂直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95"/>
                  </a:ext>
                </a:extLst>
              </a:tr>
            </a:tbl>
          </a:graphicData>
        </a:graphic>
      </p:graphicFrame>
      <p:sp>
        <p:nvSpPr>
          <p:cNvPr id="15048" name="yt_shape_15048"/>
          <p:cNvSpPr txBox="1"/>
          <p:nvPr/>
        </p:nvSpPr>
        <p:spPr>
          <a:xfrm>
            <a:off x="540000" y="3779129"/>
            <a:ext cx="412933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下列说法正确的是（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5049" name="yt_table_15049" title="H_133.6601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14010233"/>
              </p:ext>
            </p:extLst>
          </p:nvPr>
        </p:nvGraphicFramePr>
        <p:xfrm>
          <a:off x="540000" y="4410796"/>
          <a:ext cx="5453063" cy="1697484"/>
        </p:xfrm>
        <a:graphic>
          <a:graphicData uri="http://schemas.openxmlformats.org/drawingml/2006/table">
            <a:tbl>
              <a:tblPr/>
              <a:tblGrid>
                <a:gridCol w="5453063">
                  <a:extLst>
                    <a:ext uri="{9D8B030D-6E8A-4147-A177-3AD203B41FA5}">
                      <a16:colId xmlns:a16="http://schemas.microsoft.com/office/drawing/2014/main" val="1075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一个锐角的余角一定比这个锐角小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一个锐角的余角一定比这个锐角大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一个锐角的补角一定比这个锐角大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一个钝角的补角一定比这个钝角大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99"/>
                  </a:ext>
                </a:extLst>
              </a:tr>
            </a:tbl>
          </a:graphicData>
        </a:graphic>
      </p:graphicFrame>
      <p:pic>
        <p:nvPicPr>
          <p:cNvPr id="3" name="yt_shape_1684746181833">
            <a:extLst>
              <a:ext uri="{FF2B5EF4-FFF2-40B4-BE49-F238E27FC236}">
                <a16:creationId xmlns:a16="http://schemas.microsoft.com/office/drawing/2014/main" id="{32B52B66-6264-1248-931D-15FF788F4FD3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629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7CDB9DF-ADB2-A2C6-2947-5C8828463D6B}"/>
              </a:ext>
            </a:extLst>
          </p:cNvPr>
          <p:cNvSpPr txBox="1"/>
          <p:nvPr/>
        </p:nvSpPr>
        <p:spPr>
          <a:xfrm>
            <a:off x="4640989" y="135275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9E7C57C-7C13-1F39-6A93-BA4D07377643}"/>
              </a:ext>
            </a:extLst>
          </p:cNvPr>
          <p:cNvSpPr txBox="1"/>
          <p:nvPr/>
        </p:nvSpPr>
        <p:spPr>
          <a:xfrm>
            <a:off x="3726589" y="373232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1" name="yt_shape_15051"/>
          <p:cNvSpPr txBox="1"/>
          <p:nvPr/>
        </p:nvSpPr>
        <p:spPr>
          <a:xfrm>
            <a:off x="540119" y="900000"/>
            <a:ext cx="11532545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语句“有一条线段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3cm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，另一条线段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2cm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，那么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5cm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”是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误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（填“正确”或“错误”）的，理由是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与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并不一定在同一条直线上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，正确的距离是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1cm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5cm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5052" name="yt_shape_15052"/>
          <p:cNvSpPr txBox="1"/>
          <p:nvPr/>
        </p:nvSpPr>
        <p:spPr>
          <a:xfrm>
            <a:off x="540119" y="233956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在学习求代数式的值的内容时，小明发现：当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的值都是负数，于是他猜想：当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为任意正整数时，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的值都是负数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5053" name="yt_shape_15053"/>
          <p:cNvSpPr txBox="1"/>
          <p:nvPr/>
        </p:nvSpPr>
        <p:spPr>
          <a:xfrm>
            <a:off x="540000" y="3299001"/>
            <a:ext cx="748923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时，分别求代数式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的值；</a:t>
            </a:r>
          </a:p>
        </p:txBody>
      </p:sp>
      <p:sp>
        <p:nvSpPr>
          <p:cNvPr id="15054" name="yt_shape_15054"/>
          <p:cNvSpPr txBox="1"/>
          <p:nvPr/>
        </p:nvSpPr>
        <p:spPr>
          <a:xfrm>
            <a:off x="540000" y="3778304"/>
            <a:ext cx="6309420" cy="13887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原式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原式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17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原式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22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5055" name="yt_shape_15055"/>
          <p:cNvSpPr txBox="1"/>
          <p:nvPr/>
        </p:nvSpPr>
        <p:spPr>
          <a:xfrm>
            <a:off x="540000" y="5217870"/>
            <a:ext cx="607858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）判断小明的猜想是否正确，请举例说明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5056" name="yt_shape_15056"/>
          <p:cNvSpPr txBox="1"/>
          <p:nvPr/>
        </p:nvSpPr>
        <p:spPr>
          <a:xfrm>
            <a:off x="540000" y="5697173"/>
            <a:ext cx="3847207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小明的猜想错误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原式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F377876-B0B1-1E6F-C43C-4528C2FF7D0E}"/>
              </a:ext>
            </a:extLst>
          </p:cNvPr>
          <p:cNvSpPr txBox="1"/>
          <p:nvPr/>
        </p:nvSpPr>
        <p:spPr>
          <a:xfrm>
            <a:off x="11360848" y="829791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错误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0E2D908-3343-922E-1C23-FCDE4ECCFBC1}"/>
              </a:ext>
            </a:extLst>
          </p:cNvPr>
          <p:cNvSpPr txBox="1"/>
          <p:nvPr/>
        </p:nvSpPr>
        <p:spPr>
          <a:xfrm>
            <a:off x="5819012" y="1309839"/>
            <a:ext cx="39884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与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并不一定在同一条直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71DC1DC-3F18-6F01-42DA-AA1D6D960ED6}"/>
              </a:ext>
            </a:extLst>
          </p:cNvPr>
          <p:cNvSpPr txBox="1"/>
          <p:nvPr/>
        </p:nvSpPr>
        <p:spPr>
          <a:xfrm>
            <a:off x="9624392" y="1306884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线上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4F7B4C6-60C2-B65C-8E48-810759E3A050}"/>
              </a:ext>
            </a:extLst>
          </p:cNvPr>
          <p:cNvSpPr txBox="1"/>
          <p:nvPr/>
        </p:nvSpPr>
        <p:spPr>
          <a:xfrm>
            <a:off x="1629144" y="1770795"/>
            <a:ext cx="195014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1cm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≤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≤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5cm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50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50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50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50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50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054" grpId="0" build="allAtOnce"/>
      <p:bldP spid="15056" grpId="0" build="allAtOnce"/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7" name="yt_shape_15057"/>
          <p:cNvSpPr txBox="1"/>
          <p:nvPr/>
        </p:nvSpPr>
        <p:spPr>
          <a:xfrm>
            <a:off x="540000" y="900000"/>
            <a:ext cx="5180905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凭自己的主观臆断而出错</a:t>
            </a:r>
          </a:p>
        </p:txBody>
      </p:sp>
      <p:sp>
        <p:nvSpPr>
          <p:cNvPr id="15058" name="yt_shape_15058"/>
          <p:cNvSpPr txBox="1"/>
          <p:nvPr/>
        </p:nvSpPr>
        <p:spPr>
          <a:xfrm>
            <a:off x="540119" y="139956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如图，有两只小虫同时出发，以相同的速度从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点，甲虫沿路线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爬行，乙虫沿路线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爬行，则以下结论中正确的是（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5062" name="yt_table_15062_skip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4096959"/>
              </p:ext>
            </p:extLst>
          </p:nvPr>
        </p:nvGraphicFramePr>
        <p:xfrm>
          <a:off x="540000" y="4524474"/>
          <a:ext cx="6688456" cy="848742"/>
        </p:xfrm>
        <a:graphic>
          <a:graphicData uri="http://schemas.openxmlformats.org/drawingml/2006/table">
            <a:tbl>
              <a:tblPr/>
              <a:tblGrid>
                <a:gridCol w="4419918">
                  <a:extLst>
                    <a:ext uri="{9D8B030D-6E8A-4147-A177-3AD203B41FA5}">
                      <a16:colId xmlns:a16="http://schemas.microsoft.com/office/drawing/2014/main" val="10760"/>
                    </a:ext>
                  </a:extLst>
                </a:gridCol>
                <a:gridCol w="2268538">
                  <a:extLst>
                    <a:ext uri="{9D8B030D-6E8A-4147-A177-3AD203B41FA5}">
                      <a16:colId xmlns:a16="http://schemas.microsoft.com/office/drawing/2014/main" val="1076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甲先到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乙先到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甲、乙同时到达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无法确定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01"/>
                  </a:ext>
                </a:extLst>
              </a:tr>
            </a:tbl>
          </a:graphicData>
        </a:graphic>
      </p:graphicFrame>
      <p:grpSp>
        <p:nvGrpSpPr>
          <p:cNvPr id="15059" name="yt_shape_15059_skip" title="H_132.7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826110" y="2564904"/>
            <a:ext cx="2494026" cy="1685304"/>
            <a:chOff x="0" y="0"/>
            <a:chExt cx="2494026" cy="1685304"/>
          </a:xfrm>
        </p:grpSpPr>
        <p:pic>
          <p:nvPicPr>
            <p:cNvPr id="2" name="yt_image_15059">
              <a:extLst>
                <a:ext uri="">
                  <a16:creationId xmlns="" xmlns:mc="http://schemas.openxmlformats.org/markup-compatibility/2006" xmlns:a14="http://schemas.microsoft.com/office/drawing/2010/main" xmlns:p14="http://schemas.microsoft.com/office/powerpoint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494026" cy="128930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061" name="yt_shape_15061"/>
            <p:cNvSpPr txBox="1"/>
            <p:nvPr/>
          </p:nvSpPr>
          <p:spPr>
            <a:xfrm>
              <a:off x="713732" y="132530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84746181866">
            <a:extLst>
              <a:ext uri="{FF2B5EF4-FFF2-40B4-BE49-F238E27FC236}">
                <a16:creationId xmlns:a16="http://schemas.microsoft.com/office/drawing/2014/main" id="{71B1182B-B8DE-921B-35E3-C7B81D00F653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629"/>
            <a:ext cx="1346264" cy="363178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96734552-A71A-55C6-C979-CE30E4177C6E}"/>
              </a:ext>
            </a:extLst>
          </p:cNvPr>
          <p:cNvSpPr txBox="1"/>
          <p:nvPr/>
        </p:nvSpPr>
        <p:spPr>
          <a:xfrm>
            <a:off x="6393708" y="182824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64" name="yt_shape_15064"/>
          <p:cNvSpPr txBox="1"/>
          <p:nvPr/>
        </p:nvSpPr>
        <p:spPr>
          <a:xfrm>
            <a:off x="540000" y="900000"/>
            <a:ext cx="4078039" cy="69339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850" b="0" i="0" u="none" spc="31800">
                <a:noFill/>
                <a:effectLst/>
                <a:latin typeface="Times New Roman" pitchFamily="38"/>
                <a:ea typeface="宋体" pitchFamily="38"/>
                <a:cs typeface="宋体" pitchFamily="38"/>
                <a:sym typeface="Finished"/>
              </a:rPr>
              <a:t>⁠</a:t>
            </a:r>
            <a:endParaRPr lang="zh-CN" altLang="zh-CN" sz="3850" b="0" i="0" u="none" spc="31800">
              <a:solidFill>
                <a:srgbClr val="1EE3CF"/>
              </a:solidFill>
              <a:effectLst/>
              <a:latin typeface="Times New Roman" pitchFamily="38"/>
              <a:ea typeface="宋体" pitchFamily="38"/>
              <a:cs typeface="宋体" pitchFamily="38"/>
              <a:sym typeface="Finished"/>
              <a:hlinkClick r:id="" action="ppaction://macro?name={&quot;type&quot;:&quot;ImageText&quot;,&quot;item&quot;:&quot;ImageText&quot;,&quot;path&quot;:&quot;\\ImageTexts\\39ecd7a1-524b-487b-9fc8-976d1f53ce42.png&quot;}"/>
            </a:endParaRPr>
          </a:p>
        </p:txBody>
      </p:sp>
      <p:sp>
        <p:nvSpPr>
          <p:cNvPr id="15065" name="yt_shape_15065"/>
          <p:cNvSpPr txBox="1"/>
          <p:nvPr/>
        </p:nvSpPr>
        <p:spPr>
          <a:xfrm>
            <a:off x="540119" y="1644183"/>
            <a:ext cx="11388529" cy="282917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原创题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）小宇设计了一个随机碰撞模拟器：在模拟器中有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三种型号的小球，它们随机运动，当两个小球相遇时会发生碰撞（不考虑多个小球相撞的情况）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若相同型号的两个小球碰撞，会变成一个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型小球；若不同型号的两个小球发生碰撞，则会变成另外一种型号的小球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例如，一个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型小球和一个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型小球发生碰撞，会变成一个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型小球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现在模拟器中有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型小球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型小球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型小球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个，如果经过各种两两碰撞后，最后只剩下一个小球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以下说法中正确的是（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sp>
        <p:nvSpPr>
          <p:cNvPr id="15066" name="yt_shape_15066"/>
          <p:cNvSpPr txBox="1"/>
          <p:nvPr/>
        </p:nvSpPr>
        <p:spPr>
          <a:xfrm>
            <a:off x="582476" y="4497971"/>
            <a:ext cx="480420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最后剩下的小球可能是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型小球；</a:t>
            </a:r>
          </a:p>
        </p:txBody>
      </p:sp>
      <p:sp>
        <p:nvSpPr>
          <p:cNvPr id="15067" name="yt_shape_15067"/>
          <p:cNvSpPr txBox="1"/>
          <p:nvPr/>
        </p:nvSpPr>
        <p:spPr>
          <a:xfrm>
            <a:off x="582476" y="4977274"/>
            <a:ext cx="480420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最后剩下的小球一定是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型小球；</a:t>
            </a:r>
          </a:p>
        </p:txBody>
      </p:sp>
      <p:sp>
        <p:nvSpPr>
          <p:cNvPr id="15068" name="yt_shape_15068"/>
          <p:cNvSpPr txBox="1"/>
          <p:nvPr/>
        </p:nvSpPr>
        <p:spPr>
          <a:xfrm>
            <a:off x="582476" y="5456577"/>
            <a:ext cx="489877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最后剩下的小球一定不是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型小球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3" name="yt_shape_1684746181894">
            <a:extLst>
              <a:ext uri="{FF2B5EF4-FFF2-40B4-BE49-F238E27FC236}">
                <a16:creationId xmlns:a16="http://schemas.microsoft.com/office/drawing/2014/main" id="{C8DF26ED-B0DB-9F02-F46D-74EA54D35EE5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5708"/>
            <a:ext cx="3911664" cy="635274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1F36378-D6D9-5FD5-12D1-E843ED59A7A7}"/>
              </a:ext>
            </a:extLst>
          </p:cNvPr>
          <p:cNvSpPr txBox="1"/>
          <p:nvPr/>
        </p:nvSpPr>
        <p:spPr>
          <a:xfrm>
            <a:off x="8760296" y="395537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 dirty="0">
              <a:solidFill>
                <a:srgbClr val="FF0000"/>
              </a:solidFill>
            </a:endParaRPr>
          </a:p>
        </p:txBody>
      </p:sp>
      <p:graphicFrame>
        <p:nvGraphicFramePr>
          <p:cNvPr id="4" name="yt_table_15069" title="H_33.41504">
            <a:extLst>
              <a:ext uri="{FF2B5EF4-FFF2-40B4-BE49-F238E27FC236}">
                <a16:creationId xmlns:a16="http://schemas.microsoft.com/office/drawing/2014/main" id="{B6F8A6A1-FFF0-32B9-4780-BEC6B2E9689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7088192"/>
              </p:ext>
            </p:extLst>
          </p:nvPr>
        </p:nvGraphicFramePr>
        <p:xfrm>
          <a:off x="603500" y="5996732"/>
          <a:ext cx="8419466" cy="424371"/>
        </p:xfrm>
        <a:graphic>
          <a:graphicData uri="http://schemas.openxmlformats.org/drawingml/2006/table">
            <a:tbl>
              <a:tblPr/>
              <a:tblGrid>
                <a:gridCol w="2194243">
                  <a:extLst>
                    <a:ext uri="{9D8B030D-6E8A-4147-A177-3AD203B41FA5}">
                      <a16:colId xmlns:a16="http://schemas.microsoft.com/office/drawing/2014/main" val="10762"/>
                    </a:ext>
                  </a:extLst>
                </a:gridCol>
                <a:gridCol w="2481580">
                  <a:extLst>
                    <a:ext uri="{9D8B030D-6E8A-4147-A177-3AD203B41FA5}">
                      <a16:colId xmlns:a16="http://schemas.microsoft.com/office/drawing/2014/main" val="10763"/>
                    </a:ext>
                  </a:extLst>
                </a:gridCol>
                <a:gridCol w="2176780">
                  <a:extLst>
                    <a:ext uri="{9D8B030D-6E8A-4147-A177-3AD203B41FA5}">
                      <a16:colId xmlns:a16="http://schemas.microsoft.com/office/drawing/2014/main" val="10764"/>
                    </a:ext>
                  </a:extLst>
                </a:gridCol>
                <a:gridCol w="1566863">
                  <a:extLst>
                    <a:ext uri="{9D8B030D-6E8A-4147-A177-3AD203B41FA5}">
                      <a16:colId xmlns:a16="http://schemas.microsoft.com/office/drawing/2014/main" val="1076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①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②③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①③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02"/>
                  </a:ext>
                </a:extLst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5071" name="yt_shape_15071"/>
              <p:cNvSpPr txBox="1"/>
              <p:nvPr/>
            </p:nvSpPr>
            <p:spPr>
              <a:xfrm>
                <a:off x="540119" y="900000"/>
                <a:ext cx="11111999" cy="412266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教材第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163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页随堂练习第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题变式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）当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时，代数式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的值是质数，对于所有的自然数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的值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不一定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（填“一定”或“不一定”）是质数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）比较下列算式结果的大小：（选填“＜”“＞”或“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”）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×（－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③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2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④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5071" name="yt_shape_15071" descr="{&quot;rangeId&quot;:14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4122667"/>
              </a:xfrm>
              <a:prstGeom prst="rect">
                <a:avLst/>
              </a:prstGeom>
              <a:blipFill>
                <a:blip r:embed="rId2"/>
                <a:stretch>
                  <a:fillRect l="-1701" t="-1331" b="-369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E43913B1-1381-98D2-EB4D-41F7D22622F6}"/>
              </a:ext>
            </a:extLst>
          </p:cNvPr>
          <p:cNvSpPr txBox="1"/>
          <p:nvPr/>
        </p:nvSpPr>
        <p:spPr>
          <a:xfrm>
            <a:off x="7409707" y="1328682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不一定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75D046B-675F-246B-BCCC-9B947D8C63A1}"/>
              </a:ext>
            </a:extLst>
          </p:cNvPr>
          <p:cNvSpPr txBox="1"/>
          <p:nvPr/>
        </p:nvSpPr>
        <p:spPr>
          <a:xfrm>
            <a:off x="1872508" y="2755146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＞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B556982-6D7C-00C6-4710-0D718B7BCEEE}"/>
              </a:ext>
            </a:extLst>
          </p:cNvPr>
          <p:cNvSpPr txBox="1"/>
          <p:nvPr/>
        </p:nvSpPr>
        <p:spPr>
          <a:xfrm>
            <a:off x="2786908" y="3230634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＞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33B2DD3-85FC-0C81-C39F-81DA208F6EB8}"/>
              </a:ext>
            </a:extLst>
          </p:cNvPr>
          <p:cNvSpPr txBox="1"/>
          <p:nvPr/>
        </p:nvSpPr>
        <p:spPr>
          <a:xfrm>
            <a:off x="3012778" y="3706122"/>
            <a:ext cx="484886" cy="89911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＞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684C720-1F05-F179-07DC-557DD8F34357}"/>
              </a:ext>
            </a:extLst>
          </p:cNvPr>
          <p:cNvSpPr txBox="1"/>
          <p:nvPr/>
        </p:nvSpPr>
        <p:spPr>
          <a:xfrm>
            <a:off x="1872508" y="4511620"/>
            <a:ext cx="4848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黑体" pitchFamily="24"/>
              </a:rPr>
              <a:t>＝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1423</Words>
  <Application>Microsoft Office PowerPoint</Application>
  <PresentationFormat>宽屏</PresentationFormat>
  <Paragraphs>97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7" baseType="lpstr"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拉 朵</cp:lastModifiedBy>
  <cp:revision>48</cp:revision>
  <dcterms:created xsi:type="dcterms:W3CDTF">2023-05-05T05:33:00Z</dcterms:created>
  <dcterms:modified xsi:type="dcterms:W3CDTF">2023-05-24T06:42:08Z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683AEEE36BF641E990D0D160655C94FA_13</vt:lpwstr>
  </property>
  <property fmtid="{D5CDD505-2E9C-101B-9397-08002B2CF9AE}" pid="3" name="KSOProductBuildVer">
    <vt:lpwstr>2052-11.1.0.14309</vt:lpwstr>
  </property>
</Properties>
</file>