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  <p:sldId id="369" r:id="rId7"/>
    <p:sldId id="371" r:id="rId8"/>
    <p:sldId id="373" r:id="rId9"/>
    <p:sldId id="374" r:id="rId10"/>
    <p:sldId id="375" r:id="rId11"/>
    <p:sldId id="385" r:id="rId12"/>
    <p:sldId id="387" r:id="rId13"/>
    <p:sldId id="38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f14ccef-cf82-45e0-ac51-085e180fbc82.png&quot;}"/>
            </a:endParaRPr>
          </a:p>
        </p:txBody>
      </p:sp>
      <p:sp>
        <p:nvSpPr>
          <p:cNvPr id="14513" name="yt_shape_14513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加权平均数的应用</a:t>
            </a:r>
          </a:p>
        </p:txBody>
      </p:sp>
      <p:sp>
        <p:nvSpPr>
          <p:cNvPr id="14514" name="yt_shape_14514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）李老师参加本校青年数学教师优质课比赛，笔试得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分、微型课得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分、教学反思得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按照如图所显示的笔试、微型课、教学反思的权重，李老师的综合成绩为（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18" name="yt_table_14518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374103"/>
              </p:ext>
            </p:extLst>
          </p:nvPr>
        </p:nvGraphicFramePr>
        <p:xfrm>
          <a:off x="540000" y="5737250"/>
          <a:ext cx="75050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grpSp>
        <p:nvGrpSpPr>
          <p:cNvPr id="14515" name="yt_shape_14515_skip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5606" y="3556550"/>
            <a:ext cx="1634490" cy="2030490"/>
            <a:chOff x="0" y="0"/>
            <a:chExt cx="1634490" cy="2030490"/>
          </a:xfrm>
        </p:grpSpPr>
        <p:pic>
          <p:nvPicPr>
            <p:cNvPr id="2" name="yt_image_1451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4490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7" name="yt_shape_14517"/>
            <p:cNvSpPr txBox="1"/>
            <p:nvPr/>
          </p:nvSpPr>
          <p:spPr>
            <a:xfrm>
              <a:off x="283964" y="16704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26870">
            <a:extLst>
              <a:ext uri="{FF2B5EF4-FFF2-40B4-BE49-F238E27FC236}">
                <a16:creationId xmlns:a16="http://schemas.microsoft.com/office/drawing/2014/main" id="{7CCA605A-25FD-495A-B1DA-40D21DE2F23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6126887">
            <a:extLst>
              <a:ext uri="{FF2B5EF4-FFF2-40B4-BE49-F238E27FC236}">
                <a16:creationId xmlns:a16="http://schemas.microsoft.com/office/drawing/2014/main" id="{54E01861-CDA6-58EC-38FA-E498086751F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E98381-6FF5-30A9-2A28-7F5C8B66D5CE}"/>
              </a:ext>
            </a:extLst>
          </p:cNvPr>
          <p:cNvSpPr txBox="1"/>
          <p:nvPr/>
        </p:nvSpPr>
        <p:spPr>
          <a:xfrm>
            <a:off x="3193308" y="30659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2" name="yt_shape_14552"/>
          <p:cNvSpPr txBox="1"/>
          <p:nvPr/>
        </p:nvSpPr>
        <p:spPr>
          <a:xfrm>
            <a:off x="479376" y="692696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0829900-6688-4dfd-b8f2-49e61006e57d.png&quot;}"/>
            </a:endParaRPr>
          </a:p>
        </p:txBody>
      </p:sp>
      <p:sp>
        <p:nvSpPr>
          <p:cNvPr id="14553" name="yt_shape_14553"/>
          <p:cNvSpPr txBox="1"/>
          <p:nvPr/>
        </p:nvSpPr>
        <p:spPr>
          <a:xfrm>
            <a:off x="479495" y="14458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）某校组织了一次“校徽设计”竞赛活动，邀请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名老师作为专业评委，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名学生代表参与民主测评，且民主测评的结果无弃权票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某作品的评比数据统计如下：</a:t>
            </a:r>
          </a:p>
        </p:txBody>
      </p:sp>
      <p:pic>
        <p:nvPicPr>
          <p:cNvPr id="3" name="yt_shape_1684746127007">
            <a:extLst>
              <a:ext uri="{FF2B5EF4-FFF2-40B4-BE49-F238E27FC236}">
                <a16:creationId xmlns:a16="http://schemas.microsoft.com/office/drawing/2014/main" id="{9E90D42F-7861-A81C-001E-15D6D91C7E5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716849"/>
            <a:ext cx="4089464" cy="647273"/>
          </a:xfrm>
          <a:prstGeom prst="rect">
            <a:avLst/>
          </a:prstGeom>
        </p:spPr>
      </p:pic>
      <p:graphicFrame>
        <p:nvGraphicFramePr>
          <p:cNvPr id="2" name="yt_table_14554" title="H_245.14024">
            <a:extLst>
              <a:ext uri="{FF2B5EF4-FFF2-40B4-BE49-F238E27FC236}">
                <a16:creationId xmlns:a16="http://schemas.microsoft.com/office/drawing/2014/main" id="{F621A162-86C2-53AE-CCB4-7B3A04B53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699099"/>
              </p:ext>
            </p:extLst>
          </p:nvPr>
        </p:nvGraphicFramePr>
        <p:xfrm>
          <a:off x="464776" y="2997270"/>
          <a:ext cx="11111999" cy="28079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11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0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专业评委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给分（单位：分）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yt_shape_14556">
            <a:extLst>
              <a:ext uri="{FF2B5EF4-FFF2-40B4-BE49-F238E27FC236}">
                <a16:creationId xmlns:a16="http://schemas.microsoft.com/office/drawing/2014/main" id="{2A2DD295-C146-6141-830C-14E91581B6CB}"/>
              </a:ext>
            </a:extLst>
          </p:cNvPr>
          <p:cNvSpPr txBox="1"/>
          <p:nvPr/>
        </p:nvSpPr>
        <p:spPr>
          <a:xfrm>
            <a:off x="4438650" y="5877272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（专业评委给分统计表）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4557">
                <a:extLst>
                  <a:ext uri="{FF2B5EF4-FFF2-40B4-BE49-F238E27FC236}">
                    <a16:creationId xmlns:a16="http://schemas.microsoft.com/office/drawing/2014/main" id="{689C1B38-FFC4-B4A9-53C8-4CFB1F68697F}"/>
                  </a:ext>
                </a:extLst>
              </p:cNvPr>
              <p:cNvSpPr txBox="1"/>
              <p:nvPr/>
            </p:nvSpPr>
            <p:spPr>
              <a:xfrm>
                <a:off x="440800" y="6384430"/>
                <a:ext cx="4558620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记“专业评委给分”的平均数为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4557">
                <a:extLst>
                  <a:ext uri="{FF2B5EF4-FFF2-40B4-BE49-F238E27FC236}">
                    <a16:creationId xmlns:a16="http://schemas.microsoft.com/office/drawing/2014/main" id="{689C1B38-FFC4-B4A9-53C8-4CFB1F6869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800" y="6384430"/>
                <a:ext cx="4558620" cy="428515"/>
              </a:xfrm>
              <a:prstGeom prst="rect">
                <a:avLst/>
              </a:prstGeom>
              <a:blipFill>
                <a:blip r:embed="rId3"/>
                <a:stretch>
                  <a:fillRect l="-4011" t="-11268" r="-3209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9" name="yt_shape_14559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求该作品在民主测评中得到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不赞成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的票数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560"/>
          <p:cNvSpPr txBox="1"/>
          <p:nvPr/>
        </p:nvSpPr>
        <p:spPr>
          <a:xfrm>
            <a:off x="540000" y="1531667"/>
            <a:ext cx="707886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即该作品在民主测评中得到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不赞成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的票是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4561" name="yt_shape_1456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3159" y="1531667"/>
            <a:ext cx="2148840" cy="2257882"/>
            <a:chOff x="0" y="0"/>
            <a:chExt cx="2148840" cy="2257882"/>
          </a:xfrm>
        </p:grpSpPr>
        <p:pic>
          <p:nvPicPr>
            <p:cNvPr id="3" name="yt_image_14561" descr="{&quot;rangeId&quot;:0,&quot;⚘_3&quot;:1}">
              <a:extLst>
                <a:ext uri="">
  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8840" cy="1793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3" name="yt_shape_14563"/>
            <p:cNvSpPr txBox="1"/>
            <p:nvPr/>
          </p:nvSpPr>
          <p:spPr>
            <a:xfrm>
              <a:off x="476867" y="182936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565">
                <a:extLst>
                  <a:ext uri="{FF2B5EF4-FFF2-40B4-BE49-F238E27FC236}">
                    <a16:creationId xmlns:a16="http://schemas.microsoft.com/office/drawing/2014/main" id="{B33B7DE9-6F5D-2DC8-032B-80D6791EC029}"/>
                  </a:ext>
                </a:extLst>
              </p:cNvPr>
              <p:cNvSpPr txBox="1"/>
              <p:nvPr/>
            </p:nvSpPr>
            <p:spPr>
              <a:xfrm>
                <a:off x="540000" y="3146776"/>
                <a:ext cx="4943341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对于该作品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？</a:t>
                </a:r>
              </a:p>
            </p:txBody>
          </p:sp>
        </mc:Choice>
        <mc:Fallback xmlns="">
          <p:sp>
            <p:nvSpPr>
              <p:cNvPr id="4" name="yt_shape_14565">
                <a:extLst>
                  <a:ext uri="{FF2B5EF4-FFF2-40B4-BE49-F238E27FC236}">
                    <a16:creationId xmlns:a16="http://schemas.microsoft.com/office/drawing/2014/main" id="{B33B7DE9-6F5D-2DC8-032B-80D6791EC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6776"/>
                <a:ext cx="4943341" cy="428515"/>
              </a:xfrm>
              <a:prstGeom prst="rect">
                <a:avLst/>
              </a:prstGeom>
              <a:blipFill>
                <a:blip r:embed="rId3"/>
                <a:stretch>
                  <a:fillRect l="-3827" t="-11429" r="-2840" b="-4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4567">
                <a:extLst>
                  <a:ext uri="{FF2B5EF4-FFF2-40B4-BE49-F238E27FC236}">
                    <a16:creationId xmlns:a16="http://schemas.microsoft.com/office/drawing/2014/main" id="{689ECB73-5DA0-6C3E-0083-23C27709B889}"/>
                  </a:ext>
                </a:extLst>
              </p:cNvPr>
              <p:cNvSpPr txBox="1"/>
              <p:nvPr/>
            </p:nvSpPr>
            <p:spPr>
              <a:xfrm>
                <a:off x="540000" y="3778443"/>
                <a:ext cx="7405553" cy="908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4567">
                <a:extLst>
                  <a:ext uri="{FF2B5EF4-FFF2-40B4-BE49-F238E27FC236}">
                    <a16:creationId xmlns:a16="http://schemas.microsoft.com/office/drawing/2014/main" id="{689ECB73-5DA0-6C3E-0083-23C27709B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8443"/>
                <a:ext cx="7405553" cy="908647"/>
              </a:xfrm>
              <a:prstGeom prst="rect">
                <a:avLst/>
              </a:prstGeom>
              <a:blipFill>
                <a:blip r:embed="rId4"/>
                <a:stretch>
                  <a:fillRect l="-2554" t="-6040" r="-1565" b="-20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69" name="yt_shape_145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3159" y="1531667"/>
            <a:ext cx="2148840" cy="2257882"/>
            <a:chOff x="0" y="0"/>
            <a:chExt cx="2148840" cy="2257882"/>
          </a:xfrm>
        </p:grpSpPr>
        <p:pic>
          <p:nvPicPr>
            <p:cNvPr id="5" name="yt_image_14569" descr="{&quot;rangeId&quot;:0,&quot;⚘_3&quot;:1}">
              <a:extLst>
                <a:ext uri="">
  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8840" cy="1793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1" name="yt_shape_14571"/>
            <p:cNvSpPr txBox="1"/>
            <p:nvPr/>
          </p:nvSpPr>
          <p:spPr>
            <a:xfrm>
              <a:off x="476867" y="182936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573" name="yt_shape_14573"/>
              <p:cNvSpPr txBox="1"/>
              <p:nvPr/>
            </p:nvSpPr>
            <p:spPr>
              <a:xfrm>
                <a:off x="540001" y="908720"/>
                <a:ext cx="8178970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民主测评得分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综合得分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</p:txBody>
          </p:sp>
        </mc:Choice>
        <mc:Fallback xmlns="">
          <p:sp>
            <p:nvSpPr>
              <p:cNvPr id="14573" name="yt_shape_14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908720"/>
                <a:ext cx="8178970" cy="428515"/>
              </a:xfrm>
              <a:prstGeom prst="rect">
                <a:avLst/>
              </a:prstGeom>
              <a:blipFill>
                <a:blip r:embed="rId3"/>
                <a:stretch>
                  <a:fillRect l="-2312" t="-11429" r="-1342" b="-4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75" name="yt_shape_14575"/>
              <p:cNvSpPr txBox="1"/>
              <p:nvPr/>
            </p:nvSpPr>
            <p:spPr>
              <a:xfrm>
                <a:off x="540001" y="1388023"/>
                <a:ext cx="8486747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赞成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的票数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不赞成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的票数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575" name="yt_shape_14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388023"/>
                <a:ext cx="8486747" cy="428515"/>
              </a:xfrm>
              <a:prstGeom prst="rect">
                <a:avLst/>
              </a:prstGeom>
              <a:blipFill>
                <a:blip r:embed="rId4"/>
                <a:stretch>
                  <a:fillRect l="-2227" t="-12857" r="-1221" b="-4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77" name="yt_shape_14577"/>
              <p:cNvSpPr txBox="1"/>
              <p:nvPr/>
            </p:nvSpPr>
            <p:spPr>
              <a:xfrm>
                <a:off x="540001" y="1867326"/>
                <a:ext cx="2504019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577" name="yt_shape_145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867326"/>
                <a:ext cx="2504019" cy="428515"/>
              </a:xfrm>
              <a:prstGeom prst="rect">
                <a:avLst/>
              </a:prstGeom>
              <a:blipFill>
                <a:blip r:embed="rId5"/>
                <a:stretch>
                  <a:fillRect l="-7561" t="-11268" r="-6585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579">
            <a:extLst>
              <a:ext uri="{FF2B5EF4-FFF2-40B4-BE49-F238E27FC236}">
                <a16:creationId xmlns:a16="http://schemas.microsoft.com/office/drawing/2014/main" id="{356396CC-8766-3E72-2440-365AC7621773}"/>
              </a:ext>
            </a:extLst>
          </p:cNvPr>
          <p:cNvSpPr txBox="1"/>
          <p:nvPr/>
        </p:nvSpPr>
        <p:spPr>
          <a:xfrm>
            <a:off x="508921" y="2346629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求该作品的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综合得分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580">
                <a:extLst>
                  <a:ext uri="{FF2B5EF4-FFF2-40B4-BE49-F238E27FC236}">
                    <a16:creationId xmlns:a16="http://schemas.microsoft.com/office/drawing/2014/main" id="{F0A52F9D-2806-0087-953F-51FEED103096}"/>
                  </a:ext>
                </a:extLst>
              </p:cNvPr>
              <p:cNvSpPr txBox="1"/>
              <p:nvPr/>
            </p:nvSpPr>
            <p:spPr>
              <a:xfrm>
                <a:off x="508921" y="2978296"/>
                <a:ext cx="6647589" cy="1388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即该作品的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综合得分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4580">
                <a:extLst>
                  <a:ext uri="{FF2B5EF4-FFF2-40B4-BE49-F238E27FC236}">
                    <a16:creationId xmlns:a16="http://schemas.microsoft.com/office/drawing/2014/main" id="{F0A52F9D-2806-0087-953F-51FEED103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21" y="2978296"/>
                <a:ext cx="6647589" cy="1388778"/>
              </a:xfrm>
              <a:prstGeom prst="rect">
                <a:avLst/>
              </a:prstGeom>
              <a:blipFill>
                <a:blip r:embed="rId6"/>
                <a:stretch>
                  <a:fillRect l="-2750" t="-3965" r="-1833" b="-13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yt_shape_14586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23a8de86-0be5-4f88-80ee-a90f2a5fbe9f.png&quot;}"/>
            </a:endParaRPr>
          </a:p>
        </p:txBody>
      </p:sp>
      <p:sp>
        <p:nvSpPr>
          <p:cNvPr id="14587" name="yt_shape_14587"/>
          <p:cNvSpPr txBox="1"/>
          <p:nvPr/>
        </p:nvSpPr>
        <p:spPr>
          <a:xfrm>
            <a:off x="2791643" y="1365004"/>
            <a:ext cx="6608714" cy="190351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求实际问题中的加权平均数的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三个步骤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”：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根据相关统计图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确定每个数据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确定各数据的权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根据公式计算加权平均数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通过分析得出答案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27048">
            <a:extLst>
              <a:ext uri="{FF2B5EF4-FFF2-40B4-BE49-F238E27FC236}">
                <a16:creationId xmlns:a16="http://schemas.microsoft.com/office/drawing/2014/main" id="{2E9F7ED6-0F50-D15E-4C01-1CA0073AF78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0" name="yt_shape_145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某商场为了解产品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的销售情况，在上个月的销售记录中，随机抽取了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产品的销售记录，其售价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件）与对应销量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（件）的全部数据如下表：</a:t>
            </a:r>
          </a:p>
        </p:txBody>
      </p:sp>
      <p:graphicFrame>
        <p:nvGraphicFramePr>
          <p:cNvPr id="14521" name="yt_table_14521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118871"/>
              </p:ext>
            </p:extLst>
          </p:nvPr>
        </p:nvGraphicFramePr>
        <p:xfrm>
          <a:off x="1847528" y="2011799"/>
          <a:ext cx="8565715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65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售价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23" name="yt_shape_14523"/>
          <p:cNvSpPr txBox="1"/>
          <p:nvPr/>
        </p:nvSpPr>
        <p:spPr>
          <a:xfrm>
            <a:off x="540000" y="3320558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产品平均每件的售价为（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24" name="yt_table_1452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095761"/>
              </p:ext>
            </p:extLst>
          </p:nvPr>
        </p:nvGraphicFramePr>
        <p:xfrm>
          <a:off x="540000" y="3952225"/>
          <a:ext cx="91052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A2C4A1-2BF3-3EFF-5859-164D010054F2}"/>
              </a:ext>
            </a:extLst>
          </p:cNvPr>
          <p:cNvSpPr txBox="1"/>
          <p:nvPr/>
        </p:nvSpPr>
        <p:spPr>
          <a:xfrm>
            <a:off x="5969727" y="32737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6" name="yt_shape_14526"/>
          <p:cNvSpPr txBox="1"/>
          <p:nvPr/>
        </p:nvSpPr>
        <p:spPr>
          <a:xfrm>
            <a:off x="540000" y="90000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某公司有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名员工，他们所在部门及相应每人所创年利润如下表所示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527" name="yt_table_14527" title="H_163.33015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923486"/>
              </p:ext>
            </p:extLst>
          </p:nvPr>
        </p:nvGraphicFramePr>
        <p:xfrm>
          <a:off x="2124176" y="1531667"/>
          <a:ext cx="7932264" cy="207429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1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1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9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部门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每人所创年利润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529" name="yt_shape_14529"/>
          <p:cNvSpPr txBox="1"/>
          <p:nvPr/>
        </p:nvSpPr>
        <p:spPr>
          <a:xfrm>
            <a:off x="540000" y="3875502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这个公司平均每人所创年利润是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339715-84AF-E5E0-481F-44A5DDF7AACF}"/>
              </a:ext>
            </a:extLst>
          </p:cNvPr>
          <p:cNvSpPr txBox="1"/>
          <p:nvPr/>
        </p:nvSpPr>
        <p:spPr>
          <a:xfrm>
            <a:off x="5021989" y="382869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0" name="yt_shape_1453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）学校要从王静、李玉两同学中选拔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人参加运动会志愿者工作，选拔项目为普通话、体育知识和旅游知识，并将成绩依次按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两人的各项选拔成绩如表所示，则最终胜出的同学是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李玉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531" name="yt_table_14531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991903"/>
              </p:ext>
            </p:extLst>
          </p:nvPr>
        </p:nvGraphicFramePr>
        <p:xfrm>
          <a:off x="540000" y="2491930"/>
          <a:ext cx="11111999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15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4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7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15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普通话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体育知识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旅游知识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王静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李玉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40B5F63-DC04-1913-EAF1-C7482616FE95}"/>
              </a:ext>
            </a:extLst>
          </p:cNvPr>
          <p:cNvSpPr txBox="1"/>
          <p:nvPr/>
        </p:nvSpPr>
        <p:spPr>
          <a:xfrm>
            <a:off x="62413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李玉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3" name="yt_shape_14533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小林在八年级第一学期的数学测验成绩分别为平时考试第一单元得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分，第二单元得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分，第三单元得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分，期中考试得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分，期末考试得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如果按照平时、期中、期末的权重分别为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计算，那么小林该学期的数学测验总评成绩应为多少分？</a:t>
            </a:r>
          </a:p>
        </p:txBody>
      </p:sp>
      <p:sp>
        <p:nvSpPr>
          <p:cNvPr id="14534" name="yt_shape_14534"/>
          <p:cNvSpPr txBox="1"/>
          <p:nvPr/>
        </p:nvSpPr>
        <p:spPr>
          <a:xfrm>
            <a:off x="540000" y="2819698"/>
            <a:ext cx="730969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平时成绩为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总评成绩为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即小林该学期的数学测验总评成绩应为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5" name="yt_shape_14535"/>
          <p:cNvSpPr txBox="1"/>
          <p:nvPr/>
        </p:nvSpPr>
        <p:spPr>
          <a:xfrm>
            <a:off x="540000" y="900000"/>
            <a:ext cx="82586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因混淆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速度的平均数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p:sp>
        <p:nvSpPr>
          <p:cNvPr id="14536" name="yt_shape_1453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小李从家出发后立即返回，已知去时速度为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秒，返回时速度为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秒，则往返一趟的平均速度为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26934">
            <a:extLst>
              <a:ext uri="{FF2B5EF4-FFF2-40B4-BE49-F238E27FC236}">
                <a16:creationId xmlns:a16="http://schemas.microsoft.com/office/drawing/2014/main" id="{60430469-9BEE-AF13-D83E-5FBC2D7AD4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C6EEA8-924B-5753-B45D-BD9960D8689F}"/>
              </a:ext>
            </a:extLst>
          </p:cNvPr>
          <p:cNvSpPr txBox="1"/>
          <p:nvPr/>
        </p:nvSpPr>
        <p:spPr>
          <a:xfrm>
            <a:off x="3193308" y="1828247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7" name="yt_shape_1453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c51753f-1dc4-4b15-bf21-a91a19a5fc72.png&quot;}"/>
            </a:endParaRPr>
          </a:p>
        </p:txBody>
      </p:sp>
      <p:sp>
        <p:nvSpPr>
          <p:cNvPr id="14538" name="yt_shape_1453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某次数学测试中，该校八年级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名学生成绩均在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分以上，具体成绩统计如表：</a:t>
            </a:r>
          </a:p>
        </p:txBody>
      </p:sp>
      <p:graphicFrame>
        <p:nvGraphicFramePr>
          <p:cNvPr id="14539" name="yt_table_14539" title="H_122.71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962672"/>
              </p:ext>
            </p:extLst>
          </p:nvPr>
        </p:nvGraphicFramePr>
        <p:xfrm>
          <a:off x="540000" y="2755982"/>
          <a:ext cx="11111999" cy="15584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62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6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541" name="yt_shape_14541"/>
          <p:cNvSpPr txBox="1"/>
          <p:nvPr/>
        </p:nvSpPr>
        <p:spPr>
          <a:xfrm>
            <a:off x="540000" y="4584120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请根据表格中的信息，计算这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名学生的平均分为（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42" name="yt_table_14542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738324"/>
              </p:ext>
            </p:extLst>
          </p:nvPr>
        </p:nvGraphicFramePr>
        <p:xfrm>
          <a:off x="540000" y="5215787"/>
          <a:ext cx="4065906" cy="85610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</a:tbl>
          </a:graphicData>
        </a:graphic>
      </p:graphicFrame>
      <p:pic>
        <p:nvPicPr>
          <p:cNvPr id="3" name="yt_shape_1684746126977">
            <a:extLst>
              <a:ext uri="{FF2B5EF4-FFF2-40B4-BE49-F238E27FC236}">
                <a16:creationId xmlns:a16="http://schemas.microsoft.com/office/drawing/2014/main" id="{061722D5-B4C5-2CD8-385E-0F93CC3B800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4449DD-BAD5-CC3D-69A8-28511B512137}"/>
              </a:ext>
            </a:extLst>
          </p:cNvPr>
          <p:cNvSpPr txBox="1"/>
          <p:nvPr/>
        </p:nvSpPr>
        <p:spPr>
          <a:xfrm>
            <a:off x="8069989" y="45373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4" name="yt_shape_1454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小明所在班级为希望工程捐款，他统计了全班同学的捐款情况，并绘制成如图所示的统计图，根据统计图，可计算出全班同学平均每人捐款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48" name="yt_shape_14548"/>
          <p:cNvSpPr txBox="1"/>
          <p:nvPr/>
        </p:nvSpPr>
        <p:spPr>
          <a:xfrm>
            <a:off x="540000" y="43337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45" name="yt_shape_14545" title="H_178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18684" y="2011799"/>
            <a:ext cx="2754630" cy="2271663"/>
            <a:chOff x="0" y="0"/>
            <a:chExt cx="2754630" cy="2271663"/>
          </a:xfrm>
        </p:grpSpPr>
        <p:pic>
          <p:nvPicPr>
            <p:cNvPr id="2" name="yt_image_1454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54630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7" name="yt_shape_14547"/>
            <p:cNvSpPr txBox="1"/>
            <p:nvPr/>
          </p:nvSpPr>
          <p:spPr>
            <a:xfrm>
              <a:off x="844034" y="19116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C60B6F-FFBB-08C4-2F9B-93D77FF3A10E}"/>
              </a:ext>
            </a:extLst>
          </p:cNvPr>
          <p:cNvSpPr txBox="1"/>
          <p:nvPr/>
        </p:nvSpPr>
        <p:spPr>
          <a:xfrm>
            <a:off x="8679707" y="13286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9" name="yt_shape_14549"/>
          <p:cNvSpPr txBox="1"/>
          <p:nvPr/>
        </p:nvSpPr>
        <p:spPr>
          <a:xfrm>
            <a:off x="540000" y="836712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）学校为落实立德树人，发展素质教育，加强美育，需要招聘两位艺术老师，从学历、笔试、上课和现场答辩四个项目进行测试，以最终得分择优录取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甲、乙、丙三位应聘者的测试成绩（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分制）如表所记，如果四项得分按照“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”比例确定每人的最终得分，丙得分最高，甲与乙得分相同，分不出谁将被淘汰；鉴于教师行业应在“上课”项目上权重大一些（其他项目比例相同），为此设计了新的计分比例，你认为三位应聘者中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（选填“甲”“乙”或“丙”）将被淘汰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C03671-D60B-BBCF-8478-3E44E6FAB846}"/>
              </a:ext>
            </a:extLst>
          </p:cNvPr>
          <p:cNvSpPr txBox="1"/>
          <p:nvPr/>
        </p:nvSpPr>
        <p:spPr>
          <a:xfrm>
            <a:off x="8069988" y="316734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3" name="yt_table_14550" title="H_204.2352">
            <a:extLst>
              <a:ext uri="{FF2B5EF4-FFF2-40B4-BE49-F238E27FC236}">
                <a16:creationId xmlns:a16="http://schemas.microsoft.com/office/drawing/2014/main" id="{1445AC6E-707F-1168-D7C9-FE4AA3EDE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07551"/>
              </p:ext>
            </p:extLst>
          </p:nvPr>
        </p:nvGraphicFramePr>
        <p:xfrm>
          <a:off x="2207568" y="4146752"/>
          <a:ext cx="7704118" cy="25937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16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5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5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应聘者成绩项目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学历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笔试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现场答辩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1165</Words>
  <Application>Microsoft Office PowerPoint</Application>
  <PresentationFormat>宽屏</PresentationFormat>
  <Paragraphs>144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