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1" r:id="rId4"/>
    <p:sldId id="373" r:id="rId5"/>
    <p:sldId id="376" r:id="rId6"/>
    <p:sldId id="379" r:id="rId7"/>
    <p:sldId id="381" r:id="rId8"/>
    <p:sldId id="383" r:id="rId9"/>
    <p:sldId id="384" r:id="rId10"/>
    <p:sldId id="388" r:id="rId11"/>
    <p:sldId id="394" r:id="rId12"/>
    <p:sldId id="389" r:id="rId13"/>
    <p:sldId id="395" r:id="rId14"/>
    <p:sldId id="39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" name="yt_shape_1404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7f35eb7-75d2-40a5-8bc2-78fbc1e90d3a.png&quot;}"/>
            </a:endParaRPr>
          </a:p>
        </p:txBody>
      </p:sp>
      <p:sp>
        <p:nvSpPr>
          <p:cNvPr id="14050" name="yt_shape_14050"/>
          <p:cNvSpPr txBox="1"/>
          <p:nvPr/>
        </p:nvSpPr>
        <p:spPr>
          <a:xfrm>
            <a:off x="540000" y="1653160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二元一次方程与一次函数：</a:t>
            </a:r>
          </a:p>
        </p:txBody>
      </p:sp>
      <p:sp>
        <p:nvSpPr>
          <p:cNvPr id="14051" name="yt_shape_14051"/>
          <p:cNvSpPr txBox="1"/>
          <p:nvPr/>
        </p:nvSpPr>
        <p:spPr>
          <a:xfrm>
            <a:off x="540000" y="2132463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）以二元一次方程的解为坐标的点都在相应的一次函数的图象上；</a:t>
            </a:r>
          </a:p>
        </p:txBody>
      </p:sp>
      <p:sp>
        <p:nvSpPr>
          <p:cNvPr id="14052" name="yt_shape_14052"/>
          <p:cNvSpPr txBox="1"/>
          <p:nvPr/>
        </p:nvSpPr>
        <p:spPr>
          <a:xfrm>
            <a:off x="540000" y="2611766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）一次函数图象上点的坐标都是相应的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二元一次方程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053" name="yt_shape_14053"/>
          <p:cNvSpPr txBox="1"/>
          <p:nvPr/>
        </p:nvSpPr>
        <p:spPr>
          <a:xfrm>
            <a:off x="540000" y="3091069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二元一次方程组与一次函数：</a:t>
            </a:r>
          </a:p>
        </p:txBody>
      </p:sp>
      <p:sp>
        <p:nvSpPr>
          <p:cNvPr id="14054" name="yt_shape_14054"/>
          <p:cNvSpPr txBox="1"/>
          <p:nvPr/>
        </p:nvSpPr>
        <p:spPr>
          <a:xfrm>
            <a:off x="540000" y="3570372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）二元一次方程组的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是相应的两个一次函数图象的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交点坐标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055" name="yt_shape_14055"/>
          <p:cNvSpPr txBox="1"/>
          <p:nvPr/>
        </p:nvSpPr>
        <p:spPr>
          <a:xfrm>
            <a:off x="540000" y="4049675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）两个一次函数图象的交点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坐标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是相应的二元一次方程组的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070031">
            <a:extLst>
              <a:ext uri="{FF2B5EF4-FFF2-40B4-BE49-F238E27FC236}">
                <a16:creationId xmlns:a16="http://schemas.microsoft.com/office/drawing/2014/main" id="{58C32A0E-A93A-84B1-8813-F93AC9BFB0F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CC3AB8-3677-16E4-35D8-F8BB80693AB0}"/>
              </a:ext>
            </a:extLst>
          </p:cNvPr>
          <p:cNvSpPr txBox="1"/>
          <p:nvPr/>
        </p:nvSpPr>
        <p:spPr>
          <a:xfrm>
            <a:off x="6393589" y="256496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二元一次方程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87B653-8708-005D-32ED-BFD55448E022}"/>
              </a:ext>
            </a:extLst>
          </p:cNvPr>
          <p:cNvSpPr txBox="1"/>
          <p:nvPr/>
        </p:nvSpPr>
        <p:spPr>
          <a:xfrm>
            <a:off x="3955189" y="352356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0EE3B2-D6D2-A320-99F2-F27BA5141E71}"/>
              </a:ext>
            </a:extLst>
          </p:cNvPr>
          <p:cNvSpPr txBox="1"/>
          <p:nvPr/>
        </p:nvSpPr>
        <p:spPr>
          <a:xfrm>
            <a:off x="8831989" y="352356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交点坐标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CD8AF0-CF35-BBD5-CCA4-B9E93B7FABB4}"/>
              </a:ext>
            </a:extLst>
          </p:cNvPr>
          <p:cNvSpPr txBox="1"/>
          <p:nvPr/>
        </p:nvSpPr>
        <p:spPr>
          <a:xfrm>
            <a:off x="4869589" y="40028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24E134-4A14-1A74-49A6-AFA354362B65}"/>
              </a:ext>
            </a:extLst>
          </p:cNvPr>
          <p:cNvSpPr txBox="1"/>
          <p:nvPr/>
        </p:nvSpPr>
        <p:spPr>
          <a:xfrm>
            <a:off x="9746389" y="400286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4" name="yt_shape_141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540000" y="39166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05" name="yt_shape_14105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1050" y="2011799"/>
            <a:ext cx="1469898" cy="1854468"/>
            <a:chOff x="0" y="0"/>
            <a:chExt cx="1469898" cy="1854468"/>
          </a:xfrm>
        </p:grpSpPr>
        <p:pic>
          <p:nvPicPr>
            <p:cNvPr id="2" name="yt_image_14105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9898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7" name="yt_shape_14107"/>
            <p:cNvSpPr txBox="1"/>
            <p:nvPr/>
          </p:nvSpPr>
          <p:spPr>
            <a:xfrm>
              <a:off x="125485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109" name="yt_shape_14109"/>
          <p:cNvSpPr txBox="1"/>
          <p:nvPr/>
        </p:nvSpPr>
        <p:spPr>
          <a:xfrm>
            <a:off x="540000" y="4290086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10" name="yt_shape_14110"/>
              <p:cNvSpPr txBox="1"/>
              <p:nvPr/>
            </p:nvSpPr>
            <p:spPr>
              <a:xfrm>
                <a:off x="540000" y="4769389"/>
                <a:ext cx="10392268" cy="954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10" name="yt_shape_14110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69389"/>
                <a:ext cx="10392268" cy="954877"/>
              </a:xfrm>
              <a:prstGeom prst="rect">
                <a:avLst/>
              </a:prstGeom>
              <a:blipFill>
                <a:blip r:embed="rId3"/>
                <a:stretch>
                  <a:fillRect l="-1819" r="-117" b="-63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3C5DFA5-61D5-4B04-FB93-B98FB7C74063}"/>
              </a:ext>
            </a:extLst>
          </p:cNvPr>
          <p:cNvSpPr txBox="1"/>
          <p:nvPr/>
        </p:nvSpPr>
        <p:spPr>
          <a:xfrm>
            <a:off x="2583589" y="424328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808DF7-BF7E-2C20-4F09-1150952E057B}"/>
                  </a:ext>
                </a:extLst>
              </p:cNvPr>
              <p:cNvSpPr txBox="1"/>
              <p:nvPr/>
            </p:nvSpPr>
            <p:spPr>
              <a:xfrm>
                <a:off x="9106499" y="4722583"/>
                <a:ext cx="1129538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=1,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, 'mathAnswerShape': 1}">
                <a:extLst>
                  <a:ext uri="{FF2B5EF4-FFF2-40B4-BE49-F238E27FC236}">
                    <a16:creationId xmlns:a16="http://schemas.microsoft.com/office/drawing/2014/main" id="{7E808DF7-BF7E-2C20-4F09-1150952E0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6499" y="4722583"/>
                <a:ext cx="1129538" cy="10392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C07BE30-13A7-D055-2666-DD76C565DF4B}"/>
              </a:ext>
            </a:extLst>
          </p:cNvPr>
          <p:cNvCxnSpPr/>
          <p:nvPr/>
        </p:nvCxnSpPr>
        <p:spPr>
          <a:xfrm>
            <a:off x="8891711" y="5734081"/>
            <a:ext cx="155911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2" name="yt_shape_14112"/>
          <p:cNvSpPr txBox="1"/>
          <p:nvPr/>
        </p:nvSpPr>
        <p:spPr>
          <a:xfrm>
            <a:off x="540000" y="900000"/>
            <a:ext cx="65642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113" name="yt_shape_14113"/>
          <p:cNvSpPr txBox="1"/>
          <p:nvPr/>
        </p:nvSpPr>
        <p:spPr>
          <a:xfrm>
            <a:off x="540000" y="1379303"/>
            <a:ext cx="967572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114" name="yt_shape_14114"/>
          <p:cNvSpPr txBox="1"/>
          <p:nvPr/>
        </p:nvSpPr>
        <p:spPr>
          <a:xfrm>
            <a:off x="540000" y="2818869"/>
            <a:ext cx="39481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13" grpId="0" build="allAtOnce"/>
      <p:bldP spid="141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5" name="yt_shape_1411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90ea632-5808-4041-bc39-b4c1d86b64b1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16" name="yt_shape_14116"/>
              <p:cNvSpPr txBox="1"/>
              <p:nvPr/>
            </p:nvSpPr>
            <p:spPr>
              <a:xfrm>
                <a:off x="540119" y="1653160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116" name="yt_shape_14116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1537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21" name="yt_shape_14121"/>
          <p:cNvSpPr txBox="1"/>
          <p:nvPr/>
        </p:nvSpPr>
        <p:spPr>
          <a:xfrm>
            <a:off x="540000" y="52972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18" name="yt_shape_14118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63845" y="2963859"/>
            <a:ext cx="2464308" cy="2283093"/>
            <a:chOff x="0" y="0"/>
            <a:chExt cx="2464308" cy="2283093"/>
          </a:xfrm>
        </p:grpSpPr>
        <p:pic>
          <p:nvPicPr>
            <p:cNvPr id="2" name="yt_image_14118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64308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20" name="yt_shape_14120"/>
            <p:cNvSpPr txBox="1"/>
            <p:nvPr/>
          </p:nvSpPr>
          <p:spPr>
            <a:xfrm>
              <a:off x="622690" y="19230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122" name="yt_shape_14122"/>
          <p:cNvSpPr txBox="1"/>
          <p:nvPr/>
        </p:nvSpPr>
        <p:spPr>
          <a:xfrm>
            <a:off x="540000" y="5670676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4" name="yt_shape_1684746070202">
            <a:extLst>
              <a:ext uri="{FF2B5EF4-FFF2-40B4-BE49-F238E27FC236}">
                <a16:creationId xmlns:a16="http://schemas.microsoft.com/office/drawing/2014/main" id="{879DCF7F-76B7-EB0D-51D4-A645E5AF103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CC38224-CBA3-A280-946A-C1C44D46BD20}"/>
              </a:ext>
            </a:extLst>
          </p:cNvPr>
          <p:cNvSpPr txBox="1"/>
          <p:nvPr/>
        </p:nvSpPr>
        <p:spPr>
          <a:xfrm>
            <a:off x="3226527" y="562387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23" name="yt_shape_14123"/>
              <p:cNvSpPr txBox="1"/>
              <p:nvPr/>
            </p:nvSpPr>
            <p:spPr>
              <a:xfrm>
                <a:off x="540119" y="900000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轴上有一点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轴的垂线（垂线位于点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的右侧），分别交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23" name="yt_shape_14123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918" r="-98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25" name="yt_shape_14125"/>
              <p:cNvSpPr txBox="1"/>
              <p:nvPr/>
            </p:nvSpPr>
            <p:spPr>
              <a:xfrm>
                <a:off x="540000" y="2070775"/>
                <a:ext cx="4499630" cy="36334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25" name="yt_shape_14125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0775"/>
                <a:ext cx="4499630" cy="3633495"/>
              </a:xfrm>
              <a:prstGeom prst="rect">
                <a:avLst/>
              </a:prstGeom>
              <a:blipFill>
                <a:blip r:embed="rId3"/>
                <a:stretch>
                  <a:fillRect l="-4201" t="-1510" r="-3117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2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7" name="yt_shape_14127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0f6dae9c-190e-49d3-a1e3-244302657375.png&quot;}"/>
            </a:endParaRPr>
          </a:p>
        </p:txBody>
      </p:sp>
      <p:sp>
        <p:nvSpPr>
          <p:cNvPr id="14128" name="yt_shape_14128"/>
          <p:cNvSpPr txBox="1"/>
          <p:nvPr/>
        </p:nvSpPr>
        <p:spPr>
          <a:xfrm>
            <a:off x="791096" y="1365004"/>
            <a:ext cx="1060980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任何一个二元一次方程都可以化为一次函数的表达式的形式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反过来也可以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二元一次方程组的解是对应的两个一次函数的图象的交点坐标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70224">
            <a:extLst>
              <a:ext uri="{FF2B5EF4-FFF2-40B4-BE49-F238E27FC236}">
                <a16:creationId xmlns:a16="http://schemas.microsoft.com/office/drawing/2014/main" id="{5324CFC8-F73B-9179-07F3-D7A7B4F2758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6" name="yt_shape_1405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08d0d16-8743-49d2-9494-0baf7d1cf2a2.png&quot;}"/>
            </a:endParaRPr>
          </a:p>
        </p:txBody>
      </p:sp>
      <p:sp>
        <p:nvSpPr>
          <p:cNvPr id="14057" name="yt_shape_14057"/>
          <p:cNvSpPr txBox="1"/>
          <p:nvPr/>
        </p:nvSpPr>
        <p:spPr>
          <a:xfrm>
            <a:off x="540000" y="1662201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二元一次方程与一次函数的关系</a:t>
            </a:r>
          </a:p>
        </p:txBody>
      </p:sp>
      <p:sp>
        <p:nvSpPr>
          <p:cNvPr id="14058" name="yt_shape_14058"/>
          <p:cNvSpPr txBox="1"/>
          <p:nvPr/>
        </p:nvSpPr>
        <p:spPr>
          <a:xfrm>
            <a:off x="540000" y="2161766"/>
            <a:ext cx="8249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的解为坐标的点组成的图象是（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059" name="yt_image_14059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93433"/>
            <a:ext cx="5341239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61" name="yt_shape_14061"/>
              <p:cNvSpPr txBox="1"/>
              <p:nvPr/>
            </p:nvSpPr>
            <p:spPr>
              <a:xfrm>
                <a:off x="540119" y="4329793"/>
                <a:ext cx="11111999" cy="10723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二元一次方程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无数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个解，以它的解为坐标的点都在一次函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61" name="yt_shape_140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29793"/>
                <a:ext cx="11111999" cy="1072345"/>
              </a:xfrm>
              <a:prstGeom prst="rect">
                <a:avLst/>
              </a:prstGeom>
              <a:blipFill>
                <a:blip r:embed="rId3"/>
                <a:stretch>
                  <a:fillRect l="-1701" t="-6250" b="-13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63" name="yt_shape_14063"/>
              <p:cNvSpPr txBox="1"/>
              <p:nvPr/>
            </p:nvSpPr>
            <p:spPr>
              <a:xfrm>
                <a:off x="540119" y="550698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呼和浩特市中考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）若以二元一次方程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的解为坐标的点（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）都在直线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上，则常数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63" name="yt_shape_1406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506980"/>
                <a:ext cx="11111999" cy="1119024"/>
              </a:xfrm>
              <a:prstGeom prst="rect">
                <a:avLst/>
              </a:prstGeom>
              <a:blipFill>
                <a:blip r:embed="rId4"/>
                <a:stretch>
                  <a:fillRect l="-1701" t="-4348" r="-49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70055">
            <a:extLst>
              <a:ext uri="{FF2B5EF4-FFF2-40B4-BE49-F238E27FC236}">
                <a16:creationId xmlns:a16="http://schemas.microsoft.com/office/drawing/2014/main" id="{7127A988-9EFA-5D13-3749-C6ACB0814C1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070071">
            <a:extLst>
              <a:ext uri="{FF2B5EF4-FFF2-40B4-BE49-F238E27FC236}">
                <a16:creationId xmlns:a16="http://schemas.microsoft.com/office/drawing/2014/main" id="{EC8529EA-A9AD-E6B6-AFDA-E782EA34DDFC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26B1AC-F878-214A-BD5F-4E31F8466978}"/>
              </a:ext>
            </a:extLst>
          </p:cNvPr>
          <p:cNvSpPr txBox="1"/>
          <p:nvPr/>
        </p:nvSpPr>
        <p:spPr>
          <a:xfrm>
            <a:off x="7806464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EA3BC4-9AAF-897B-ABCC-672BAD7415C1}"/>
              </a:ext>
            </a:extLst>
          </p:cNvPr>
          <p:cNvSpPr txBox="1"/>
          <p:nvPr/>
        </p:nvSpPr>
        <p:spPr>
          <a:xfrm>
            <a:off x="4606183" y="42829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5D01E-CE93-9902-FA4E-EE27DF481F0C}"/>
              </a:ext>
            </a:extLst>
          </p:cNvPr>
          <p:cNvSpPr txBox="1"/>
          <p:nvPr/>
        </p:nvSpPr>
        <p:spPr>
          <a:xfrm flipH="1">
            <a:off x="1199456" y="4708016"/>
            <a:ext cx="10112326" cy="1163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E4BA99-1EC5-279A-A9A1-6A06607779E7}"/>
                  </a:ext>
                </a:extLst>
              </p:cNvPr>
              <p:cNvSpPr txBox="1"/>
              <p:nvPr/>
            </p:nvSpPr>
            <p:spPr>
              <a:xfrm>
                <a:off x="1343472" y="4688551"/>
                <a:ext cx="1615187" cy="680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E4BA99-1EC5-279A-A9A1-6A0660777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4688551"/>
                <a:ext cx="1615187" cy="680098"/>
              </a:xfrm>
              <a:prstGeom prst="rect">
                <a:avLst/>
              </a:prstGeom>
              <a:blipFill>
                <a:blip r:embed="rId7"/>
                <a:stretch>
                  <a:fillRect l="-5660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7FBADC2-CFB6-40BB-FE2C-FAA1744B0C2C}"/>
              </a:ext>
            </a:extLst>
          </p:cNvPr>
          <p:cNvSpPr txBox="1"/>
          <p:nvPr/>
        </p:nvSpPr>
        <p:spPr>
          <a:xfrm>
            <a:off x="5572971" y="5935663"/>
            <a:ext cx="637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二元一次方程组与一次函数的关系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66" name="yt_shape_14066"/>
              <p:cNvSpPr txBox="1"/>
              <p:nvPr/>
            </p:nvSpPr>
            <p:spPr>
              <a:xfrm>
                <a:off x="540119" y="1399565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梧州市中考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066" name="yt_shape_14066" descr="{&quot;rangeId&quot;:2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551066"/>
              </a:xfrm>
              <a:prstGeom prst="rect">
                <a:avLst/>
              </a:prstGeom>
              <a:blipFill>
                <a:blip r:embed="rId2"/>
                <a:stretch>
                  <a:fillRect l="-1701" t="-3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71" name="yt_shape_14071"/>
          <p:cNvSpPr txBox="1"/>
          <p:nvPr/>
        </p:nvSpPr>
        <p:spPr>
          <a:xfrm>
            <a:off x="540000" y="54871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68" name="yt_shape_14068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2950631"/>
            <a:ext cx="1457325" cy="2283093"/>
            <a:chOff x="0" y="0"/>
            <a:chExt cx="1457325" cy="2283093"/>
          </a:xfrm>
        </p:grpSpPr>
        <p:pic>
          <p:nvPicPr>
            <p:cNvPr id="2" name="yt_image_14068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7325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70" name="yt_shape_14070"/>
            <p:cNvSpPr txBox="1"/>
            <p:nvPr/>
          </p:nvSpPr>
          <p:spPr>
            <a:xfrm>
              <a:off x="195381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070098">
            <a:extLst>
              <a:ext uri="{FF2B5EF4-FFF2-40B4-BE49-F238E27FC236}">
                <a16:creationId xmlns:a16="http://schemas.microsoft.com/office/drawing/2014/main" id="{1387BFAF-AABC-934D-83D5-D5A22616BB7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6A29A7E-5C09-64CC-53E3-CB1FB7597389}"/>
              </a:ext>
            </a:extLst>
          </p:cNvPr>
          <p:cNvSpPr txBox="1"/>
          <p:nvPr/>
        </p:nvSpPr>
        <p:spPr>
          <a:xfrm>
            <a:off x="9192344" y="1898018"/>
            <a:ext cx="3832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yt_table_14072" title="H_167.02">
                <a:extLst>
                  <a:ext uri="{FF2B5EF4-FFF2-40B4-BE49-F238E27FC236}">
                    <a16:creationId xmlns:a16="http://schemas.microsoft.com/office/drawing/2014/main" id="{888E8DE5-3E5B-860C-A25A-4947E49FEBE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9095979"/>
                  </p:ext>
                </p:extLst>
              </p:nvPr>
            </p:nvGraphicFramePr>
            <p:xfrm>
              <a:off x="839416" y="3052207"/>
              <a:ext cx="5142358" cy="2121154"/>
            </p:xfrm>
            <a:graphic>
              <a:graphicData uri="http://schemas.openxmlformats.org/drawingml/2006/table">
                <a:tbl>
                  <a:tblPr/>
                  <a:tblGrid>
                    <a:gridCol w="3159443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982915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−1,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=3,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yt_table_14072" title="H_167.02">
                <a:extLst>
                  <a:ext uri="{FF2B5EF4-FFF2-40B4-BE49-F238E27FC236}">
                    <a16:creationId xmlns:a16="http://schemas.microsoft.com/office/drawing/2014/main" id="{888E8DE5-3E5B-860C-A25A-4947E49FEBE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9095979"/>
                  </p:ext>
                </p:extLst>
              </p:nvPr>
            </p:nvGraphicFramePr>
            <p:xfrm>
              <a:off x="839416" y="3052207"/>
              <a:ext cx="5142358" cy="2121154"/>
            </p:xfrm>
            <a:graphic>
              <a:graphicData uri="http://schemas.openxmlformats.org/drawingml/2006/table">
                <a:tbl>
                  <a:tblPr/>
                  <a:tblGrid>
                    <a:gridCol w="3159443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982915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2813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920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575" r="-628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920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3" name="yt_shape_14073"/>
              <p:cNvSpPr txBox="1"/>
              <p:nvPr/>
            </p:nvSpPr>
            <p:spPr>
              <a:xfrm>
                <a:off x="540119" y="900000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的图象没有交点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的解的情况是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73" name="yt_shape_14073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75" name="yt_table_1407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75069"/>
              </p:ext>
            </p:extLst>
          </p:nvPr>
        </p:nvGraphicFramePr>
        <p:xfrm>
          <a:off x="540000" y="2602601"/>
          <a:ext cx="5572443" cy="848742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有无数组解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有一组解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有两组解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77" name="yt_shape_14077"/>
              <p:cNvSpPr txBox="1"/>
              <p:nvPr/>
            </p:nvSpPr>
            <p:spPr>
              <a:xfrm>
                <a:off x="540119" y="3501943"/>
                <a:ext cx="11111999" cy="14350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杭州市中考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的图象的交点坐标是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77" name="yt_shape_1407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01943"/>
                <a:ext cx="11111999" cy="1435008"/>
              </a:xfrm>
              <a:prstGeom prst="rect">
                <a:avLst/>
              </a:prstGeom>
              <a:blipFill>
                <a:blip r:embed="rId3"/>
                <a:stretch>
                  <a:fillRect l="-1701" t="-4661" b="-3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79" name="yt_shape_14079"/>
          <p:cNvSpPr txBox="1"/>
          <p:nvPr/>
        </p:nvSpPr>
        <p:spPr>
          <a:xfrm>
            <a:off x="540000" y="5103797"/>
            <a:ext cx="10462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的交点坐标是（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F62131-AE60-63DC-5012-B099F3262141}"/>
              </a:ext>
            </a:extLst>
          </p:cNvPr>
          <p:cNvSpPr txBox="1"/>
          <p:nvPr/>
        </p:nvSpPr>
        <p:spPr>
          <a:xfrm>
            <a:off x="1364508" y="19137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D627B9-A0F4-A71A-6446-C8C9925BF21B}"/>
                  </a:ext>
                </a:extLst>
              </p:cNvPr>
              <p:cNvSpPr txBox="1"/>
              <p:nvPr/>
            </p:nvSpPr>
            <p:spPr>
              <a:xfrm>
                <a:off x="6781947" y="3930625"/>
                <a:ext cx="1129539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=1,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3" name="文本框 2" descr="{'rangeId': 10, 'hasSerialNum': 1, 'mathAnswerShape': 1}">
                <a:extLst>
                  <a:ext uri="{FF2B5EF4-FFF2-40B4-BE49-F238E27FC236}">
                    <a16:creationId xmlns:a16="http://schemas.microsoft.com/office/drawing/2014/main" id="{5DD627B9-A0F4-A71A-6446-C8C9925BF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947" y="3930625"/>
                <a:ext cx="1129539" cy="10392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EB3586F-1430-8690-D531-989D54832D2E}"/>
              </a:ext>
            </a:extLst>
          </p:cNvPr>
          <p:cNvCxnSpPr/>
          <p:nvPr/>
        </p:nvCxnSpPr>
        <p:spPr>
          <a:xfrm>
            <a:off x="6567158" y="4942123"/>
            <a:ext cx="155911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38C4DCB7-D9CC-8D72-5D20-1EE9A758CB71}"/>
              </a:ext>
            </a:extLst>
          </p:cNvPr>
          <p:cNvSpPr txBox="1"/>
          <p:nvPr/>
        </p:nvSpPr>
        <p:spPr>
          <a:xfrm>
            <a:off x="10125801" y="505699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0" name="yt_shape_14080"/>
              <p:cNvSpPr txBox="1"/>
              <p:nvPr/>
            </p:nvSpPr>
            <p:spPr>
              <a:xfrm>
                <a:off x="540119" y="900000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试确定方程组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80" name="yt_shape_14080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51066"/>
              </a:xfrm>
              <a:prstGeom prst="rect">
                <a:avLst/>
              </a:prstGeom>
              <a:blipFill>
                <a:blip r:embed="rId2"/>
                <a:stretch>
                  <a:fillRect l="-1701" t="-3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82" name="yt_shape_14082"/>
              <p:cNvSpPr txBox="1"/>
              <p:nvPr/>
            </p:nvSpPr>
            <p:spPr>
              <a:xfrm>
                <a:off x="540000" y="2501854"/>
                <a:ext cx="5472845" cy="32128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−1=5,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−3+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方程组为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−1,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+8,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082" name="yt_shape_14082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1854"/>
                <a:ext cx="5472845" cy="3212803"/>
              </a:xfrm>
              <a:prstGeom prst="rect">
                <a:avLst/>
              </a:prstGeom>
              <a:blipFill>
                <a:blip r:embed="rId3"/>
                <a:stretch>
                  <a:fillRect l="-3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8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4" name="yt_shape_14084"/>
          <p:cNvSpPr txBox="1"/>
          <p:nvPr/>
        </p:nvSpPr>
        <p:spPr>
          <a:xfrm>
            <a:off x="540000" y="900000"/>
            <a:ext cx="82586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对二元一次方程组的解与一次函数关系考虑不周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85" name="yt_shape_14085"/>
              <p:cNvSpPr txBox="1"/>
              <p:nvPr/>
            </p:nvSpPr>
            <p:spPr>
              <a:xfrm>
                <a:off x="540000" y="1399565"/>
                <a:ext cx="8286949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或无数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5" name="yt_shape_1408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286949" cy="1070934"/>
              </a:xfrm>
              <a:prstGeom prst="rect">
                <a:avLst/>
              </a:prstGeom>
              <a:blipFill>
                <a:blip r:embed="rId2"/>
                <a:stretch>
                  <a:fillRect l="-2281" r="-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70133">
            <a:extLst>
              <a:ext uri="{FF2B5EF4-FFF2-40B4-BE49-F238E27FC236}">
                <a16:creationId xmlns:a16="http://schemas.microsoft.com/office/drawing/2014/main" id="{D28D1913-2F61-917C-2B3A-0F27CB0A4F4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65FC79-B771-9060-BA56-4094B4E0B039}"/>
              </a:ext>
            </a:extLst>
          </p:cNvPr>
          <p:cNvSpPr txBox="1"/>
          <p:nvPr/>
        </p:nvSpPr>
        <p:spPr>
          <a:xfrm>
            <a:off x="6446993" y="1352759"/>
            <a:ext cx="12468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或无数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7" name="yt_shape_1408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0c34334-a2c7-4db4-8d2d-8856603c3899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88" name="yt_shape_14088"/>
              <p:cNvSpPr txBox="1"/>
              <p:nvPr/>
            </p:nvSpPr>
            <p:spPr>
              <a:xfrm>
                <a:off x="540119" y="1644183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88" name="yt_shape_1408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r="-1043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90" name="yt_table_14090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9055338"/>
                  </p:ext>
                </p:extLst>
              </p:nvPr>
            </p:nvGraphicFramePr>
            <p:xfrm>
              <a:off x="540000" y="3346784"/>
              <a:ext cx="5142358" cy="2121154"/>
            </p:xfrm>
            <a:graphic>
              <a:graphicData uri="http://schemas.openxmlformats.org/drawingml/2006/table">
                <a:tbl>
                  <a:tblPr/>
                  <a:tblGrid>
                    <a:gridCol w="2915095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222726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−2,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=4,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−2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90" name="yt_table_14090" descr="{&quot;rangeId&quot;:14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9055338"/>
                  </p:ext>
                </p:extLst>
              </p:nvPr>
            </p:nvGraphicFramePr>
            <p:xfrm>
              <a:off x="540000" y="3346784"/>
              <a:ext cx="5142358" cy="2121154"/>
            </p:xfrm>
            <a:graphic>
              <a:graphicData uri="http://schemas.openxmlformats.org/drawingml/2006/table">
                <a:tbl>
                  <a:tblPr/>
                  <a:tblGrid>
                    <a:gridCol w="2915095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222726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640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874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64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874" t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070159">
            <a:extLst>
              <a:ext uri="{FF2B5EF4-FFF2-40B4-BE49-F238E27FC236}">
                <a16:creationId xmlns:a16="http://schemas.microsoft.com/office/drawing/2014/main" id="{2CCBBE12-DE3D-EC6B-3F5B-DB32DE338F2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E65F22-BF60-E2F6-EB6A-2C90B16670F6}"/>
              </a:ext>
            </a:extLst>
          </p:cNvPr>
          <p:cNvSpPr txBox="1"/>
          <p:nvPr/>
        </p:nvSpPr>
        <p:spPr>
          <a:xfrm>
            <a:off x="1669308" y="26579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1" name="yt_shape_140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）的一次函数与正比例函数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，能表示这个一次函数图象的方程是（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95" name="yt_table_1409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118264"/>
              </p:ext>
            </p:extLst>
          </p:nvPr>
        </p:nvGraphicFramePr>
        <p:xfrm>
          <a:off x="540000" y="1859435"/>
          <a:ext cx="2903538" cy="1697484"/>
        </p:xfrm>
        <a:graphic>
          <a:graphicData uri="http://schemas.openxmlformats.org/drawingml/2006/table">
            <a:tbl>
              <a:tblPr/>
              <a:tblGrid>
                <a:gridCol w="2903538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grpSp>
        <p:nvGrpSpPr>
          <p:cNvPr id="14092" name="yt_shape_14092_skip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7639" y="1859435"/>
            <a:ext cx="1632204" cy="2073924"/>
            <a:chOff x="0" y="0"/>
            <a:chExt cx="1632204" cy="2073924"/>
          </a:xfrm>
        </p:grpSpPr>
        <p:pic>
          <p:nvPicPr>
            <p:cNvPr id="2" name="yt_image_1409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2204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94" name="yt_shape_14094"/>
            <p:cNvSpPr txBox="1"/>
            <p:nvPr/>
          </p:nvSpPr>
          <p:spPr>
            <a:xfrm>
              <a:off x="206638" y="17139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022816-1C64-CC53-FAA1-440857FDA8BB}"/>
              </a:ext>
            </a:extLst>
          </p:cNvPr>
          <p:cNvSpPr txBox="1"/>
          <p:nvPr/>
        </p:nvSpPr>
        <p:spPr>
          <a:xfrm>
            <a:off x="642704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7" name="yt_shape_1409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轴上相交于一点，则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98" name="yt_shape_14098"/>
              <p:cNvSpPr txBox="1"/>
              <p:nvPr/>
            </p:nvSpPr>
            <p:spPr>
              <a:xfrm>
                <a:off x="540000" y="1859435"/>
                <a:ext cx="9916433" cy="9548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图中两条直线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的交点坐标可以看作方程组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+3,</m:t>
                            </m:r>
                          </m:e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98" name="yt_shape_14098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9916433" cy="954877"/>
              </a:xfrm>
              <a:prstGeom prst="rect">
                <a:avLst/>
              </a:prstGeom>
              <a:blipFill>
                <a:blip r:embed="rId2"/>
                <a:stretch>
                  <a:fillRect l="-1907" r="-185" b="-63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03" name="yt_shape_14103"/>
          <p:cNvSpPr txBox="1"/>
          <p:nvPr/>
        </p:nvSpPr>
        <p:spPr>
          <a:xfrm>
            <a:off x="540000" y="53922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00" name="yt_shape_14100" title="H_185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749" y="2981157"/>
            <a:ext cx="1722501" cy="2360817"/>
            <a:chOff x="0" y="0"/>
            <a:chExt cx="1722501" cy="2360817"/>
          </a:xfrm>
        </p:grpSpPr>
        <p:pic>
          <p:nvPicPr>
            <p:cNvPr id="2" name="yt_image_14100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2501" cy="19648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2" name="yt_shape_14102"/>
            <p:cNvSpPr txBox="1"/>
            <p:nvPr/>
          </p:nvSpPr>
          <p:spPr>
            <a:xfrm>
              <a:off x="251786" y="20008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8E37ED4-5223-6D25-7A64-891BC25A3378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3383A7-7FFF-9E55-45CC-5A664B6F5705}"/>
                  </a:ext>
                </a:extLst>
              </p:cNvPr>
              <p:cNvSpPr txBox="1"/>
              <p:nvPr/>
            </p:nvSpPr>
            <p:spPr>
              <a:xfrm>
                <a:off x="7374664" y="1731679"/>
                <a:ext cx="1932941" cy="10392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+3,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=3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−5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CA3383A7-7FFF-9E55-45CC-5A664B6F57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4664" y="1731679"/>
                <a:ext cx="1932941" cy="10392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1144</Words>
  <Application>Microsoft Office PowerPoint</Application>
  <PresentationFormat>宽屏</PresentationFormat>
  <Paragraphs>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45</cp:revision>
  <dcterms:created xsi:type="dcterms:W3CDTF">2023-05-05T05:33:00Z</dcterms:created>
  <dcterms:modified xsi:type="dcterms:W3CDTF">2023-05-23T08:20:27Z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