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6" r:id="rId4"/>
    <p:sldId id="367" r:id="rId5"/>
    <p:sldId id="368" r:id="rId6"/>
    <p:sldId id="369" r:id="rId7"/>
    <p:sldId id="371" r:id="rId8"/>
    <p:sldId id="372" r:id="rId9"/>
    <p:sldId id="373" r:id="rId10"/>
    <p:sldId id="380" r:id="rId11"/>
    <p:sldId id="382" r:id="rId12"/>
  </p:sldIdLst>
  <p:sldSz cx="12192000" cy="6858000"/>
  <p:notesSz cx="6858000" cy="9144000"/>
  <p:defaultTextStyle>
    <a:defPPr>
      <a:defRPr lang="zh-CN"/>
    </a:defPPr>
    <a:lvl1pPr algn="l" rtl="0" fontAlgn="base">
      <a:defRPr kern="1200">
        <a:solidFill>
          <a:schemeClr val="tx1"/>
        </a:solidFill>
        <a:latin typeface="Arial" panose="020B0604020202020204" pitchFamily="34" charset="0"/>
        <a:ea typeface="宋体" panose="02010600030101010101" pitchFamily="2" charset="-122"/>
        <a:cs typeface="+mn-cs"/>
      </a:defRPr>
    </a:lvl1pPr>
    <a:lvl2pPr marL="457200" algn="l" rtl="0" fontAlgn="base">
      <a:defRPr kern="1200">
        <a:solidFill>
          <a:schemeClr val="tx1"/>
        </a:solidFill>
        <a:latin typeface="Arial" panose="020B0604020202020204" pitchFamily="34" charset="0"/>
        <a:ea typeface="宋体" panose="02010600030101010101" pitchFamily="2" charset="-122"/>
        <a:cs typeface="+mn-cs"/>
      </a:defRPr>
    </a:lvl2pPr>
    <a:lvl3pPr marL="914400" algn="l" rtl="0" fontAlgn="base">
      <a:defRPr kern="1200">
        <a:solidFill>
          <a:schemeClr val="tx1"/>
        </a:solidFill>
        <a:latin typeface="Arial" panose="020B0604020202020204" pitchFamily="34" charset="0"/>
        <a:ea typeface="宋体" panose="02010600030101010101" pitchFamily="2" charset="-122"/>
        <a:cs typeface="+mn-cs"/>
      </a:defRPr>
    </a:lvl3pPr>
    <a:lvl4pPr marL="1371600" algn="l" rtl="0" fontAlgn="base">
      <a:defRPr kern="1200">
        <a:solidFill>
          <a:schemeClr val="tx1"/>
        </a:solidFill>
        <a:latin typeface="Arial" panose="020B0604020202020204" pitchFamily="34" charset="0"/>
        <a:ea typeface="宋体" panose="02010600030101010101" pitchFamily="2" charset="-122"/>
        <a:cs typeface="+mn-cs"/>
      </a:defRPr>
    </a:lvl4pPr>
    <a:lvl5pPr marL="1828800" algn="l" rtl="0" fontAlgn="base">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08" d="100"/>
          <a:sy n="108" d="100"/>
        </p:scale>
        <p:origin x="12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 Id="rId4" Type="http://schemas.openxmlformats.org/officeDocument/2006/relationships/image" Target="../media/image5.bin"/></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3309" name="yt_shape_13309"/>
          <p:cNvSpPr txBox="1"/>
          <p:nvPr/>
        </p:nvSpPr>
        <p:spPr>
          <a:xfrm>
            <a:off x="540000" y="900000"/>
            <a:ext cx="5309146"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根据实际问题判断函数图象</a:t>
            </a:r>
          </a:p>
        </p:txBody>
      </p:sp>
      <p:sp>
        <p:nvSpPr>
          <p:cNvPr id="13310" name="yt_shape_13310"/>
          <p:cNvSpPr txBox="1"/>
          <p:nvPr/>
        </p:nvSpPr>
        <p:spPr>
          <a:xfrm>
            <a:off x="540119" y="1399565"/>
            <a:ext cx="11651881"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温州市中考</a:t>
            </a:r>
            <a:r>
              <a:rPr lang="zh-CN" altLang="zh-CN" sz="2400" b="0" i="0" u="none" dirty="0">
                <a:solidFill>
                  <a:srgbClr val="000000"/>
                </a:solidFill>
                <a:effectLst/>
                <a:latin typeface="Times New Roman" pitchFamily="24"/>
                <a:ea typeface="宋体" pitchFamily="24"/>
                <a:cs typeface="宋体" pitchFamily="24"/>
              </a:rPr>
              <a:t>）小聪某次从家出发去公园游玩的行程如图所示，他离家的路程为</a:t>
            </a:r>
            <a:r>
              <a:rPr lang="en-US" altLang="zh-CN" sz="2400" b="0" i="1" u="none" dirty="0">
                <a:solidFill>
                  <a:srgbClr val="000000"/>
                </a:solidFill>
                <a:effectLst/>
                <a:latin typeface="Times New Roman" pitchFamily="24"/>
                <a:ea typeface="Times New Roman" pitchFamily="24"/>
                <a:cs typeface="宋体" pitchFamily="24"/>
              </a:rPr>
              <a:t>s</a:t>
            </a:r>
            <a:r>
              <a:rPr lang="zh-CN" altLang="zh-CN" sz="2400" b="0" i="0" u="none" dirty="0">
                <a:solidFill>
                  <a:srgbClr val="000000"/>
                </a:solidFill>
                <a:effectLst/>
                <a:latin typeface="Times New Roman" pitchFamily="24"/>
                <a:ea typeface="宋体" pitchFamily="24"/>
                <a:cs typeface="宋体" pitchFamily="24"/>
              </a:rPr>
              <a:t>米，所经过的时间为</a:t>
            </a:r>
            <a:r>
              <a:rPr lang="en-US" altLang="zh-CN" sz="2400" b="0" i="1" u="none" dirty="0">
                <a:solidFill>
                  <a:srgbClr val="000000"/>
                </a:solidFill>
                <a:effectLst/>
                <a:latin typeface="Times New Roman" pitchFamily="24"/>
                <a:ea typeface="Times New Roman" pitchFamily="24"/>
                <a:cs typeface="宋体" pitchFamily="24"/>
              </a:rPr>
              <a:t>t</a:t>
            </a:r>
            <a:r>
              <a:rPr lang="zh-CN" altLang="zh-CN" sz="2400" b="0" i="0" u="none" dirty="0">
                <a:solidFill>
                  <a:srgbClr val="000000"/>
                </a:solidFill>
                <a:effectLst/>
                <a:latin typeface="Times New Roman" pitchFamily="24"/>
                <a:ea typeface="宋体" pitchFamily="24"/>
                <a:cs typeface="宋体" pitchFamily="24"/>
              </a:rPr>
              <a:t>分钟</a:t>
            </a:r>
            <a:r>
              <a:rPr lang="en-US"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下列选项中的图象，能近似刻画</a:t>
            </a:r>
            <a:r>
              <a:rPr lang="en-US" altLang="zh-CN" sz="2400" b="0" i="1" u="none" dirty="0">
                <a:solidFill>
                  <a:srgbClr val="000000"/>
                </a:solidFill>
                <a:effectLst/>
                <a:latin typeface="Times New Roman" pitchFamily="24"/>
                <a:ea typeface="Times New Roman" pitchFamily="24"/>
                <a:cs typeface="宋体" pitchFamily="24"/>
              </a:rPr>
              <a:t>s</a:t>
            </a:r>
            <a:r>
              <a:rPr lang="zh-CN" altLang="zh-CN" sz="2400" b="0" i="0" u="none" dirty="0">
                <a:solidFill>
                  <a:srgbClr val="000000"/>
                </a:solidFill>
                <a:effectLst/>
                <a:latin typeface="Times New Roman" pitchFamily="24"/>
                <a:ea typeface="宋体" pitchFamily="24"/>
                <a:cs typeface="宋体" pitchFamily="24"/>
              </a:rPr>
              <a:t>与</a:t>
            </a:r>
            <a:r>
              <a:rPr lang="en-US" altLang="zh-CN" sz="2400" b="0" i="1" u="none" dirty="0">
                <a:solidFill>
                  <a:srgbClr val="000000"/>
                </a:solidFill>
                <a:effectLst/>
                <a:latin typeface="Times New Roman" pitchFamily="24"/>
                <a:ea typeface="Times New Roman" pitchFamily="24"/>
                <a:cs typeface="宋体" pitchFamily="24"/>
              </a:rPr>
              <a:t>t</a:t>
            </a:r>
            <a:r>
              <a:rPr lang="zh-CN" altLang="zh-CN" sz="2400" b="0" i="0" u="none" dirty="0">
                <a:solidFill>
                  <a:srgbClr val="000000"/>
                </a:solidFill>
                <a:effectLst/>
                <a:latin typeface="Times New Roman" pitchFamily="24"/>
                <a:ea typeface="宋体" pitchFamily="24"/>
                <a:cs typeface="宋体" pitchFamily="24"/>
              </a:rPr>
              <a:t>之间关系的是（</a:t>
            </a:r>
            <a:r>
              <a:rPr lang="zh-CN" altLang="zh-CN" sz="24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宋体" pitchFamily="24"/>
                <a:cs typeface="宋体" pitchFamily="24"/>
              </a:rPr>
              <a:t>A</a:t>
            </a:r>
            <a:r>
              <a:rPr lang="zh-CN" altLang="zh-CN" sz="24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p:sp>
        <p:nvSpPr>
          <p:cNvPr id="13314" name="yt_shape_13314"/>
          <p:cNvSpPr txBox="1"/>
          <p:nvPr/>
        </p:nvSpPr>
        <p:spPr>
          <a:xfrm>
            <a:off x="540000" y="475921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311" name="yt_shape_13311" title="H_135.2211">
            <a:extLst>
              <a:ext uri="{FF2B5EF4-FFF2-40B4-BE49-F238E27FC236}">
                <a16:creationId xmlns:a16="http://schemas.microsoft.com/office/drawing/2014/main" id="{249740F1-2B05-4C5A-B423-6F681AEFABC2}"/>
              </a:ext>
            </a:extLst>
          </p:cNvPr>
          <p:cNvGrpSpPr/>
          <p:nvPr/>
        </p:nvGrpSpPr>
        <p:grpSpPr>
          <a:xfrm>
            <a:off x="6960096" y="2851273"/>
            <a:ext cx="3060954" cy="1717308"/>
            <a:chOff x="0" y="0"/>
            <a:chExt cx="3060954" cy="1717308"/>
          </a:xfrm>
        </p:grpSpPr>
        <p:pic>
          <p:nvPicPr>
            <p:cNvPr id="2" name="yt_image_1331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060954" cy="1321308"/>
            </a:xfrm>
            <a:prstGeom prst="rect">
              <a:avLst/>
            </a:prstGeom>
            <a:noFill/>
            <a:extLst>
              <a:ext uri="{909E8E84-426E-40DD-AFC4-6F175D3DCCD1}">
                <a14:hiddenFill xmlns:a14="http://schemas.microsoft.com/office/drawing/2010/main">
                  <a:solidFill>
                    <a:srgbClr val="FFFFFF"/>
                  </a:solidFill>
                </a14:hiddenFill>
              </a:ext>
            </a:extLst>
          </p:spPr>
        </p:pic>
        <p:sp>
          <p:nvSpPr>
            <p:cNvPr id="13313" name="yt_shape_13313"/>
            <p:cNvSpPr txBox="1"/>
            <p:nvPr/>
          </p:nvSpPr>
          <p:spPr>
            <a:xfrm>
              <a:off x="997196" y="13573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5953758">
            <a:extLst>
              <a:ext uri="{FF2B5EF4-FFF2-40B4-BE49-F238E27FC236}">
                <a16:creationId xmlns:a16="http://schemas.microsoft.com/office/drawing/2014/main" id="{E0886B41-B944-4A65-19CE-AC05A23F3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3" name="文本框 2">
            <a:extLst>
              <a:ext uri="{FF2B5EF4-FFF2-40B4-BE49-F238E27FC236}">
                <a16:creationId xmlns:a16="http://schemas.microsoft.com/office/drawing/2014/main" id="{C93E70F6-5103-CA1B-BF98-D2A78DD0322D}"/>
              </a:ext>
            </a:extLst>
          </p:cNvPr>
          <p:cNvSpPr txBox="1"/>
          <p:nvPr/>
        </p:nvSpPr>
        <p:spPr>
          <a:xfrm>
            <a:off x="10560496" y="184101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a:t>
            </a:r>
            <a:endParaRPr lang="zh-CN" altLang="en-US">
              <a:solidFill>
                <a:srgbClr val="FF0000"/>
              </a:solidFill>
            </a:endParaRPr>
          </a:p>
        </p:txBody>
      </p:sp>
      <p:pic>
        <p:nvPicPr>
          <p:cNvPr id="5" name="yt_image_13315">
            <a:extLst>
              <a:ext uri="{FF2B5EF4-FFF2-40B4-BE49-F238E27FC236}">
                <a16:creationId xmlns:a16="http://schemas.microsoft.com/office/drawing/2014/main" id="{C0ECFEB4-EFC7-653A-70FC-E5F6531B4A0E}"/>
              </a:ex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4" cstate="print"/>
          <a:srcRect/>
          <a:stretch>
            <a:fillRect/>
          </a:stretch>
        </p:blipFill>
        <p:spPr bwMode="auto">
          <a:xfrm>
            <a:off x="636044" y="2492896"/>
            <a:ext cx="4409694" cy="28243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56" name="yt_shape_13356"/>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家、新华书店、学校在一条笔直的公路旁，某天小明骑车上学，当他骑了一段后，想起要买某本书，于是又返回到刚经过的新华书店，买到书后继续骑车去学校，他本次骑车上学的过程中离家距离与所用的时间的关系如图所示，请根据图象提供的信息回答下列问题：</a:t>
            </a:r>
          </a:p>
        </p:txBody>
      </p:sp>
      <p:sp>
        <p:nvSpPr>
          <p:cNvPr id="13357" name="yt_shape_13357"/>
          <p:cNvSpPr txBox="1"/>
          <p:nvPr/>
        </p:nvSpPr>
        <p:spPr>
          <a:xfrm>
            <a:off x="540000" y="5276006"/>
            <a:ext cx="984885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）小明家到学校的距离是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1500</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米；小明在书店停留了</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分钟；</a:t>
            </a:r>
          </a:p>
        </p:txBody>
      </p:sp>
      <p:grpSp>
        <p:nvGrpSpPr>
          <p:cNvPr id="13359" name="yt_shape_13359">
            <a:extLst>
              <a:ext uri="{FF2B5EF4-FFF2-40B4-BE49-F238E27FC236}">
                <a16:creationId xmlns:a16="http://schemas.microsoft.com/office/drawing/2014/main" id="{249740F1-2B05-4C5A-B423-6F681AEFABC2}"/>
              </a:ext>
            </a:extLst>
          </p:cNvPr>
          <p:cNvGrpSpPr/>
          <p:nvPr/>
        </p:nvGrpSpPr>
        <p:grpSpPr>
          <a:xfrm>
            <a:off x="4430626" y="2833017"/>
            <a:ext cx="3321558" cy="2252167"/>
            <a:chOff x="0" y="0"/>
            <a:chExt cx="3321558" cy="2252167"/>
          </a:xfrm>
        </p:grpSpPr>
        <p:pic>
          <p:nvPicPr>
            <p:cNvPr id="3" name="yt_image_13359" descr="{&quot;rangeId&quot;:0,&quot;⚘_3&quot;:1}">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321558" cy="1787652"/>
            </a:xfrm>
            <a:prstGeom prst="rect">
              <a:avLst/>
            </a:prstGeom>
            <a:noFill/>
            <a:extLst>
              <a:ext uri="{909E8E84-426E-40DD-AFC4-6F175D3DCCD1}">
                <a14:hiddenFill xmlns:a14="http://schemas.microsoft.com/office/drawing/2010/main">
                  <a:solidFill>
                    <a:srgbClr val="FFFFFF"/>
                  </a:solidFill>
                </a14:hiddenFill>
              </a:ext>
            </a:extLst>
          </p:spPr>
        </p:pic>
        <p:sp>
          <p:nvSpPr>
            <p:cNvPr id="13361" name="yt_shape_13361"/>
            <p:cNvSpPr txBox="1"/>
            <p:nvPr/>
          </p:nvSpPr>
          <p:spPr>
            <a:xfrm>
              <a:off x="1063226" y="1823652"/>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4" name="文本框 3">
            <a:extLst>
              <a:ext uri="{FF2B5EF4-FFF2-40B4-BE49-F238E27FC236}">
                <a16:creationId xmlns:a16="http://schemas.microsoft.com/office/drawing/2014/main" id="{F5A3F7F6-B862-A852-0874-36ED2364CB26}"/>
              </a:ext>
            </a:extLst>
          </p:cNvPr>
          <p:cNvSpPr txBox="1"/>
          <p:nvPr/>
        </p:nvSpPr>
        <p:spPr>
          <a:xfrm>
            <a:off x="4564789" y="522920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1500</a:t>
            </a:r>
            <a:endParaRPr lang="zh-CN" altLang="en-US">
              <a:solidFill>
                <a:srgbClr val="FF0000"/>
              </a:solidFill>
            </a:endParaRPr>
          </a:p>
        </p:txBody>
      </p:sp>
      <p:sp>
        <p:nvSpPr>
          <p:cNvPr id="5" name="文本框 4">
            <a:extLst>
              <a:ext uri="{FF2B5EF4-FFF2-40B4-BE49-F238E27FC236}">
                <a16:creationId xmlns:a16="http://schemas.microsoft.com/office/drawing/2014/main" id="{8EA3C3CC-3A6B-2D7B-D9F3-AAE99A8F9EBD}"/>
              </a:ext>
            </a:extLst>
          </p:cNvPr>
          <p:cNvSpPr txBox="1"/>
          <p:nvPr/>
        </p:nvSpPr>
        <p:spPr>
          <a:xfrm>
            <a:off x="8831989" y="5229200"/>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63" name="yt_shape_13363"/>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）如果骑车的速度超过了</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分就超越了安全限度，小明买到书后继续骑车到学校的这段时间的骑车速度在安全限度内吗？请说明理由；</a:t>
            </a:r>
          </a:p>
        </p:txBody>
      </p:sp>
      <mc:AlternateContent xmlns:mc="http://schemas.openxmlformats.org/markup-compatibility/2006" xmlns:a14="http://schemas.microsoft.com/office/drawing/2010/main">
        <mc:Choice Requires="a14">
          <p:sp>
            <p:nvSpPr>
              <p:cNvPr id="4" name="yt_shape_13364"/>
              <p:cNvSpPr txBox="1"/>
              <p:nvPr/>
            </p:nvSpPr>
            <p:spPr>
              <a:xfrm>
                <a:off x="540119" y="2011799"/>
                <a:ext cx="7754441" cy="255473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由图象可知</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14</a:t>
                </a:r>
                <a:r>
                  <a:rPr lang="zh-CN" altLang="zh-CN" sz="2400" b="0" i="0" u="none">
                    <a:solidFill>
                      <a:srgbClr val="FF0000"/>
                    </a:solidFill>
                    <a:effectLst/>
                    <a:latin typeface="Times New Roman" pitchFamily="24"/>
                    <a:ea typeface="黑体" pitchFamily="24"/>
                    <a:cs typeface="宋体" pitchFamily="24"/>
                  </a:rPr>
                  <a:t>分钟时</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平均速度</a:t>
                </a:r>
                <a:r>
                  <a:rPr lang="zh-CN" altLang="zh-CN" sz="2400" b="0" i="0" u="none">
                    <a:solidFill>
                      <a:srgbClr val="FF0000"/>
                    </a:solidFill>
                    <a:effectLst/>
                    <a:latin typeface="Times New Roman" pitchFamily="24"/>
                    <a:ea typeface="黑体" pitchFamily="24"/>
                    <a:cs typeface="黑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1500−600</m:t>
                        </m:r>
                      </m:num>
                      <m:den>
                        <m:r>
                          <a:rPr lang="en-US" altLang="zh-CN" sz="2400" b="0" i="0">
                            <a:solidFill>
                              <a:srgbClr val="FF0000"/>
                            </a:solidFill>
                            <a:effectLst/>
                            <a:latin typeface="Cambria Math" panose="02040503050406030204" pitchFamily="12" charset="0"/>
                            <a:ea typeface="Cambria Math" panose="02040503050406030204" pitchFamily="12" charset="0"/>
                          </a:rPr>
                          <m:t>14−12</m:t>
                        </m:r>
                      </m:den>
                    </m:f>
                  </m:oMath>
                </a14:m>
                <a:r>
                  <a:rPr lang="zh-CN" altLang="zh-CN" sz="2400" b="0" i="0" u="none">
                    <a:solidFill>
                      <a:srgbClr val="FF0000"/>
                    </a:solidFill>
                    <a:effectLst/>
                    <a:latin typeface="Times New Roman" pitchFamily="24"/>
                    <a:ea typeface="黑体" pitchFamily="24"/>
                    <a:cs typeface="黑体" pitchFamily="24"/>
                  </a:rPr>
                  <a:t>＝</a:t>
                </a:r>
                <a:r>
                  <a:rPr lang="en-US" altLang="zh-CN" sz="2400" b="0" i="0" u="none">
                    <a:solidFill>
                      <a:srgbClr val="FF0000"/>
                    </a:solidFill>
                    <a:effectLst/>
                    <a:latin typeface="Times New Roman" pitchFamily="24"/>
                    <a:ea typeface="Times New Roman" pitchFamily="24"/>
                    <a:cs typeface="宋体" pitchFamily="24"/>
                  </a:rPr>
                  <a:t>450</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分</a:t>
                </a:r>
                <a:r>
                  <a:rPr lang="en-US"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450</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300</a:t>
                </a:r>
                <a:r>
                  <a:rPr lang="zh-CN" altLang="zh-CN" sz="2400" b="0" i="0" u="none">
                    <a:solidFill>
                      <a:srgbClr val="FF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小明买到书后继续骑车到学校</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这段时间速度不在安全限度内</a:t>
                </a:r>
                <a:r>
                  <a:rPr lang="en-US" altLang="zh-CN" sz="2400" b="0" i="0" u="none">
                    <a:solidFill>
                      <a:srgbClr val="FF0000"/>
                    </a:solidFill>
                    <a:effectLst/>
                    <a:latin typeface="Times New Roman" pitchFamily="24"/>
                    <a:ea typeface="宋体" pitchFamily="24"/>
                    <a:cs typeface="宋体" pitchFamily="24"/>
                  </a:rPr>
                  <a:t>.</a:t>
                </a:r>
              </a:p>
            </p:txBody>
          </p:sp>
        </mc:Choice>
        <mc:Fallback xmlns="" xmlns:a16="http://schemas.microsoft.com/office/drawing/2014/main">
          <p:sp>
            <p:nvSpPr>
              <p:cNvPr id="4" name="yt_shape_13364" descr="{&quot;rangeId&quot;:12,&quot;color&quot;:&quot;R&quot;}"/>
              <p:cNvSpPr txBox="1">
                <a:spLocks noRot="1" noChangeAspect="1" noMove="1" noResize="1" noEditPoints="1" noAdjustHandles="1" noChangeArrowheads="1" noChangeShapeType="1" noTextEdit="1"/>
              </p:cNvSpPr>
              <p:nvPr/>
            </p:nvSpPr>
            <p:spPr>
              <a:xfrm>
                <a:off x="540119" y="2011799"/>
                <a:ext cx="7754441" cy="2554738"/>
              </a:xfrm>
              <a:prstGeom prst="rect">
                <a:avLst/>
              </a:prstGeom>
              <a:blipFill>
                <a:blip r:embed="rId2"/>
                <a:stretch>
                  <a:fillRect l="-2437" t="-1909" r="-629" b="-6683"/>
                </a:stretch>
              </a:blipFill>
            </p:spPr>
            <p:txBody>
              <a:bodyPr/>
              <a:lstStyle/>
              <a:p>
                <a:r>
                  <a:rPr lang="zh-CN" altLang="en-US">
                    <a:noFill/>
                  </a:rPr>
                  <a:t> </a:t>
                </a:r>
              </a:p>
            </p:txBody>
          </p:sp>
        </mc:Fallback>
      </mc:AlternateContent>
      <p:grpSp>
        <p:nvGrpSpPr>
          <p:cNvPr id="13366" name="yt_shape_13366">
            <a:extLst>
              <a:ext uri="{FF2B5EF4-FFF2-40B4-BE49-F238E27FC236}">
                <a16:creationId xmlns:a16="http://schemas.microsoft.com/office/drawing/2014/main" id="{249740F1-2B05-4C5A-B423-6F681AEFABC2}"/>
              </a:ext>
            </a:extLst>
          </p:cNvPr>
          <p:cNvGrpSpPr/>
          <p:nvPr/>
        </p:nvGrpSpPr>
        <p:grpSpPr>
          <a:xfrm>
            <a:off x="8330441" y="2011799"/>
            <a:ext cx="3321558" cy="2252167"/>
            <a:chOff x="0" y="0"/>
            <a:chExt cx="3321558" cy="2252167"/>
          </a:xfrm>
        </p:grpSpPr>
        <p:pic>
          <p:nvPicPr>
            <p:cNvPr id="5" name="yt_image_13366" descr="{&quot;rangeId&quot;:0,&quot;⚘_3&quot;:1}">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0" y="0"/>
              <a:ext cx="3321558" cy="1787652"/>
            </a:xfrm>
            <a:prstGeom prst="rect">
              <a:avLst/>
            </a:prstGeom>
            <a:noFill/>
            <a:extLst>
              <a:ext uri="{909E8E84-426E-40DD-AFC4-6F175D3DCCD1}">
                <a14:hiddenFill xmlns:a14="http://schemas.microsoft.com/office/drawing/2010/main">
                  <a:solidFill>
                    <a:srgbClr val="FFFFFF"/>
                  </a:solidFill>
                </a14:hiddenFill>
              </a:ext>
            </a:extLst>
          </p:spPr>
        </p:pic>
        <p:sp>
          <p:nvSpPr>
            <p:cNvPr id="13368" name="yt_shape_13368"/>
            <p:cNvSpPr txBox="1"/>
            <p:nvPr/>
          </p:nvSpPr>
          <p:spPr>
            <a:xfrm>
              <a:off x="1063226" y="1823652"/>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sp>
        <p:nvSpPr>
          <p:cNvPr id="2" name="yt_shape_13370">
            <a:extLst>
              <a:ext uri="{FF2B5EF4-FFF2-40B4-BE49-F238E27FC236}">
                <a16:creationId xmlns:a16="http://schemas.microsoft.com/office/drawing/2014/main" id="{2AB95ABA-D250-D618-22CB-C0D2F25FB74C}"/>
              </a:ext>
            </a:extLst>
          </p:cNvPr>
          <p:cNvSpPr txBox="1"/>
          <p:nvPr/>
        </p:nvSpPr>
        <p:spPr>
          <a:xfrm>
            <a:off x="540000" y="4747458"/>
            <a:ext cx="800219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）请直接写出小明出发后多长时间离家的距离为</a:t>
            </a:r>
            <a:r>
              <a:rPr lang="en-US" altLang="zh-CN" sz="2400" b="0" i="0" u="none">
                <a:solidFill>
                  <a:srgbClr val="000000"/>
                </a:solidFill>
                <a:effectLst/>
                <a:latin typeface="Times New Roman" pitchFamily="24"/>
                <a:ea typeface="Times New Roman" pitchFamily="24"/>
                <a:cs typeface="宋体" pitchFamily="24"/>
              </a:rPr>
              <a:t>900</a:t>
            </a:r>
            <a:r>
              <a:rPr lang="zh-CN" altLang="zh-CN" sz="2400" b="0" i="0" u="none">
                <a:solidFill>
                  <a:srgbClr val="000000"/>
                </a:solidFill>
                <a:effectLst/>
                <a:latin typeface="Times New Roman" pitchFamily="24"/>
                <a:ea typeface="宋体" pitchFamily="24"/>
                <a:cs typeface="宋体" pitchFamily="24"/>
              </a:rPr>
              <a:t>米？</a:t>
            </a:r>
          </a:p>
        </p:txBody>
      </p:sp>
      <mc:AlternateContent xmlns:mc="http://schemas.openxmlformats.org/markup-compatibility/2006">
        <mc:Choice xmlns:a14="http://schemas.microsoft.com/office/drawing/2010/main" Requires="a14">
          <p:sp>
            <p:nvSpPr>
              <p:cNvPr id="3" name="yt_shape_13371">
                <a:extLst>
                  <a:ext uri="{FF2B5EF4-FFF2-40B4-BE49-F238E27FC236}">
                    <a16:creationId xmlns:a16="http://schemas.microsoft.com/office/drawing/2014/main" id="{91FE4C2C-0319-B0FF-5BE0-77C326DD4FD5}"/>
                  </a:ext>
                </a:extLst>
              </p:cNvPr>
              <p:cNvSpPr txBox="1"/>
              <p:nvPr/>
            </p:nvSpPr>
            <p:spPr>
              <a:xfrm>
                <a:off x="540119" y="5379125"/>
                <a:ext cx="7754441" cy="64216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小明出发</a:t>
                </a:r>
                <a:r>
                  <a:rPr lang="en-US" altLang="zh-CN" sz="2400" b="0" i="0" u="none">
                    <a:solidFill>
                      <a:srgbClr val="FF0000"/>
                    </a:solidFill>
                    <a:effectLst/>
                    <a:latin typeface="Times New Roman" pitchFamily="24"/>
                    <a:ea typeface="Times New Roman" pitchFamily="24"/>
                    <a:cs typeface="宋体" pitchFamily="24"/>
                  </a:rPr>
                  <a:t>4</a:t>
                </a:r>
                <a:r>
                  <a:rPr lang="en-US"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分钟或</a:t>
                </a:r>
                <a:r>
                  <a:rPr lang="en-US" altLang="zh-CN" sz="2400" b="0" i="0" u="none">
                    <a:solidFill>
                      <a:srgbClr val="FF0000"/>
                    </a:solidFill>
                    <a:effectLst/>
                    <a:latin typeface="Times New Roman" pitchFamily="24"/>
                    <a:ea typeface="Times New Roman" pitchFamily="24"/>
                    <a:cs typeface="宋体" pitchFamily="24"/>
                  </a:rPr>
                  <a:t>7</a:t>
                </a:r>
                <a:r>
                  <a:rPr lang="zh-CN" altLang="zh-CN" sz="2400" b="0" i="0" u="none">
                    <a:solidFill>
                      <a:srgbClr val="FF0000"/>
                    </a:solidFill>
                    <a:effectLst/>
                    <a:latin typeface="Times New Roman" pitchFamily="24"/>
                    <a:ea typeface="黑体" pitchFamily="24"/>
                    <a:cs typeface="宋体" pitchFamily="24"/>
                  </a:rPr>
                  <a:t>分钟或</a:t>
                </a:r>
                <a:r>
                  <a:rPr lang="en-US" altLang="zh-CN" sz="2400" b="0" i="0" u="none">
                    <a:solidFill>
                      <a:srgbClr val="FF0000"/>
                    </a:solidFill>
                    <a:effectLst/>
                    <a:latin typeface="Times New Roman" pitchFamily="24"/>
                    <a:ea typeface="Times New Roman" pitchFamily="24"/>
                    <a:cs typeface="宋体" pitchFamily="24"/>
                  </a:rPr>
                  <a:t>12</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oMath>
                </a14:m>
                <a:r>
                  <a:rPr lang="zh-CN" altLang="zh-CN" sz="2400" b="0" i="0" u="none">
                    <a:solidFill>
                      <a:srgbClr val="FF0000"/>
                    </a:solidFill>
                    <a:effectLst/>
                    <a:latin typeface="Times New Roman" pitchFamily="24"/>
                    <a:ea typeface="黑体" pitchFamily="24"/>
                    <a:cs typeface="宋体" pitchFamily="24"/>
                  </a:rPr>
                  <a:t>分钟时距家</a:t>
                </a:r>
                <a:r>
                  <a:rPr lang="en-US" altLang="zh-CN" sz="2400" b="0" i="0" u="none">
                    <a:solidFill>
                      <a:srgbClr val="FF0000"/>
                    </a:solidFill>
                    <a:effectLst/>
                    <a:latin typeface="Times New Roman" pitchFamily="24"/>
                    <a:ea typeface="Times New Roman" pitchFamily="24"/>
                    <a:cs typeface="宋体" pitchFamily="24"/>
                  </a:rPr>
                  <a:t>900</a:t>
                </a:r>
                <a:r>
                  <a:rPr lang="zh-CN" altLang="zh-CN" sz="2400" b="0" i="0" u="none">
                    <a:solidFill>
                      <a:srgbClr val="FF0000"/>
                    </a:solidFill>
                    <a:effectLst/>
                    <a:latin typeface="Times New Roman" pitchFamily="24"/>
                    <a:ea typeface="黑体" pitchFamily="24"/>
                    <a:cs typeface="宋体" pitchFamily="24"/>
                  </a:rPr>
                  <a:t>米</a:t>
                </a:r>
                <a:r>
                  <a:rPr lang="en-US" altLang="zh-CN" sz="2400" b="0" i="0" u="none">
                    <a:solidFill>
                      <a:srgbClr val="FF0000"/>
                    </a:solidFill>
                    <a:effectLst/>
                    <a:latin typeface="Times New Roman" pitchFamily="24"/>
                    <a:ea typeface="宋体" pitchFamily="24"/>
                    <a:cs typeface="宋体" pitchFamily="24"/>
                  </a:rPr>
                  <a:t>.</a:t>
                </a:r>
              </a:p>
            </p:txBody>
          </p:sp>
        </mc:Choice>
        <mc:Fallback>
          <p:sp>
            <p:nvSpPr>
              <p:cNvPr id="3" name="yt_shape_13371">
                <a:extLst>
                  <a:ext uri="{FF2B5EF4-FFF2-40B4-BE49-F238E27FC236}">
                    <a16:creationId xmlns:a16="http://schemas.microsoft.com/office/drawing/2014/main" id="{91FE4C2C-0319-B0FF-5BE0-77C326DD4FD5}"/>
                  </a:ext>
                </a:extLst>
              </p:cNvPr>
              <p:cNvSpPr txBox="1">
                <a:spLocks noRot="1" noChangeAspect="1" noMove="1" noResize="1" noEditPoints="1" noAdjustHandles="1" noChangeArrowheads="1" noChangeShapeType="1" noTextEdit="1"/>
              </p:cNvSpPr>
              <p:nvPr/>
            </p:nvSpPr>
            <p:spPr>
              <a:xfrm>
                <a:off x="540119" y="5379125"/>
                <a:ext cx="7754441" cy="642163"/>
              </a:xfrm>
              <a:prstGeom prst="rect">
                <a:avLst/>
              </a:prstGeom>
              <a:blipFill>
                <a:blip r:embed="rId4"/>
                <a:stretch>
                  <a:fillRect l="-2437" r="-2358" b="-15094"/>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17" name="yt_shape_13317"/>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雅安市中考</a:t>
            </a:r>
            <a:r>
              <a:rPr lang="zh-CN" altLang="zh-CN" sz="2400" b="0" i="0" u="none">
                <a:solidFill>
                  <a:srgbClr val="000000"/>
                </a:solidFill>
                <a:effectLst/>
                <a:latin typeface="Times New Roman" pitchFamily="24"/>
                <a:ea typeface="宋体" pitchFamily="24"/>
                <a:cs typeface="宋体" pitchFamily="24"/>
              </a:rPr>
              <a:t>）一辆公共汽车从车站开出，加速行驶一段时间后开始匀速行驶</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过了一段时间，汽车到达下一个车站</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乘客上、下车后汽车开始加速，一段时间后又开始匀速行驶</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下面的哪一幅图可以近似地刻画出汽车在这段时间内的速度变化情况（</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pic>
        <p:nvPicPr>
          <p:cNvPr id="13318" name="yt_image_1331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972062"/>
            <a:ext cx="5134356" cy="136017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446EB3F-4A53-1115-1440-4171C6153DD0}"/>
              </a:ext>
            </a:extLst>
          </p:cNvPr>
          <p:cNvSpPr txBox="1"/>
          <p:nvPr/>
        </p:nvSpPr>
        <p:spPr>
          <a:xfrm>
            <a:off x="1059708" y="227965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20" name="yt_shape_13320"/>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齐齐哈尔市中考</a:t>
            </a:r>
            <a:r>
              <a:rPr lang="zh-CN" altLang="zh-CN" sz="2400" b="0" i="0" u="none">
                <a:solidFill>
                  <a:srgbClr val="000000"/>
                </a:solidFill>
                <a:effectLst/>
                <a:latin typeface="Times New Roman" pitchFamily="24"/>
                <a:ea typeface="宋体" pitchFamily="24"/>
                <a:cs typeface="宋体" pitchFamily="24"/>
              </a:rPr>
              <a:t>）某人驾车匀速从甲地前往乙地，出发时油箱中有</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升油，中途停车休息了一段时间，到乙地后发现油箱中还剩</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升油，则油箱中所剩油</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（升）与时间</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（小时）之间函数图象大致是（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pic>
        <p:nvPicPr>
          <p:cNvPr id="13321" name="yt_image_13321">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491930"/>
            <a:ext cx="5001768" cy="142074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DC52395-08B9-5A19-C360-0EDDCA38F429}"/>
              </a:ext>
            </a:extLst>
          </p:cNvPr>
          <p:cNvSpPr txBox="1"/>
          <p:nvPr/>
        </p:nvSpPr>
        <p:spPr>
          <a:xfrm>
            <a:off x="6020646" y="1804170"/>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23" name="yt_shape_13323"/>
          <p:cNvSpPr txBox="1"/>
          <p:nvPr/>
        </p:nvSpPr>
        <p:spPr>
          <a:xfrm>
            <a:off x="540119" y="900000"/>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“龟兔赛跑”新编：兔子和乌龟在上一次比赛中，兔子由于骄傲输给了乌龟</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新的一轮比赛开始，兔子汲取教训极力奔跑，一路遥遥领先的兔子在比赛途中捡到一个钱包，为了便于失主尽快找到，兔子焦急地在原地等待，直到钱包被认领</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这时，兔子发现乌龟已经远远地跑在了自己的前面，于是它奋起直追，结果拾金不昧的兔子与乌龟同时到达终点</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en-US" altLang="zh-CN" sz="2400" b="0" i="0" u="none" baseline="-25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分别表示乌龟和兔子所行的路程，</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为时间，则下列图象中与故事情节相吻合的是（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pic>
        <p:nvPicPr>
          <p:cNvPr id="13324" name="yt_image_13324">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3932324"/>
            <a:ext cx="4825746" cy="153047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7A5B710-3850-4D9E-08B6-5A2503227C67}"/>
              </a:ext>
            </a:extLst>
          </p:cNvPr>
          <p:cNvSpPr txBox="1"/>
          <p:nvPr/>
        </p:nvSpPr>
        <p:spPr>
          <a:xfrm>
            <a:off x="4717308" y="323063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26" name="yt_shape_13326"/>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一列慢车从甲地驶往乙地，一列快车从乙地驶往甲地，慢车的速度为</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千米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小时，快车的速度为</a:t>
            </a:r>
            <a:r>
              <a:rPr lang="en-US" altLang="zh-CN" sz="2400" b="0" i="0" u="none">
                <a:solidFill>
                  <a:srgbClr val="000000"/>
                </a:solidFill>
                <a:effectLst/>
                <a:latin typeface="Times New Roman" pitchFamily="24"/>
                <a:ea typeface="Times New Roman" pitchFamily="24"/>
                <a:cs typeface="宋体" pitchFamily="24"/>
              </a:rPr>
              <a:t>150</a:t>
            </a:r>
            <a:r>
              <a:rPr lang="zh-CN" altLang="zh-CN" sz="2400" b="0" i="0" u="none">
                <a:solidFill>
                  <a:srgbClr val="000000"/>
                </a:solidFill>
                <a:effectLst/>
                <a:latin typeface="Times New Roman" pitchFamily="24"/>
                <a:ea typeface="宋体" pitchFamily="24"/>
                <a:cs typeface="宋体" pitchFamily="24"/>
              </a:rPr>
              <a:t>千米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小时，甲、乙两地之间的距离为</a:t>
            </a:r>
            <a:r>
              <a:rPr lang="en-US" altLang="zh-CN" sz="2400" b="0" i="0" u="none">
                <a:solidFill>
                  <a:srgbClr val="000000"/>
                </a:solidFill>
                <a:effectLst/>
                <a:latin typeface="Times New Roman" pitchFamily="24"/>
                <a:ea typeface="Times New Roman" pitchFamily="24"/>
                <a:cs typeface="宋体" pitchFamily="24"/>
              </a:rPr>
              <a:t>1000</a:t>
            </a:r>
            <a:r>
              <a:rPr lang="zh-CN" altLang="zh-CN" sz="2400" b="0" i="0" u="none">
                <a:solidFill>
                  <a:srgbClr val="000000"/>
                </a:solidFill>
                <a:effectLst/>
                <a:latin typeface="Times New Roman" pitchFamily="24"/>
                <a:ea typeface="宋体" pitchFamily="24"/>
                <a:cs typeface="宋体" pitchFamily="24"/>
              </a:rPr>
              <a:t>千米，两车同时出发，则图中折线大致表示两车之间的距离</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（千米）与慢车行驶时间</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（小时）之间函数图象的是（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宋体"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pic>
        <p:nvPicPr>
          <p:cNvPr id="13327" name="yt_image_1332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972062"/>
            <a:ext cx="3870198" cy="345071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9825F21-D938-08EB-81C8-53023681E75F}"/>
              </a:ext>
            </a:extLst>
          </p:cNvPr>
          <p:cNvSpPr txBox="1"/>
          <p:nvPr/>
        </p:nvSpPr>
        <p:spPr>
          <a:xfrm>
            <a:off x="2888508" y="227965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29" name="yt_shape_13329"/>
          <p:cNvSpPr txBox="1"/>
          <p:nvPr/>
        </p:nvSpPr>
        <p:spPr>
          <a:xfrm>
            <a:off x="540000" y="900000"/>
            <a:ext cx="469359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从函数图象中获取信息</a:t>
            </a:r>
          </a:p>
        </p:txBody>
      </p:sp>
      <p:sp>
        <p:nvSpPr>
          <p:cNvPr id="13330" name="yt_shape_13330"/>
          <p:cNvSpPr txBox="1"/>
          <p:nvPr/>
        </p:nvSpPr>
        <p:spPr>
          <a:xfrm>
            <a:off x="540119" y="139956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乐山市中考</a:t>
            </a:r>
            <a:r>
              <a:rPr lang="zh-CN" altLang="zh-CN" sz="2400" b="0" i="0" u="none">
                <a:solidFill>
                  <a:srgbClr val="000000"/>
                </a:solidFill>
                <a:effectLst/>
                <a:latin typeface="Times New Roman" pitchFamily="24"/>
                <a:ea typeface="宋体" pitchFamily="24"/>
                <a:cs typeface="宋体" pitchFamily="24"/>
              </a:rPr>
              <a:t>）甲、乙两位同学放学后走路回家，他们走过的路程</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a:solidFill>
                  <a:srgbClr val="000000"/>
                </a:solidFill>
                <a:effectLst/>
                <a:latin typeface="Times New Roman" pitchFamily="24"/>
                <a:ea typeface="宋体" pitchFamily="24"/>
                <a:cs typeface="宋体" pitchFamily="24"/>
              </a:rPr>
              <a:t>（千米）与所用的时间</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（分钟）之间的函数关系如图所示</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根据图中信息，下列说法错误的是（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3334" name="yt_table_13334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6310547"/>
              </p:ext>
            </p:extLst>
          </p:nvPr>
        </p:nvGraphicFramePr>
        <p:xfrm>
          <a:off x="540000" y="2839131"/>
          <a:ext cx="5511800" cy="1697484"/>
        </p:xfrm>
        <a:graphic>
          <a:graphicData uri="http://schemas.openxmlformats.org/drawingml/2006/table">
            <a:tbl>
              <a:tblPr/>
              <a:tblGrid>
                <a:gridCol w="5511800">
                  <a:extLst>
                    <a:ext uri="{9D8B030D-6E8A-4147-A177-3AD203B41FA5}">
                      <a16:colId xmlns:a16="http://schemas.microsoft.com/office/drawing/2014/main" val="1051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前</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分钟，甲比乙的速度慢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Times New Roman" pitchFamily="24"/>
                          <a:ea typeface="宋体" pitchFamily="24"/>
                          <a:cs typeface="宋体" pitchFamily="24"/>
                        </a:rPr>
                        <a:t>分钟，甲、乙都走了</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千米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甲的平均速度为</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08</a:t>
                      </a:r>
                      <a:r>
                        <a:rPr lang="zh-CN" altLang="zh-CN" sz="2400" b="0" i="0" u="none">
                          <a:solidFill>
                            <a:srgbClr val="000000"/>
                          </a:solidFill>
                          <a:effectLst/>
                          <a:latin typeface="Times New Roman" pitchFamily="24"/>
                          <a:ea typeface="宋体" pitchFamily="24"/>
                          <a:cs typeface="宋体" pitchFamily="24"/>
                        </a:rPr>
                        <a:t>千米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分钟，甲比乙走过的路程少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0"/>
                  </a:ext>
                </a:extLst>
              </a:tr>
            </a:tbl>
          </a:graphicData>
        </a:graphic>
      </p:graphicFrame>
      <p:grpSp>
        <p:nvGrpSpPr>
          <p:cNvPr id="13331" name="yt_shape_13331_skip" title="H_171.5811">
            <a:extLst>
              <a:ext uri="{FF2B5EF4-FFF2-40B4-BE49-F238E27FC236}">
                <a16:creationId xmlns:a16="http://schemas.microsoft.com/office/drawing/2014/main" id="{249740F1-2B05-4C5A-B423-6F681AEFABC2}"/>
              </a:ext>
            </a:extLst>
          </p:cNvPr>
          <p:cNvGrpSpPr/>
          <p:nvPr/>
        </p:nvGrpSpPr>
        <p:grpSpPr>
          <a:xfrm>
            <a:off x="9226857" y="2839131"/>
            <a:ext cx="2423160" cy="2179080"/>
            <a:chOff x="0" y="0"/>
            <a:chExt cx="2423160" cy="2179080"/>
          </a:xfrm>
        </p:grpSpPr>
        <p:pic>
          <p:nvPicPr>
            <p:cNvPr id="2" name="yt_image_13331">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2423160" cy="1783080"/>
            </a:xfrm>
            <a:prstGeom prst="rect">
              <a:avLst/>
            </a:prstGeom>
            <a:noFill/>
            <a:extLst>
              <a:ext uri="{909E8E84-426E-40DD-AFC4-6F175D3DCCD1}">
                <a14:hiddenFill xmlns:a14="http://schemas.microsoft.com/office/drawing/2010/main">
                  <a:solidFill>
                    <a:srgbClr val="FFFFFF"/>
                  </a:solidFill>
                </a14:hiddenFill>
              </a:ext>
            </a:extLst>
          </p:spPr>
        </p:pic>
        <p:sp>
          <p:nvSpPr>
            <p:cNvPr id="13333" name="yt_shape_13333"/>
            <p:cNvSpPr txBox="1"/>
            <p:nvPr/>
          </p:nvSpPr>
          <p:spPr>
            <a:xfrm>
              <a:off x="678299" y="181908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745953800">
            <a:extLst>
              <a:ext uri="{FF2B5EF4-FFF2-40B4-BE49-F238E27FC236}">
                <a16:creationId xmlns:a16="http://schemas.microsoft.com/office/drawing/2014/main" id="{81198457-A254-D6EE-3CB6-3ED0E6FA7D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3" name="文本框 2">
            <a:extLst>
              <a:ext uri="{FF2B5EF4-FFF2-40B4-BE49-F238E27FC236}">
                <a16:creationId xmlns:a16="http://schemas.microsoft.com/office/drawing/2014/main" id="{F1905CDF-5549-DA63-4DE3-E0E478A52751}"/>
              </a:ext>
            </a:extLst>
          </p:cNvPr>
          <p:cNvSpPr txBox="1"/>
          <p:nvPr/>
        </p:nvSpPr>
        <p:spPr>
          <a:xfrm>
            <a:off x="1059708" y="230373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36" name="yt_shape_13336"/>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毕节市中考</a:t>
            </a:r>
            <a:r>
              <a:rPr lang="zh-CN" altLang="zh-CN" sz="2400" b="0" i="0" u="none">
                <a:solidFill>
                  <a:srgbClr val="000000"/>
                </a:solidFill>
                <a:effectLst/>
                <a:latin typeface="Times New Roman" pitchFamily="24"/>
                <a:ea typeface="宋体" pitchFamily="24"/>
                <a:cs typeface="宋体" pitchFamily="24"/>
              </a:rPr>
              <a:t>）现代物流的高速发展，为乡村振兴提供了良好条件</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某物流公司的汽车行驶</a:t>
            </a:r>
            <a:r>
              <a:rPr lang="en-US" altLang="zh-CN" sz="2400" b="0" i="0" u="none">
                <a:solidFill>
                  <a:srgbClr val="000000"/>
                </a:solidFill>
                <a:effectLst/>
                <a:latin typeface="Times New Roman" pitchFamily="24"/>
                <a:ea typeface="Times New Roman" pitchFamily="24"/>
                <a:cs typeface="宋体" pitchFamily="24"/>
              </a:rPr>
              <a:t>30km</a:t>
            </a:r>
            <a:r>
              <a:rPr lang="zh-CN" altLang="zh-CN" sz="2400" b="0" i="0" u="none">
                <a:solidFill>
                  <a:srgbClr val="000000"/>
                </a:solidFill>
                <a:effectLst/>
                <a:latin typeface="Times New Roman" pitchFamily="24"/>
                <a:ea typeface="宋体" pitchFamily="24"/>
                <a:cs typeface="宋体" pitchFamily="24"/>
              </a:rPr>
              <a:t>后进入高速路，在高速路上匀速行驶一段时间后，再在乡村道路上行驶</a:t>
            </a:r>
            <a:r>
              <a:rPr lang="en-US" altLang="zh-CN" sz="2400" b="0" i="0" u="none">
                <a:solidFill>
                  <a:srgbClr val="000000"/>
                </a:solidFill>
                <a:effectLst/>
                <a:latin typeface="Times New Roman" pitchFamily="24"/>
                <a:ea typeface="Times New Roman" pitchFamily="24"/>
                <a:cs typeface="宋体" pitchFamily="24"/>
              </a:rPr>
              <a:t>1h</a:t>
            </a:r>
            <a:r>
              <a:rPr lang="zh-CN" altLang="zh-CN" sz="2400" b="0" i="0" u="none">
                <a:solidFill>
                  <a:srgbClr val="000000"/>
                </a:solidFill>
                <a:effectLst/>
                <a:latin typeface="Times New Roman" pitchFamily="24"/>
                <a:ea typeface="宋体" pitchFamily="24"/>
                <a:cs typeface="宋体" pitchFamily="24"/>
              </a:rPr>
              <a:t>到达目的地</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汽车行驶的时间</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（单位：</a:t>
            </a:r>
            <a:r>
              <a:rPr lang="en-US" altLang="zh-CN" sz="2400" b="0" i="0"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）与行驶的路程</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（单位：</a:t>
            </a:r>
            <a:r>
              <a:rPr lang="en-US" altLang="zh-CN" sz="2400" b="0" i="0" u="none">
                <a:solidFill>
                  <a:srgbClr val="000000"/>
                </a:solidFill>
                <a:effectLst/>
                <a:latin typeface="Times New Roman" pitchFamily="24"/>
                <a:ea typeface="Times New Roman" pitchFamily="24"/>
                <a:cs typeface="宋体" pitchFamily="24"/>
              </a:rPr>
              <a:t>km</a:t>
            </a:r>
            <a:r>
              <a:rPr lang="zh-CN" altLang="zh-CN" sz="2400" b="0" i="0" u="none">
                <a:solidFill>
                  <a:srgbClr val="000000"/>
                </a:solidFill>
                <a:effectLst/>
                <a:latin typeface="Times New Roman" pitchFamily="24"/>
                <a:ea typeface="宋体" pitchFamily="24"/>
                <a:cs typeface="宋体" pitchFamily="24"/>
              </a:rPr>
              <a:t>）之间的关系如图所示</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请结合图象，判断以下说法正确的是（</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3340" name="yt_table_13340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5403476"/>
              </p:ext>
            </p:extLst>
          </p:nvPr>
        </p:nvGraphicFramePr>
        <p:xfrm>
          <a:off x="540000" y="2819698"/>
          <a:ext cx="6688138" cy="1697484"/>
        </p:xfrm>
        <a:graphic>
          <a:graphicData uri="http://schemas.openxmlformats.org/drawingml/2006/table">
            <a:tbl>
              <a:tblPr/>
              <a:tblGrid>
                <a:gridCol w="6688138">
                  <a:extLst>
                    <a:ext uri="{9D8B030D-6E8A-4147-A177-3AD203B41FA5}">
                      <a16:colId xmlns:a16="http://schemas.microsoft.com/office/drawing/2014/main" val="1051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汽车在高速路上行驶了</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汽车在高速路上行驶的路程是</a:t>
                      </a:r>
                      <a:r>
                        <a:rPr lang="en-US" altLang="zh-CN" sz="2400" b="0" i="0" u="none">
                          <a:solidFill>
                            <a:srgbClr val="000000"/>
                          </a:solidFill>
                          <a:effectLst/>
                          <a:latin typeface="Times New Roman" pitchFamily="24"/>
                          <a:ea typeface="Times New Roman" pitchFamily="24"/>
                          <a:cs typeface="宋体" pitchFamily="24"/>
                        </a:rPr>
                        <a:t>180km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汽车在高速路上行驶的平均速度是</a:t>
                      </a:r>
                      <a:r>
                        <a:rPr lang="en-US" altLang="zh-CN" sz="2400" b="0" i="0" u="none">
                          <a:solidFill>
                            <a:srgbClr val="000000"/>
                          </a:solidFill>
                          <a:effectLst/>
                          <a:latin typeface="Times New Roman" pitchFamily="24"/>
                          <a:ea typeface="Times New Roman" pitchFamily="24"/>
                          <a:cs typeface="宋体" pitchFamily="24"/>
                        </a:rPr>
                        <a:t>72km/h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汽车在乡村道路上行驶的平均速度是</a:t>
                      </a:r>
                      <a:r>
                        <a:rPr lang="en-US" altLang="zh-CN" sz="2400" b="0" i="0" u="none">
                          <a:solidFill>
                            <a:srgbClr val="000000"/>
                          </a:solidFill>
                          <a:effectLst/>
                          <a:latin typeface="Times New Roman" pitchFamily="24"/>
                          <a:ea typeface="Times New Roman" pitchFamily="24"/>
                          <a:cs typeface="宋体" pitchFamily="24"/>
                        </a:rPr>
                        <a:t>40km/h</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4"/>
                  </a:ext>
                </a:extLst>
              </a:tr>
            </a:tbl>
          </a:graphicData>
        </a:graphic>
      </p:graphicFrame>
      <p:grpSp>
        <p:nvGrpSpPr>
          <p:cNvPr id="13337" name="yt_shape_13337_skip" title="H_159.8811">
            <a:extLst>
              <a:ext uri="{FF2B5EF4-FFF2-40B4-BE49-F238E27FC236}">
                <a16:creationId xmlns:a16="http://schemas.microsoft.com/office/drawing/2014/main" id="{249740F1-2B05-4C5A-B423-6F681AEFABC2}"/>
              </a:ext>
            </a:extLst>
          </p:cNvPr>
          <p:cNvGrpSpPr/>
          <p:nvPr/>
        </p:nvGrpSpPr>
        <p:grpSpPr>
          <a:xfrm>
            <a:off x="9119439" y="2819698"/>
            <a:ext cx="2530602" cy="2030490"/>
            <a:chOff x="0" y="0"/>
            <a:chExt cx="2530602" cy="2030490"/>
          </a:xfrm>
        </p:grpSpPr>
        <p:pic>
          <p:nvPicPr>
            <p:cNvPr id="2" name="yt_image_13337">
              <a:extLst>
                <a:ext uri="">
                  <a16:creationId xmlns="" xmlns:mc="http://schemas.openxmlformats.org/markup-compatibility/2006" xmlns:a14="http://schemas.microsoft.com/office/drawing/2010/main" xmlns:p14="http://schemas.microsoft.com/office/powerpoint/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2530602" cy="1634490"/>
            </a:xfrm>
            <a:prstGeom prst="rect">
              <a:avLst/>
            </a:prstGeom>
            <a:noFill/>
            <a:extLst>
              <a:ext uri="{909E8E84-426E-40DD-AFC4-6F175D3DCCD1}">
                <a14:hiddenFill xmlns:a14="http://schemas.microsoft.com/office/drawing/2010/main">
                  <a:solidFill>
                    <a:srgbClr val="FFFFFF"/>
                  </a:solidFill>
                </a14:hiddenFill>
              </a:ext>
            </a:extLst>
          </p:spPr>
        </p:pic>
        <p:sp>
          <p:nvSpPr>
            <p:cNvPr id="13339" name="yt_shape_13339"/>
            <p:cNvSpPr txBox="1"/>
            <p:nvPr/>
          </p:nvSpPr>
          <p:spPr>
            <a:xfrm>
              <a:off x="732020" y="167049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F126849D-8AA5-C1D3-E8B3-66D6D2591542}"/>
              </a:ext>
            </a:extLst>
          </p:cNvPr>
          <p:cNvSpPr txBox="1"/>
          <p:nvPr/>
        </p:nvSpPr>
        <p:spPr>
          <a:xfrm>
            <a:off x="7841507" y="227965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42" name="yt_shape_13342"/>
          <p:cNvSpPr txBox="1"/>
          <p:nvPr/>
        </p:nvSpPr>
        <p:spPr>
          <a:xfrm>
            <a:off x="540119" y="900000"/>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德州市中考</a:t>
            </a:r>
            <a:r>
              <a:rPr lang="zh-CN" altLang="zh-CN" sz="2400" b="0" i="0" u="none">
                <a:solidFill>
                  <a:srgbClr val="000000"/>
                </a:solidFill>
                <a:effectLst/>
                <a:latin typeface="Times New Roman" pitchFamily="24"/>
                <a:ea typeface="宋体" pitchFamily="24"/>
                <a:cs typeface="宋体" pitchFamily="24"/>
              </a:rPr>
              <a:t>）小亮从学校步行回家，图中的折线反映了小亮离家的距离</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a:solidFill>
                  <a:srgbClr val="000000"/>
                </a:solidFill>
                <a:effectLst/>
                <a:latin typeface="Times New Roman" pitchFamily="24"/>
                <a:ea typeface="宋体" pitchFamily="24"/>
                <a:cs typeface="宋体" pitchFamily="24"/>
              </a:rPr>
              <a:t>（米）与时间</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（分钟）的函数关系，根据图象提供的信息，给出以下结论：</a:t>
            </a:r>
            <a:r>
              <a:rPr lang="zh-CN"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他在前</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分钟的平均速度是</a:t>
            </a:r>
            <a:r>
              <a:rPr lang="en-US" altLang="zh-CN" sz="2400" b="0" i="0" u="none">
                <a:solidFill>
                  <a:srgbClr val="000000"/>
                </a:solidFill>
                <a:effectLst/>
                <a:latin typeface="Times New Roman" pitchFamily="24"/>
                <a:ea typeface="Times New Roman" pitchFamily="24"/>
                <a:cs typeface="宋体" pitchFamily="24"/>
              </a:rPr>
              <a:t>70</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分钟；</a:t>
            </a:r>
            <a:r>
              <a:rPr lang="zh-CN"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他在第</a:t>
            </a:r>
            <a:r>
              <a:rPr lang="en-US" altLang="zh-CN" sz="2400" b="0" i="0" u="none">
                <a:solidFill>
                  <a:srgbClr val="000000"/>
                </a:solidFill>
                <a:effectLst/>
                <a:latin typeface="Times New Roman" pitchFamily="24"/>
                <a:ea typeface="Times New Roman" pitchFamily="24"/>
                <a:cs typeface="宋体" pitchFamily="24"/>
              </a:rPr>
              <a:t>19</a:t>
            </a:r>
            <a:r>
              <a:rPr lang="zh-CN" altLang="zh-CN" sz="2400" b="0" i="0" u="none">
                <a:solidFill>
                  <a:srgbClr val="000000"/>
                </a:solidFill>
                <a:effectLst/>
                <a:latin typeface="Times New Roman" pitchFamily="24"/>
                <a:ea typeface="宋体" pitchFamily="24"/>
                <a:cs typeface="宋体" pitchFamily="24"/>
              </a:rPr>
              <a:t>分钟到家；</a:t>
            </a:r>
            <a:r>
              <a:rPr lang="zh-CN"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他在第</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分钟离家的距离和第</a:t>
            </a:r>
            <a:r>
              <a:rPr lang="en-US" altLang="zh-CN" sz="2400" b="0" i="0" u="none">
                <a:solidFill>
                  <a:srgbClr val="000000"/>
                </a:solidFill>
                <a:effectLst/>
                <a:latin typeface="Times New Roman" pitchFamily="24"/>
                <a:ea typeface="Times New Roman" pitchFamily="24"/>
                <a:cs typeface="宋体" pitchFamily="24"/>
              </a:rPr>
              <a:t>24</a:t>
            </a:r>
            <a:r>
              <a:rPr lang="zh-CN" altLang="zh-CN" sz="2400" b="0" i="0" u="none">
                <a:solidFill>
                  <a:srgbClr val="000000"/>
                </a:solidFill>
                <a:effectLst/>
                <a:latin typeface="Times New Roman" pitchFamily="24"/>
                <a:ea typeface="宋体" pitchFamily="24"/>
                <a:cs typeface="宋体" pitchFamily="24"/>
              </a:rPr>
              <a:t>分钟离家的距离相等；</a:t>
            </a:r>
            <a:r>
              <a:rPr lang="zh-CN"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他在第</a:t>
            </a:r>
            <a:r>
              <a:rPr lang="en-US" altLang="zh-CN" sz="2400" b="0" i="0" u="none">
                <a:solidFill>
                  <a:srgbClr val="000000"/>
                </a:solidFill>
                <a:effectLst/>
                <a:latin typeface="Times New Roman" pitchFamily="24"/>
                <a:ea typeface="Times New Roman" pitchFamily="24"/>
                <a:cs typeface="宋体" pitchFamily="24"/>
              </a:rPr>
              <a:t>33</a:t>
            </a:r>
            <a:r>
              <a:rPr lang="zh-CN" altLang="zh-CN" sz="2400" b="0" i="0" u="none">
                <a:solidFill>
                  <a:srgbClr val="000000"/>
                </a:solidFill>
                <a:effectLst/>
                <a:latin typeface="Times New Roman" pitchFamily="24"/>
                <a:ea typeface="宋体" pitchFamily="24"/>
                <a:cs typeface="宋体" pitchFamily="24"/>
              </a:rPr>
              <a:t>分钟离家的距离是</a:t>
            </a:r>
            <a:r>
              <a:rPr lang="en-US" altLang="zh-CN" sz="2400" b="0" i="0" u="none">
                <a:solidFill>
                  <a:srgbClr val="000000"/>
                </a:solidFill>
                <a:effectLst/>
                <a:latin typeface="Times New Roman" pitchFamily="24"/>
                <a:ea typeface="Times New Roman" pitchFamily="24"/>
                <a:cs typeface="宋体" pitchFamily="24"/>
              </a:rPr>
              <a:t>720</a:t>
            </a:r>
            <a:r>
              <a:rPr lang="zh-CN" altLang="zh-CN" sz="2400" b="0" i="0" u="none">
                <a:solidFill>
                  <a:srgbClr val="000000"/>
                </a:solidFill>
                <a:effectLst/>
                <a:latin typeface="Times New Roman" pitchFamily="24"/>
                <a:ea typeface="宋体" pitchFamily="24"/>
                <a:cs typeface="宋体" pitchFamily="24"/>
              </a:rPr>
              <a:t>米，其中正确的序号为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①④</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p>
        </p:txBody>
      </p:sp>
      <p:sp>
        <p:nvSpPr>
          <p:cNvPr id="13346" name="yt_shape_13346"/>
          <p:cNvSpPr txBox="1"/>
          <p:nvPr/>
        </p:nvSpPr>
        <p:spPr>
          <a:xfrm>
            <a:off x="540000" y="564615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343" name="yt_shape_13343" title="H_168.7911">
            <a:extLst>
              <a:ext uri="{FF2B5EF4-FFF2-40B4-BE49-F238E27FC236}">
                <a16:creationId xmlns:a16="http://schemas.microsoft.com/office/drawing/2014/main" id="{249740F1-2B05-4C5A-B423-6F681AEFABC2}"/>
              </a:ext>
            </a:extLst>
          </p:cNvPr>
          <p:cNvGrpSpPr/>
          <p:nvPr/>
        </p:nvGrpSpPr>
        <p:grpSpPr>
          <a:xfrm>
            <a:off x="4848415" y="3452193"/>
            <a:ext cx="2495169" cy="2143647"/>
            <a:chOff x="0" y="0"/>
            <a:chExt cx="2495169" cy="2143647"/>
          </a:xfrm>
        </p:grpSpPr>
        <p:pic>
          <p:nvPicPr>
            <p:cNvPr id="2" name="yt_image_13343">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2495169" cy="1747647"/>
            </a:xfrm>
            <a:prstGeom prst="rect">
              <a:avLst/>
            </a:prstGeom>
            <a:noFill/>
            <a:extLst>
              <a:ext uri="{909E8E84-426E-40DD-AFC4-6F175D3DCCD1}">
                <a14:hiddenFill xmlns:a14="http://schemas.microsoft.com/office/drawing/2010/main">
                  <a:solidFill>
                    <a:srgbClr val="FFFFFF"/>
                  </a:solidFill>
                </a14:hiddenFill>
              </a:ext>
            </a:extLst>
          </p:spPr>
        </p:pic>
        <p:sp>
          <p:nvSpPr>
            <p:cNvPr id="13345" name="yt_shape_13345"/>
            <p:cNvSpPr txBox="1"/>
            <p:nvPr/>
          </p:nvSpPr>
          <p:spPr>
            <a:xfrm>
              <a:off x="714303" y="178364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6C9CC65A-AAF0-0925-BDDD-F6A572CCD835}"/>
              </a:ext>
            </a:extLst>
          </p:cNvPr>
          <p:cNvSpPr txBox="1"/>
          <p:nvPr/>
        </p:nvSpPr>
        <p:spPr>
          <a:xfrm>
            <a:off x="1059708" y="2755146"/>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①④</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47" name="yt_shape_13347"/>
          <p:cNvSpPr txBox="1"/>
          <p:nvPr/>
        </p:nvSpPr>
        <p:spPr>
          <a:xfrm>
            <a:off x="540119" y="90000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赤峰市中考</a:t>
            </a:r>
            <a:r>
              <a:rPr lang="zh-CN" altLang="zh-CN" sz="2400" b="0" i="0" u="none">
                <a:solidFill>
                  <a:srgbClr val="000000"/>
                </a:solidFill>
                <a:effectLst/>
                <a:latin typeface="Times New Roman" pitchFamily="24"/>
                <a:ea typeface="宋体" pitchFamily="24"/>
                <a:cs typeface="宋体" pitchFamily="24"/>
              </a:rPr>
              <a:t>）已知王强家、体育场、学校在同一直线上，如图的图象反映的过程是：某天早晨，王强从家跑步去体育场锻炼，锻炼结束后，步行回家吃早餐，饭后骑自行车到学校</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图中</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表示时间，</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表示王强离家的距离，则下列结论正确的是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①③④</a:t>
            </a:r>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（填写所有正确结论的序号）</a:t>
            </a:r>
          </a:p>
        </p:txBody>
      </p:sp>
      <p:sp>
        <p:nvSpPr>
          <p:cNvPr id="13351" name="yt_shape_13351"/>
          <p:cNvSpPr txBox="1"/>
          <p:nvPr/>
        </p:nvSpPr>
        <p:spPr>
          <a:xfrm>
            <a:off x="540000" y="482739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3348" name="yt_shape_13348" title="H_154.12111">
            <a:extLst>
              <a:ext uri="{FF2B5EF4-FFF2-40B4-BE49-F238E27FC236}">
                <a16:creationId xmlns:a16="http://schemas.microsoft.com/office/drawing/2014/main" id="{249740F1-2B05-4C5A-B423-6F681AEFABC2}"/>
              </a:ext>
            </a:extLst>
          </p:cNvPr>
          <p:cNvGrpSpPr/>
          <p:nvPr/>
        </p:nvGrpSpPr>
        <p:grpSpPr>
          <a:xfrm>
            <a:off x="4759261" y="2819698"/>
            <a:ext cx="2673477" cy="1957338"/>
            <a:chOff x="0" y="0"/>
            <a:chExt cx="2673477" cy="1957338"/>
          </a:xfrm>
        </p:grpSpPr>
        <p:pic>
          <p:nvPicPr>
            <p:cNvPr id="2" name="yt_image_13348">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2673477" cy="1561338"/>
            </a:xfrm>
            <a:prstGeom prst="rect">
              <a:avLst/>
            </a:prstGeom>
            <a:noFill/>
            <a:extLst>
              <a:ext uri="{909E8E84-426E-40DD-AFC4-6F175D3DCCD1}">
                <a14:hiddenFill xmlns:a14="http://schemas.microsoft.com/office/drawing/2010/main">
                  <a:solidFill>
                    <a:srgbClr val="FFFFFF"/>
                  </a:solidFill>
                </a14:hiddenFill>
              </a:ext>
            </a:extLst>
          </p:spPr>
        </p:pic>
        <p:sp>
          <p:nvSpPr>
            <p:cNvPr id="13350" name="yt_shape_13350"/>
            <p:cNvSpPr txBox="1"/>
            <p:nvPr/>
          </p:nvSpPr>
          <p:spPr>
            <a:xfrm>
              <a:off x="803457" y="159733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64072E47-31FA-1DE1-71FF-79E3307328CA}"/>
              </a:ext>
            </a:extLst>
          </p:cNvPr>
          <p:cNvSpPr txBox="1"/>
          <p:nvPr/>
        </p:nvSpPr>
        <p:spPr>
          <a:xfrm>
            <a:off x="1059708" y="2279658"/>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①③④</a:t>
            </a:r>
            <a:endParaRPr lang="zh-CN" altLang="en-US">
              <a:solidFill>
                <a:srgbClr val="FF0000"/>
              </a:solidFill>
            </a:endParaRPr>
          </a:p>
        </p:txBody>
      </p:sp>
      <p:sp>
        <p:nvSpPr>
          <p:cNvPr id="4" name="yt_shape_13352">
            <a:extLst>
              <a:ext uri="{FF2B5EF4-FFF2-40B4-BE49-F238E27FC236}">
                <a16:creationId xmlns:a16="http://schemas.microsoft.com/office/drawing/2014/main" id="{9B595ACE-0927-2BAC-80C1-FBEC7B0D60B2}"/>
              </a:ext>
            </a:extLst>
          </p:cNvPr>
          <p:cNvSpPr txBox="1"/>
          <p:nvPr/>
        </p:nvSpPr>
        <p:spPr>
          <a:xfrm>
            <a:off x="623392" y="4832108"/>
            <a:ext cx="5341206"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Times New Roman" pitchFamily="24"/>
                <a:ea typeface="宋体" pitchFamily="24"/>
                <a:cs typeface="宋体" pitchFamily="24"/>
              </a:rPr>
              <a:t>体育场离王强家</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5km</a:t>
            </a:r>
          </a:p>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王强在体育场锻炼了</a:t>
            </a:r>
            <a:r>
              <a:rPr lang="en-US" altLang="zh-CN" sz="2400" b="0" i="0" u="none" dirty="0">
                <a:solidFill>
                  <a:srgbClr val="000000"/>
                </a:solidFill>
                <a:effectLst/>
                <a:latin typeface="Times New Roman" pitchFamily="24"/>
                <a:ea typeface="Times New Roman" pitchFamily="24"/>
                <a:cs typeface="宋体" pitchFamily="24"/>
              </a:rPr>
              <a:t>30min</a:t>
            </a:r>
          </a:p>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③</a:t>
            </a:r>
            <a:r>
              <a:rPr lang="zh-CN" altLang="zh-CN" sz="2400" b="0" i="0" u="none" dirty="0">
                <a:solidFill>
                  <a:srgbClr val="000000"/>
                </a:solidFill>
                <a:effectLst/>
                <a:latin typeface="Times New Roman" pitchFamily="24"/>
                <a:ea typeface="宋体" pitchFamily="24"/>
                <a:cs typeface="宋体" pitchFamily="24"/>
              </a:rPr>
              <a:t>王强吃早餐用了</a:t>
            </a:r>
            <a:r>
              <a:rPr lang="en-US" altLang="zh-CN" sz="2400" b="0" i="0" u="none" dirty="0">
                <a:solidFill>
                  <a:srgbClr val="000000"/>
                </a:solidFill>
                <a:effectLst/>
                <a:latin typeface="Times New Roman" pitchFamily="24"/>
                <a:ea typeface="Times New Roman" pitchFamily="24"/>
                <a:cs typeface="宋体" pitchFamily="24"/>
              </a:rPr>
              <a:t>20min</a:t>
            </a:r>
          </a:p>
          <a:p>
            <a:pPr algn="l" eaLnBrk="1" latinLnBrk="0" hangingPunct="0">
              <a:lnSpc>
                <a:spcPct val="129999"/>
              </a:lnSpc>
            </a:pPr>
            <a:r>
              <a:rPr lang="zh-CN" altLang="zh-CN" sz="2400" b="0" i="0" u="none" dirty="0">
                <a:solidFill>
                  <a:srgbClr val="000000"/>
                </a:solidFill>
                <a:effectLst/>
                <a:latin typeface="宋体" pitchFamily="24"/>
                <a:ea typeface="宋体" pitchFamily="24"/>
                <a:cs typeface="宋体" pitchFamily="24"/>
              </a:rPr>
              <a:t>④</a:t>
            </a:r>
            <a:r>
              <a:rPr lang="zh-CN" altLang="zh-CN" sz="2400" b="0" i="0" u="none" dirty="0">
                <a:solidFill>
                  <a:srgbClr val="000000"/>
                </a:solidFill>
                <a:effectLst/>
                <a:latin typeface="Times New Roman" pitchFamily="24"/>
                <a:ea typeface="宋体" pitchFamily="24"/>
                <a:cs typeface="宋体" pitchFamily="24"/>
              </a:rPr>
              <a:t>王强骑自行车的平均速度是</a:t>
            </a:r>
            <a:r>
              <a:rPr lang="en-US" altLang="zh-CN" sz="2400" b="0" i="0" u="none" dirty="0">
                <a:solidFill>
                  <a:srgbClr val="000000"/>
                </a:solidFill>
                <a:effectLst/>
                <a:latin typeface="Times New Roman" pitchFamily="24"/>
                <a:ea typeface="Times New Roman" pitchFamily="24"/>
                <a:cs typeface="宋体" pitchFamily="24"/>
              </a:rPr>
              <a:t>0</a:t>
            </a:r>
            <a:r>
              <a:rPr lang="en-US"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2km/min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1198</Words>
  <Application>Microsoft Office PowerPoint</Application>
  <PresentationFormat>宽屏</PresentationFormat>
  <Paragraphs>49</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拉 朵</cp:lastModifiedBy>
  <cp:revision>47</cp:revision>
  <dcterms:created xsi:type="dcterms:W3CDTF">2023-05-05T05:33:00Z</dcterms:created>
  <dcterms:modified xsi:type="dcterms:W3CDTF">2023-05-24T06:13:56Z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683AEEE36BF641E990D0D160655C94FA_13</vt:lpwstr>
  </property>
  <property fmtid="{D5CDD505-2E9C-101B-9397-08002B2CF9AE}" pid="3" name="KSOProductBuildVer">
    <vt:lpwstr>2052-11.1.0.14309</vt:lpwstr>
  </property>
</Properties>
</file>