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9" r:id="rId4"/>
    <p:sldId id="375" r:id="rId5"/>
    <p:sldId id="377" r:id="rId6"/>
    <p:sldId id="379" r:id="rId7"/>
    <p:sldId id="386" r:id="rId8"/>
    <p:sldId id="383" r:id="rId9"/>
    <p:sldId id="384" r:id="rId10"/>
    <p:sldId id="387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ea36c55-a5f3-43a4-9854-7bc0edea3363.png&quot;}"/>
            </a:endParaRPr>
          </a:p>
        </p:txBody>
      </p:sp>
      <p:sp>
        <p:nvSpPr>
          <p:cNvPr id="13913" name="yt_shape_13913"/>
          <p:cNvSpPr txBox="1"/>
          <p:nvPr/>
        </p:nvSpPr>
        <p:spPr>
          <a:xfrm>
            <a:off x="540000" y="1662201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列二元一次方程组解百分率问题</a:t>
            </a:r>
          </a:p>
        </p:txBody>
      </p:sp>
      <p:sp>
        <p:nvSpPr>
          <p:cNvPr id="13914" name="yt_shape_13914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某单位购买甲、乙两种纯净水共用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元，其中甲种水每桶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元，乙种水每桶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元，乙种水的桶数是甲种水桶数的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，设买甲种水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桶，乙种水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桶，则所列方程组中正确的是（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15" name="yt_table_1391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0068183"/>
                  </p:ext>
                </p:extLst>
              </p:nvPr>
            </p:nvGraphicFramePr>
            <p:xfrm>
              <a:off x="540000" y="3753696"/>
              <a:ext cx="7319392" cy="2121154"/>
            </p:xfrm>
            <a:graphic>
              <a:graphicData uri="http://schemas.openxmlformats.org/drawingml/2006/table">
                <a:tbl>
                  <a:tblPr/>
                  <a:tblGrid>
                    <a:gridCol w="4125786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3193606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=250,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=75%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=250,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=75%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=250,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=75%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+8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=250,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=75%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3915" name="yt_table_13915" descr="{&quot;rangeId&quot;: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0068183"/>
                  </p:ext>
                </p:extLst>
              </p:nvPr>
            </p:nvGraphicFramePr>
            <p:xfrm>
              <a:off x="540000" y="3753696"/>
              <a:ext cx="7319392" cy="2121154"/>
            </p:xfrm>
            <a:graphic>
              <a:graphicData uri="http://schemas.openxmlformats.org/drawingml/2006/table">
                <a:tbl>
                  <a:tblPr/>
                  <a:tblGrid>
                    <a:gridCol w="4125786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3193606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28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389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8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7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389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035873">
            <a:extLst>
              <a:ext uri="{FF2B5EF4-FFF2-40B4-BE49-F238E27FC236}">
                <a16:creationId xmlns:a16="http://schemas.microsoft.com/office/drawing/2014/main" id="{889135A6-9AD6-83BA-3E83-1B639815B33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035890">
            <a:extLst>
              <a:ext uri="{FF2B5EF4-FFF2-40B4-BE49-F238E27FC236}">
                <a16:creationId xmlns:a16="http://schemas.microsoft.com/office/drawing/2014/main" id="{D01E08B3-1DB9-A71C-E0AA-9C1AFCBAB2F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18A241-475B-0C82-6A5A-EEC8E99D891E}"/>
              </a:ext>
            </a:extLst>
          </p:cNvPr>
          <p:cNvSpPr txBox="1"/>
          <p:nvPr/>
        </p:nvSpPr>
        <p:spPr>
          <a:xfrm>
            <a:off x="2278908" y="306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" name="yt_shape_13957"/>
          <p:cNvSpPr txBox="1"/>
          <p:nvPr/>
        </p:nvSpPr>
        <p:spPr>
          <a:xfrm>
            <a:off x="540000" y="900000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）某户某月缴纳水费为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元时，用水量为多少？</a:t>
            </a:r>
          </a:p>
        </p:txBody>
      </p:sp>
      <p:sp>
        <p:nvSpPr>
          <p:cNvPr id="13958" name="yt_shape_13958"/>
          <p:cNvSpPr txBox="1"/>
          <p:nvPr/>
        </p:nvSpPr>
        <p:spPr>
          <a:xfrm>
            <a:off x="540000" y="1379303"/>
            <a:ext cx="646330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用水量超过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设用水量为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即当缴纳水费为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用水量为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5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6" name="yt_shape_13916"/>
          <p:cNvSpPr txBox="1"/>
          <p:nvPr/>
        </p:nvSpPr>
        <p:spPr>
          <a:xfrm>
            <a:off x="540119" y="900000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甲、乙两种商品原来的单价和为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元，因市场变化，甲商品降价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，乙商品提价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，调价后两种商品的单价和为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元，则甲、乙两种商品原来的单价之间相差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泰安市中考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）泰安某茶叶店经销泰山女儿茶，第一次购进了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盒，共花费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元；第二次购进时，两种茶每盒的价格都提高了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，该店又购进了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盒，共花费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求第一次购进的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两种茶每盒的价格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CC7519-A333-91BC-1124-18C81D901A78}"/>
              </a:ext>
            </a:extLst>
          </p:cNvPr>
          <p:cNvSpPr txBox="1"/>
          <p:nvPr/>
        </p:nvSpPr>
        <p:spPr>
          <a:xfrm>
            <a:off x="1059708" y="18041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18">
                <a:extLst>
                  <a:ext uri="{FF2B5EF4-FFF2-40B4-BE49-F238E27FC236}">
                    <a16:creationId xmlns:a16="http://schemas.microsoft.com/office/drawing/2014/main" id="{FA8A3883-B759-81BA-D20F-1456E30F1D37}"/>
                  </a:ext>
                </a:extLst>
              </p:cNvPr>
              <p:cNvSpPr txBox="1"/>
              <p:nvPr/>
            </p:nvSpPr>
            <p:spPr>
              <a:xfrm>
                <a:off x="539882" y="4209304"/>
                <a:ext cx="9819996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设第一次购进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种茶的价格为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种茶的价格为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盒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30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20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=6000,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20×(1+20%)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+15×(1+20%)</m:t>
                              </m:r>
                              <m:r>
                                <a:rPr lang="en-US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=5100,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3" name="yt_shape_13918">
                <a:extLst>
                  <a:ext uri="{FF2B5EF4-FFF2-40B4-BE49-F238E27FC236}">
                    <a16:creationId xmlns:a16="http://schemas.microsoft.com/office/drawing/2014/main" id="{FA8A3883-B759-81BA-D20F-1456E30F1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209304"/>
                <a:ext cx="9819996" cy="1193147"/>
              </a:xfrm>
              <a:prstGeom prst="rect">
                <a:avLst/>
              </a:prstGeom>
              <a:blipFill>
                <a:blip r:embed="rId2"/>
                <a:stretch>
                  <a:fillRect l="-1925" t="-9744" r="-1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920">
                <a:extLst>
                  <a:ext uri="{FF2B5EF4-FFF2-40B4-BE49-F238E27FC236}">
                    <a16:creationId xmlns:a16="http://schemas.microsoft.com/office/drawing/2014/main" id="{E7C45C5F-540F-7686-D672-5B25B5742C98}"/>
                  </a:ext>
                </a:extLst>
              </p:cNvPr>
              <p:cNvSpPr txBox="1"/>
              <p:nvPr/>
            </p:nvSpPr>
            <p:spPr>
              <a:xfrm>
                <a:off x="539882" y="5453239"/>
                <a:ext cx="8624156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即第一次购进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种茶的价格为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种茶的价格为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盒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3920">
                <a:extLst>
                  <a:ext uri="{FF2B5EF4-FFF2-40B4-BE49-F238E27FC236}">
                    <a16:creationId xmlns:a16="http://schemas.microsoft.com/office/drawing/2014/main" id="{E7C45C5F-540F-7686-D672-5B25B5742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5453239"/>
                <a:ext cx="8624156" cy="1193147"/>
              </a:xfrm>
              <a:prstGeom prst="rect">
                <a:avLst/>
              </a:prstGeom>
              <a:blipFill>
                <a:blip r:embed="rId3"/>
                <a:stretch>
                  <a:fillRect l="-2192" r="-1344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2" name="yt_shape_13922"/>
          <p:cNvSpPr txBox="1"/>
          <p:nvPr/>
        </p:nvSpPr>
        <p:spPr>
          <a:xfrm>
            <a:off x="479376" y="764704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列二元一次方程组解增收节支问题</a:t>
            </a:r>
          </a:p>
        </p:txBody>
      </p:sp>
      <p:sp>
        <p:nvSpPr>
          <p:cNvPr id="13923" name="yt_shape_13923"/>
          <p:cNvSpPr txBox="1"/>
          <p:nvPr/>
        </p:nvSpPr>
        <p:spPr>
          <a:xfrm>
            <a:off x="479495" y="12642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现采购北京冬奥会吉祥物两种大礼包，甲种礼包里面含有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个冰墩墩和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个雪容融，乙种礼包里面含有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个冰墩墩和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个雪容融，现在需要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个冰墩墩和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个雪容融，则需要采购甲种礼包的数量为（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24" name="yt_table_13924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257344"/>
              </p:ext>
            </p:extLst>
          </p:nvPr>
        </p:nvGraphicFramePr>
        <p:xfrm>
          <a:off x="479376" y="2856199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</a:tbl>
          </a:graphicData>
        </a:graphic>
      </p:graphicFrame>
      <p:sp>
        <p:nvSpPr>
          <p:cNvPr id="13926" name="yt_shape_13926"/>
          <p:cNvSpPr txBox="1"/>
          <p:nvPr/>
        </p:nvSpPr>
        <p:spPr>
          <a:xfrm>
            <a:off x="479495" y="33349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打折前，买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打折后，买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商品用了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元，比不打折少花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27" name="yt_shape_13927"/>
          <p:cNvSpPr txBox="1"/>
          <p:nvPr/>
        </p:nvSpPr>
        <p:spPr>
          <a:xfrm>
            <a:off x="479495" y="42943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两种商品，销售完后获得利润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万元，它们的进价和售价如表（总利润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单件利润×销售量），则该商场购进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两种商品共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35924">
            <a:extLst>
              <a:ext uri="{FF2B5EF4-FFF2-40B4-BE49-F238E27FC236}">
                <a16:creationId xmlns:a16="http://schemas.microsoft.com/office/drawing/2014/main" id="{657274BB-62C2-FC8F-78B4-D99F7BB2781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80533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CC864B-3CAE-1E50-89F3-033789A4F485}"/>
              </a:ext>
            </a:extLst>
          </p:cNvPr>
          <p:cNvSpPr txBox="1"/>
          <p:nvPr/>
        </p:nvSpPr>
        <p:spPr>
          <a:xfrm>
            <a:off x="5571084" y="21684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DB0480-C645-5F08-44CC-E29EFD97BF6E}"/>
              </a:ext>
            </a:extLst>
          </p:cNvPr>
          <p:cNvSpPr txBox="1"/>
          <p:nvPr/>
        </p:nvSpPr>
        <p:spPr>
          <a:xfrm>
            <a:off x="10133558" y="376362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B535DD-9299-C8F8-1C4C-837D4FA592A6}"/>
              </a:ext>
            </a:extLst>
          </p:cNvPr>
          <p:cNvSpPr txBox="1"/>
          <p:nvPr/>
        </p:nvSpPr>
        <p:spPr>
          <a:xfrm>
            <a:off x="10209758" y="47230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6" name="yt_table_13928" title="H_122.42512">
            <a:extLst>
              <a:ext uri="{FF2B5EF4-FFF2-40B4-BE49-F238E27FC236}">
                <a16:creationId xmlns:a16="http://schemas.microsoft.com/office/drawing/2014/main" id="{00F73C47-E309-B23A-E85F-2A14084AF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692041"/>
              </p:ext>
            </p:extLst>
          </p:nvPr>
        </p:nvGraphicFramePr>
        <p:xfrm>
          <a:off x="398371" y="5229268"/>
          <a:ext cx="11111997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88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1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1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价格商品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进价（元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售价（元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0" name="yt_shape_13930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未能理清各数量之间的关系而出错</a:t>
            </a:r>
          </a:p>
        </p:txBody>
      </p:sp>
      <p:sp>
        <p:nvSpPr>
          <p:cNvPr id="13931" name="yt_shape_1393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的甲、乙两种防腐药水，配制成含药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的防腐药水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，则需甲种药水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035951">
            <a:extLst>
              <a:ext uri="{FF2B5EF4-FFF2-40B4-BE49-F238E27FC236}">
                <a16:creationId xmlns:a16="http://schemas.microsoft.com/office/drawing/2014/main" id="{622C358F-6FE7-31EE-79C2-24FDD87A1F0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A94E2E-0772-549A-3EA2-229422288E16}"/>
              </a:ext>
            </a:extLst>
          </p:cNvPr>
          <p:cNvSpPr txBox="1"/>
          <p:nvPr/>
        </p:nvSpPr>
        <p:spPr>
          <a:xfrm>
            <a:off x="1974108" y="182824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2" name="yt_shape_1393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605529a-7d64-4300-9b97-80f0706e43db.png&quot;}"/>
            </a:endParaRPr>
          </a:p>
        </p:txBody>
      </p:sp>
      <p:sp>
        <p:nvSpPr>
          <p:cNvPr id="13933" name="yt_shape_13933"/>
          <p:cNvSpPr txBox="1"/>
          <p:nvPr/>
        </p:nvSpPr>
        <p:spPr>
          <a:xfrm>
            <a:off x="540119" y="1644183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某商场按定价销售某种商品时，每件可获利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元；按定价的八五折销售该商品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件与将定价降低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元销售该商品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件所获利润相等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该商品的进价、定价分别是（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34" name="yt_table_1393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381028"/>
              </p:ext>
            </p:extLst>
          </p:nvPr>
        </p:nvGraphicFramePr>
        <p:xfrm>
          <a:off x="540000" y="2636912"/>
          <a:ext cx="6334443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</a:tbl>
          </a:graphicData>
        </a:graphic>
      </p:graphicFrame>
      <p:pic>
        <p:nvPicPr>
          <p:cNvPr id="3" name="yt_shape_1684746035977">
            <a:extLst>
              <a:ext uri="{FF2B5EF4-FFF2-40B4-BE49-F238E27FC236}">
                <a16:creationId xmlns:a16="http://schemas.microsoft.com/office/drawing/2014/main" id="{20F7CE1B-3E21-BE5A-EEE9-B860E4E53EE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2A7032-5C30-B3FC-2A3A-F2EECC3CD47F}"/>
              </a:ext>
            </a:extLst>
          </p:cNvPr>
          <p:cNvSpPr txBox="1"/>
          <p:nvPr/>
        </p:nvSpPr>
        <p:spPr>
          <a:xfrm>
            <a:off x="10920536" y="2056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" name="yt_shape_1393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绵阳市中考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）端午节是中国传统节日，人们有吃粽子的习俗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日起开始打折促销，肉粽六折，白粽七折，打折前购买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盒肉粽和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盒白粽需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元，打折后购买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盒肉粽和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盒白粽需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轩轩同学想在中考结束后，为敬老院送肉粽和白粽各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盒，则他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日购买的花费比在打折前购买节省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3937FA-ECC6-FF00-C211-E003339E6D8B}"/>
              </a:ext>
            </a:extLst>
          </p:cNvPr>
          <p:cNvSpPr txBox="1"/>
          <p:nvPr/>
        </p:nvSpPr>
        <p:spPr>
          <a:xfrm>
            <a:off x="8679707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938">
            <a:extLst>
              <a:ext uri="{FF2B5EF4-FFF2-40B4-BE49-F238E27FC236}">
                <a16:creationId xmlns:a16="http://schemas.microsoft.com/office/drawing/2014/main" id="{E8D3AD59-D38A-E75E-329A-B3F10C56D137}"/>
              </a:ext>
            </a:extLst>
          </p:cNvPr>
          <p:cNvSpPr txBox="1"/>
          <p:nvPr/>
        </p:nvSpPr>
        <p:spPr>
          <a:xfrm>
            <a:off x="683897" y="3639768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注：进出口总额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进口额＋出口额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939">
            <a:extLst>
              <a:ext uri="{FF2B5EF4-FFF2-40B4-BE49-F238E27FC236}">
                <a16:creationId xmlns:a16="http://schemas.microsoft.com/office/drawing/2014/main" id="{0BADFAAB-19E5-9190-383B-C01ADE405948}"/>
              </a:ext>
            </a:extLst>
          </p:cNvPr>
          <p:cNvSpPr txBox="1"/>
          <p:nvPr/>
        </p:nvSpPr>
        <p:spPr>
          <a:xfrm>
            <a:off x="683897" y="4119071"/>
            <a:ext cx="102399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年进口额为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亿元，出口额为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亿元，请用含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的代数式填表：</a:t>
            </a:r>
          </a:p>
        </p:txBody>
      </p:sp>
      <p:graphicFrame>
        <p:nvGraphicFramePr>
          <p:cNvPr id="5" name="yt_table_13940" title="H_159.86511">
            <a:extLst>
              <a:ext uri="{FF2B5EF4-FFF2-40B4-BE49-F238E27FC236}">
                <a16:creationId xmlns:a16="http://schemas.microsoft.com/office/drawing/2014/main" id="{978FE854-0BDC-1F7D-A156-2BA12F4EF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092756"/>
              </p:ext>
            </p:extLst>
          </p:nvPr>
        </p:nvGraphicFramePr>
        <p:xfrm>
          <a:off x="684017" y="4616667"/>
          <a:ext cx="11111998" cy="16206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1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7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7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4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1657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年份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进口额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亿元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出口额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亿元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进出口总额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亿元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021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021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CC33B0F-BB98-A017-A695-45B62B6E9A59}"/>
              </a:ext>
            </a:extLst>
          </p:cNvPr>
          <p:cNvSpPr txBox="1"/>
          <p:nvPr/>
        </p:nvSpPr>
        <p:spPr>
          <a:xfrm>
            <a:off x="9120217" y="5733256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19D192-3C8F-F9D4-A2CC-449E953A216E}"/>
              </a:ext>
            </a:extLst>
          </p:cNvPr>
          <p:cNvSpPr txBox="1"/>
          <p:nvPr/>
        </p:nvSpPr>
        <p:spPr>
          <a:xfrm>
            <a:off x="407249" y="2768910"/>
            <a:ext cx="1124463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宋体" pitchFamily="24"/>
              </a:rPr>
              <a:t>安徽省中考改编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）某地区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年进出口总额为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亿元，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年进出口总额比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年有所增加，其中进口额增加了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25%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，出口额增加了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30%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45" name="yt_shape_13945"/>
              <p:cNvSpPr txBox="1"/>
              <p:nvPr/>
            </p:nvSpPr>
            <p:spPr>
              <a:xfrm>
                <a:off x="1703512" y="2708920"/>
                <a:ext cx="6309420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=320,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=200,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年进口额是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亿元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出口额是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亿元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45" name="yt_shape_139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08920"/>
                <a:ext cx="6309420" cy="1979581"/>
              </a:xfrm>
              <a:prstGeom prst="rect">
                <a:avLst/>
              </a:prstGeom>
              <a:blipFill>
                <a:blip r:embed="rId2"/>
                <a:stretch>
                  <a:fillRect l="-2899" r="-2029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942">
            <a:extLst>
              <a:ext uri="{FF2B5EF4-FFF2-40B4-BE49-F238E27FC236}">
                <a16:creationId xmlns:a16="http://schemas.microsoft.com/office/drawing/2014/main" id="{073F9E96-08EA-9482-42CE-F37A20F11E42}"/>
              </a:ext>
            </a:extLst>
          </p:cNvPr>
          <p:cNvSpPr txBox="1"/>
          <p:nvPr/>
        </p:nvSpPr>
        <p:spPr>
          <a:xfrm>
            <a:off x="33536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年进出口总额比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年增加了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亿元，求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年进口额和出口额分别是多少亿元？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43">
                <a:extLst>
                  <a:ext uri="{FF2B5EF4-FFF2-40B4-BE49-F238E27FC236}">
                    <a16:creationId xmlns:a16="http://schemas.microsoft.com/office/drawing/2014/main" id="{B553346F-46CE-BA3E-2D14-FB33D882CA68}"/>
                  </a:ext>
                </a:extLst>
              </p:cNvPr>
              <p:cNvSpPr txBox="1"/>
              <p:nvPr/>
            </p:nvSpPr>
            <p:spPr>
              <a:xfrm>
                <a:off x="331312" y="1844051"/>
                <a:ext cx="661572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=520,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1.25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+1.3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=520+140,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3" name="yt_shape_13943">
                <a:extLst>
                  <a:ext uri="{FF2B5EF4-FFF2-40B4-BE49-F238E27FC236}">
                    <a16:creationId xmlns:a16="http://schemas.microsoft.com/office/drawing/2014/main" id="{B553346F-46CE-BA3E-2D14-FB33D882CA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312" y="1844051"/>
                <a:ext cx="6615722" cy="1070934"/>
              </a:xfrm>
              <a:prstGeom prst="rect">
                <a:avLst/>
              </a:prstGeom>
              <a:blipFill>
                <a:blip r:embed="rId3"/>
                <a:stretch>
                  <a:fillRect l="-2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45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7" name="yt_shape_1394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）某酒店设有三人间、双人间客房，收费标准为三人间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间、双人间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间，为吸引游客，实行团体入住五折优惠措施，一个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人的旅游团优惠期间到该酒店入住，住了一些三人间和双人间客房，若每间客房正好住满，且一天共花住宿费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元，则旅游团住三人间和双人间客房各多少间？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48" name="yt_shape_13948"/>
              <p:cNvSpPr txBox="1"/>
              <p:nvPr/>
            </p:nvSpPr>
            <p:spPr>
              <a:xfrm>
                <a:off x="540000" y="2819698"/>
                <a:ext cx="7197483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设旅游团住三人间和双人间客房分别为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=50,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150×0.5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+140×0.5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=1510.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948" name="yt_shape_13948" descr="{&quot;rangeId&quot;:12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9698"/>
                <a:ext cx="7197483" cy="1193147"/>
              </a:xfrm>
              <a:prstGeom prst="rect">
                <a:avLst/>
              </a:prstGeom>
              <a:blipFill>
                <a:blip r:embed="rId2"/>
                <a:stretch>
                  <a:fillRect l="-2627" t="-9744" r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50" name="yt_shape_13950"/>
              <p:cNvSpPr txBox="1"/>
              <p:nvPr/>
            </p:nvSpPr>
            <p:spPr>
              <a:xfrm>
                <a:off x="540000" y="4063633"/>
                <a:ext cx="6771084" cy="11931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=13.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即旅游团住三人间和双人间客房分别为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间和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50" name="yt_shape_13950" descr="{&quot;rangeId&quot;:12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3633"/>
                <a:ext cx="6771084" cy="1193147"/>
              </a:xfrm>
              <a:prstGeom prst="rect">
                <a:avLst/>
              </a:prstGeom>
              <a:blipFill>
                <a:blip r:embed="rId3"/>
                <a:stretch>
                  <a:fillRect l="-2793" r="-1802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48" grpId="0" build="allAtOnce"/>
      <p:bldP spid="1395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2" name="yt_shape_13952"/>
          <p:cNvSpPr txBox="1"/>
          <p:nvPr/>
        </p:nvSpPr>
        <p:spPr>
          <a:xfrm>
            <a:off x="551384" y="67922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0e6b90f-9561-4b30-87ca-c9a83368dadb.png&quot;}"/>
            </a:endParaRPr>
          </a:p>
        </p:txBody>
      </p:sp>
      <p:sp>
        <p:nvSpPr>
          <p:cNvPr id="13953" name="yt_shape_13953"/>
          <p:cNvSpPr txBox="1"/>
          <p:nvPr/>
        </p:nvSpPr>
        <p:spPr>
          <a:xfrm>
            <a:off x="551503" y="138159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）为了提倡节约用水，某市制定了两种收费方式：当每户每月用水量不超过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时，按一级单价收费；当每户每月用水量超过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时，超过部分按二级单价收费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已知李阿姨家五月份用水量为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，缴纳水费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七月份因孩子放假在家，用水量为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，缴纳水费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954" name="yt_shape_13954"/>
          <p:cNvSpPr txBox="1"/>
          <p:nvPr/>
        </p:nvSpPr>
        <p:spPr>
          <a:xfrm>
            <a:off x="551384" y="3301294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）问该市一级水费、二级水费的单价分别是多少？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55" name="yt_shape_13955"/>
              <p:cNvSpPr txBox="1"/>
              <p:nvPr/>
            </p:nvSpPr>
            <p:spPr>
              <a:xfrm>
                <a:off x="551384" y="3780597"/>
                <a:ext cx="8582478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设该市一级水费的单价为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二级水费的单价为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(14−12)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=51.4,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=3.2,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=6.5.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即该市一级水费的单价为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二级水费的单价为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55" name="yt_shape_139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780597"/>
                <a:ext cx="8582478" cy="3050515"/>
              </a:xfrm>
              <a:prstGeom prst="rect">
                <a:avLst/>
              </a:prstGeom>
              <a:blipFill>
                <a:blip r:embed="rId2"/>
                <a:stretch>
                  <a:fillRect l="-2131" t="-1597" r="-1207" b="-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036020">
            <a:extLst>
              <a:ext uri="{FF2B5EF4-FFF2-40B4-BE49-F238E27FC236}">
                <a16:creationId xmlns:a16="http://schemas.microsoft.com/office/drawing/2014/main" id="{AB16CC78-A98E-425D-9657-9374B6ADFB1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703377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5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1322</Words>
  <Application>Microsoft Office PowerPoint</Application>
  <PresentationFormat>宽屏</PresentationFormat>
  <Paragraphs>87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53</cp:revision>
  <dcterms:created xsi:type="dcterms:W3CDTF">2023-05-05T05:33:00Z</dcterms:created>
  <dcterms:modified xsi:type="dcterms:W3CDTF">2023-05-24T06:23:16Z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