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9" r:id="rId3"/>
    <p:sldId id="371" r:id="rId4"/>
    <p:sldId id="372" r:id="rId5"/>
    <p:sldId id="374" r:id="rId6"/>
    <p:sldId id="375" r:id="rId7"/>
    <p:sldId id="379" r:id="rId8"/>
    <p:sldId id="381" r:id="rId9"/>
    <p:sldId id="385" r:id="rId10"/>
    <p:sldId id="387" r:id="rId11"/>
    <p:sldId id="388" r:id="rId12"/>
    <p:sldId id="389" r:id="rId13"/>
    <p:sldId id="391" r:id="rId14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8" d="100"/>
          <a:sy n="108" d="100"/>
        </p:scale>
        <p:origin x="120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12" name="yt_shape_14212"/>
          <p:cNvSpPr txBox="1"/>
          <p:nvPr/>
        </p:nvSpPr>
        <p:spPr>
          <a:xfrm>
            <a:off x="540000" y="900000"/>
            <a:ext cx="4257576" cy="7023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Times New Roman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Times New Roman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fa4f3d55-6952-4f79-a95d-449b216111c0.png&quot;}"/>
            </a:endParaRPr>
          </a:p>
        </p:txBody>
      </p:sp>
      <p:sp>
        <p:nvSpPr>
          <p:cNvPr id="14213" name="yt_shape_14213"/>
          <p:cNvSpPr txBox="1"/>
          <p:nvPr/>
        </p:nvSpPr>
        <p:spPr>
          <a:xfrm>
            <a:off x="540119" y="165316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含有三个未知数，并且所含未知数的项的次数都是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，这样的方程叫做三元一次方程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4214" name="yt_shape_14214"/>
          <p:cNvSpPr txBox="1"/>
          <p:nvPr/>
        </p:nvSpPr>
        <p:spPr>
          <a:xfrm>
            <a:off x="540000" y="2612595"/>
            <a:ext cx="1107995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共含有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三个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未知数的三个一次方程所组成的一组方程，叫做三元一次方程组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4215" name="yt_shape_14215"/>
          <p:cNvSpPr txBox="1"/>
          <p:nvPr/>
        </p:nvSpPr>
        <p:spPr>
          <a:xfrm>
            <a:off x="540000" y="3091898"/>
            <a:ext cx="1015662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三元一次方程组中各个方程的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公共解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，叫做这个三元一次方程组的解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4216" name="yt_shape_14216"/>
          <p:cNvSpPr txBox="1"/>
          <p:nvPr/>
        </p:nvSpPr>
        <p:spPr>
          <a:xfrm>
            <a:off x="540119" y="357120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解三元一次方程组的基本思路是“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消元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”——把“三元”化成“二元”，再化成“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一元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3" name="yt_shape_1684746088724">
            <a:extLst>
              <a:ext uri="{FF2B5EF4-FFF2-40B4-BE49-F238E27FC236}">
                <a16:creationId xmlns:a16="http://schemas.microsoft.com/office/drawing/2014/main" id="{C1E9B677-3630-2282-60DE-8ADDA5CF8D35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4153"/>
            <a:ext cx="4089464" cy="647273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A81E2EC-AD75-E1C5-ECA0-9F136052FB9A}"/>
              </a:ext>
            </a:extLst>
          </p:cNvPr>
          <p:cNvSpPr txBox="1"/>
          <p:nvPr/>
        </p:nvSpPr>
        <p:spPr>
          <a:xfrm>
            <a:off x="7689107" y="1606354"/>
            <a:ext cx="332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C29057B-4622-03F1-ADBF-905BF6EEECA5}"/>
              </a:ext>
            </a:extLst>
          </p:cNvPr>
          <p:cNvSpPr txBox="1"/>
          <p:nvPr/>
        </p:nvSpPr>
        <p:spPr>
          <a:xfrm>
            <a:off x="1897789" y="2565789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三个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47B874A-3D91-F958-2EFE-224778A6AB8A}"/>
              </a:ext>
            </a:extLst>
          </p:cNvPr>
          <p:cNvSpPr txBox="1"/>
          <p:nvPr/>
        </p:nvSpPr>
        <p:spPr>
          <a:xfrm>
            <a:off x="4945789" y="3045092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公共解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C57877A-9A5B-49FA-E085-301B31B99058}"/>
              </a:ext>
            </a:extLst>
          </p:cNvPr>
          <p:cNvSpPr txBox="1"/>
          <p:nvPr/>
        </p:nvSpPr>
        <p:spPr>
          <a:xfrm>
            <a:off x="5555508" y="3524395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消元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42EF751-DF28-1744-E00A-544F1E1B9CAC}"/>
              </a:ext>
            </a:extLst>
          </p:cNvPr>
          <p:cNvSpPr txBox="1"/>
          <p:nvPr/>
        </p:nvSpPr>
        <p:spPr>
          <a:xfrm>
            <a:off x="1669308" y="3999883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一元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251" name="yt_shape_14251"/>
              <p:cNvSpPr txBox="1"/>
              <p:nvPr/>
            </p:nvSpPr>
            <p:spPr>
              <a:xfrm>
                <a:off x="540000" y="900000"/>
                <a:ext cx="8089907" cy="107093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+5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𝑦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𝑎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+2,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+3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𝑦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𝑎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的解适合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黑体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求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4251" name="yt_shape_14251" descr="{&quot;rangeId&quot;:15,&quot;color&quot;:&quot;B&quot;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8089907" cy="1070934"/>
              </a:xfrm>
              <a:prstGeom prst="rect">
                <a:avLst/>
              </a:prstGeom>
              <a:blipFill>
                <a:blip r:embed="rId2"/>
                <a:stretch>
                  <a:fillRect l="-2336" r="-12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253" name="yt_shape_14253"/>
              <p:cNvSpPr txBox="1"/>
              <p:nvPr/>
            </p:nvSpPr>
            <p:spPr>
              <a:xfrm>
                <a:off x="540000" y="2021722"/>
                <a:ext cx="4488601" cy="136755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依题意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+5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𝑦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𝑎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+2,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+3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𝑦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𝑎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,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𝑦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=8,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/>
                  </a:solidFill>
                  <a:effectLst/>
                  <a:latin typeface="Times New Roman" pitchFamily="24"/>
                  <a:ea typeface="黑体" pitchFamily="24"/>
                  <a:cs typeface="宋体" pitchFamily="24"/>
                </a:endParaRPr>
              </a:p>
            </p:txBody>
          </p:sp>
        </mc:Choice>
        <mc:Fallback xmlns="">
          <p:sp>
            <p:nvSpPr>
              <p:cNvPr id="14253" name="yt_shape_14253" descr="{&quot;rangeId&quot;:15,&quot;color&quot;:&quot;R&quot;,&quot;FixedLineSpacing&quot;:&quot;1.0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021722"/>
                <a:ext cx="4488601" cy="1367554"/>
              </a:xfrm>
              <a:prstGeom prst="rect">
                <a:avLst/>
              </a:prstGeom>
              <a:blipFill>
                <a:blip r:embed="rId3"/>
                <a:stretch>
                  <a:fillRect l="-42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255" name="yt_shape_14255"/>
          <p:cNvSpPr txBox="1"/>
          <p:nvPr/>
        </p:nvSpPr>
        <p:spPr>
          <a:xfrm>
            <a:off x="540000" y="3440064"/>
            <a:ext cx="153888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解得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黑体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2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42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53" grpId="0" build="allAtOnce"/>
      <p:bldP spid="14255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56" name="yt_shape_14256"/>
          <p:cNvSpPr txBox="1"/>
          <p:nvPr/>
        </p:nvSpPr>
        <p:spPr>
          <a:xfrm>
            <a:off x="540119" y="90000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向阳中学七年级一班组织了一次游戏：每位选手朝特制的靶子上各投三只飞镖，在同一圆环内得分相同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如图所示，小明、小君、小红的成绩分别是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分，求小华的成绩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4260" name="yt_shape_14260"/>
          <p:cNvSpPr txBox="1"/>
          <p:nvPr/>
        </p:nvSpPr>
        <p:spPr>
          <a:xfrm>
            <a:off x="540000" y="4100805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257" name="yt_shape_14257" title="H_122.711105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3820287" y="2348880"/>
            <a:ext cx="4551426" cy="1558431"/>
            <a:chOff x="0" y="0"/>
            <a:chExt cx="4551426" cy="1558431"/>
          </a:xfrm>
        </p:grpSpPr>
        <p:pic>
          <p:nvPicPr>
            <p:cNvPr id="2" name="yt_image_14257">
              <a:extLst>
                <a:ext uri="">
  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4551426" cy="116243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259" name="yt_shape_14259"/>
            <p:cNvSpPr txBox="1"/>
            <p:nvPr/>
          </p:nvSpPr>
          <p:spPr>
            <a:xfrm>
              <a:off x="1666249" y="1198431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yt_shape_14261">
                <a:extLst>
                  <a:ext uri="{FF2B5EF4-FFF2-40B4-BE49-F238E27FC236}">
                    <a16:creationId xmlns:a16="http://schemas.microsoft.com/office/drawing/2014/main" id="{62E4EA49-FF9A-A8CD-BBDD-B9C9D35067D2}"/>
                  </a:ext>
                </a:extLst>
              </p:cNvPr>
              <p:cNvSpPr txBox="1"/>
              <p:nvPr/>
            </p:nvSpPr>
            <p:spPr>
              <a:xfrm>
                <a:off x="558000" y="4121803"/>
                <a:ext cx="11111999" cy="247554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设飞镖投到最小的圆中得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分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投到中间的圆中得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分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投到最外面的圆中得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z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分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根据题意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</a:p>
              <a:p>
                <a:pPr algn="l" eaLnBrk="1" latinLnBrk="0" hangingPunct="0"/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𝑦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𝑧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=29,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𝑧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=43,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𝑦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=33,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=18,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𝑦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=11,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𝑧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=7.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 dirty="0">
                  <a:solidFill>
                    <a:srgbClr val="FF0000"/>
                  </a:solidFill>
                  <a:effectLst/>
                  <a:latin typeface="Times New Roman" pitchFamily="24"/>
                  <a:ea typeface="黑体" pitchFamily="24"/>
                  <a:cs typeface="宋体" pitchFamily="24"/>
                </a:endParaRPr>
              </a:p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则小华的成绩是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18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36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分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3" name="yt_shape_14261">
                <a:extLst>
                  <a:ext uri="{FF2B5EF4-FFF2-40B4-BE49-F238E27FC236}">
                    <a16:creationId xmlns:a16="http://schemas.microsoft.com/office/drawing/2014/main" id="{62E4EA49-FF9A-A8CD-BBDD-B9C9D35067D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8000" y="4121803"/>
                <a:ext cx="11111999" cy="2475549"/>
              </a:xfrm>
              <a:prstGeom prst="rect">
                <a:avLst/>
              </a:prstGeom>
              <a:blipFill>
                <a:blip r:embed="rId3"/>
                <a:stretch>
                  <a:fillRect l="-1701" t="-4433" b="-689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63" name="yt_shape_14263"/>
          <p:cNvSpPr txBox="1"/>
          <p:nvPr/>
        </p:nvSpPr>
        <p:spPr>
          <a:xfrm>
            <a:off x="540000" y="900000"/>
            <a:ext cx="4257576" cy="7023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Times New Roman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Times New Roman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e8c881b8-03e8-43c6-9b94-017d874e39ef.png&quot;}"/>
            </a:endParaRPr>
          </a:p>
        </p:txBody>
      </p:sp>
      <p:sp>
        <p:nvSpPr>
          <p:cNvPr id="14264" name="yt_shape_14264"/>
          <p:cNvSpPr txBox="1"/>
          <p:nvPr/>
        </p:nvSpPr>
        <p:spPr>
          <a:xfrm>
            <a:off x="540119" y="1653160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甲、乙、丙三人一起去集邮市场，甲买了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种邮票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张、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种邮票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张、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种邮票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张，按票值付款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元；乙买了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种邮票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张、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种邮票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张、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种邮票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张，按票值付款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元；丙买了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种邮票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张、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种邮票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张，并卖出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种邮票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张，按票值结算还需付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问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三种邮票面值各是多少元？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265" name="yt_shape_14265"/>
              <p:cNvSpPr txBox="1"/>
              <p:nvPr/>
            </p:nvSpPr>
            <p:spPr>
              <a:xfrm>
                <a:off x="540000" y="3572858"/>
                <a:ext cx="9026510" cy="136755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设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种邮票面值为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元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种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元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种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z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元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则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+2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𝑦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𝑧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=13,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𝑦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+2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𝑧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=7,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+3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𝑦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𝑧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=12,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/>
                  </a:solidFill>
                  <a:effectLst/>
                  <a:latin typeface="Times New Roman" pitchFamily="24"/>
                  <a:ea typeface="黑体" pitchFamily="24"/>
                  <a:cs typeface="宋体" pitchFamily="24"/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14265" name="yt_shape_14265" descr="{&quot;rangeId&quot;:18,&quot;color&quot;:&quot;R&quot;,&quot;FixedLineSpacing&quot;:&quot;1.0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572858"/>
                <a:ext cx="9026510" cy="1367554"/>
              </a:xfrm>
              <a:prstGeom prst="rect">
                <a:avLst/>
              </a:prstGeom>
              <a:blipFill>
                <a:blip r:embed="rId2"/>
                <a:stretch>
                  <a:fillRect l="-20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267" name="yt_shape_14267"/>
              <p:cNvSpPr txBox="1"/>
              <p:nvPr/>
            </p:nvSpPr>
            <p:spPr>
              <a:xfrm>
                <a:off x="540000" y="4991200"/>
                <a:ext cx="6658874" cy="154843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=2,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𝑦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=3,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𝑧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=1.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/>
                  </a:solidFill>
                  <a:effectLst/>
                  <a:latin typeface="Times New Roman" pitchFamily="24"/>
                  <a:ea typeface="黑体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所以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三种邮票面值分别是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元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元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元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4267" name="yt_shape_14267" descr="{&quot;rangeId&quot;:18,&quot;color&quot;:&quot;R&quot;,&quot;FixedLineSpacing&quot;:&quot;1.0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991200"/>
                <a:ext cx="6658874" cy="1548437"/>
              </a:xfrm>
              <a:prstGeom prst="rect">
                <a:avLst/>
              </a:prstGeom>
              <a:blipFill>
                <a:blip r:embed="rId3"/>
                <a:stretch>
                  <a:fillRect l="-2839" r="-1923" b="-110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84746088923">
            <a:extLst>
              <a:ext uri="{FF2B5EF4-FFF2-40B4-BE49-F238E27FC236}">
                <a16:creationId xmlns:a16="http://schemas.microsoft.com/office/drawing/2014/main" id="{FF9127C2-E2FA-93E6-EBE1-AD389B19ECED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4153"/>
            <a:ext cx="4089464" cy="647273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2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4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65" grpId="0" build="allAtOnce"/>
      <p:bldP spid="14267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69" name="yt_shape_14269"/>
          <p:cNvSpPr txBox="1"/>
          <p:nvPr/>
        </p:nvSpPr>
        <p:spPr>
          <a:xfrm>
            <a:off x="5397090" y="900000"/>
            <a:ext cx="1397819" cy="41421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300" b="0" i="0" u="none" spc="10900">
                <a:noFill/>
                <a:effectLst/>
                <a:latin typeface="Times New Roman" pitchFamily="23"/>
                <a:ea typeface="宋体" pitchFamily="23"/>
                <a:cs typeface="宋体" pitchFamily="23"/>
                <a:sym typeface="Finished"/>
              </a:rPr>
              <a:t>⁠</a:t>
            </a:r>
            <a:endParaRPr lang="zh-CN" altLang="zh-CN" sz="2300" b="0" i="0" u="none" spc="10900">
              <a:solidFill>
                <a:srgbClr val="1EE3CF"/>
              </a:solidFill>
              <a:effectLst/>
              <a:latin typeface="Times New Roman" pitchFamily="23"/>
              <a:ea typeface="宋体" pitchFamily="23"/>
              <a:cs typeface="宋体" pitchFamily="23"/>
              <a:sym typeface="Finished"/>
              <a:hlinkClick r:id="" action="ppaction://macro?name={&quot;type&quot;:&quot;ImageText&quot;,&quot;item&quot;:&quot;ImageText&quot;,&quot;path&quot;:&quot;\\ImageTexts\\ffa1075d-3b4f-48bf-b49f-eff4dae1f916.png&quot;}"/>
            </a:endParaRPr>
          </a:p>
        </p:txBody>
      </p:sp>
      <p:sp>
        <p:nvSpPr>
          <p:cNvPr id="14270" name="yt_shape_14270"/>
          <p:cNvSpPr txBox="1"/>
          <p:nvPr/>
        </p:nvSpPr>
        <p:spPr>
          <a:xfrm>
            <a:off x="1406649" y="1365004"/>
            <a:ext cx="9378703" cy="981350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none" lIns="72000" tIns="0" rIns="72000" bIns="7200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思路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解三元一次方程组的基本思想是消元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  <a:p>
            <a:pPr algn="ctr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方法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三元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转化为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二元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”，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再把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二元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转化为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一元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3" name="yt_shape_1684746088942">
            <a:extLst>
              <a:ext uri="{FF2B5EF4-FFF2-40B4-BE49-F238E27FC236}">
                <a16:creationId xmlns:a16="http://schemas.microsoft.com/office/drawing/2014/main" id="{2A0EA00E-9F80-58D4-4E02-0EA032AAEBA7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7350" y="944619"/>
            <a:ext cx="1257364" cy="320973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17" name="yt_shape_14217"/>
          <p:cNvSpPr txBox="1"/>
          <p:nvPr/>
        </p:nvSpPr>
        <p:spPr>
          <a:xfrm>
            <a:off x="540000" y="900000"/>
            <a:ext cx="4270400" cy="71141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50" b="0" i="0" u="none" spc="33300">
                <a:noFill/>
                <a:effectLst/>
                <a:latin typeface="Times New Roman" pitchFamily="40"/>
                <a:ea typeface="宋体" pitchFamily="40"/>
                <a:cs typeface="宋体" pitchFamily="40"/>
                <a:sym typeface="Finished"/>
              </a:rPr>
              <a:t>⁠</a:t>
            </a:r>
            <a:endParaRPr lang="zh-CN" altLang="zh-CN" sz="3950" b="0" i="0" u="none" spc="33300">
              <a:solidFill>
                <a:srgbClr val="1EE3CF"/>
              </a:solidFill>
              <a:effectLst/>
              <a:latin typeface="Times New Roman" pitchFamily="40"/>
              <a:ea typeface="宋体" pitchFamily="40"/>
              <a:cs typeface="宋体" pitchFamily="40"/>
              <a:sym typeface="Finished"/>
              <a:hlinkClick r:id="" action="ppaction://macro?name={&quot;type&quot;:&quot;ImageText&quot;,&quot;item&quot;:&quot;ImageText&quot;,&quot;path&quot;:&quot;\\ImageTexts\\334f16fe-2a64-46e5-bc69-31bcd8847011.png&quot;}"/>
            </a:endParaRPr>
          </a:p>
        </p:txBody>
      </p:sp>
      <p:sp>
        <p:nvSpPr>
          <p:cNvPr id="14218" name="yt_shape_14218"/>
          <p:cNvSpPr txBox="1"/>
          <p:nvPr/>
        </p:nvSpPr>
        <p:spPr>
          <a:xfrm>
            <a:off x="540000" y="1662201"/>
            <a:ext cx="5488682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三元一次方程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的概念</a:t>
            </a:r>
          </a:p>
        </p:txBody>
      </p:sp>
      <p:sp>
        <p:nvSpPr>
          <p:cNvPr id="14219" name="yt_shape_14219"/>
          <p:cNvSpPr txBox="1"/>
          <p:nvPr/>
        </p:nvSpPr>
        <p:spPr>
          <a:xfrm>
            <a:off x="540000" y="2161766"/>
            <a:ext cx="659154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下列方程中，属于三元一次方程的是（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4220" name="yt_table_14220" title="H_83.23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733472031"/>
                  </p:ext>
                </p:extLst>
              </p:nvPr>
            </p:nvGraphicFramePr>
            <p:xfrm>
              <a:off x="540000" y="2793433"/>
              <a:ext cx="6499543" cy="1057085"/>
            </p:xfrm>
            <a:graphic>
              <a:graphicData uri="http://schemas.openxmlformats.org/drawingml/2006/table">
                <a:tbl>
                  <a:tblPr/>
                  <a:tblGrid>
                    <a:gridCol w="3724593">
                      <a:extLst>
                        <a:ext uri="{9D8B030D-6E8A-4147-A177-3AD203B41FA5}">
                          <a16:colId xmlns:a16="http://schemas.microsoft.com/office/drawing/2014/main" val="10631"/>
                        </a:ext>
                      </a:extLst>
                    </a:gridCol>
                    <a:gridCol w="2774950">
                      <a:extLst>
                        <a:ext uri="{9D8B030D-6E8A-4147-A177-3AD203B41FA5}">
                          <a16:colId xmlns:a16="http://schemas.microsoft.com/office/drawing/2014/main" val="10632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m:rPr>
                                      <m:sty m:val="p"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z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黑体" pitchFamily="24"/>
                              <a:cs typeface="黑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z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黑体" pitchFamily="24"/>
                              <a:cs typeface="黑体" pitchFamily="24"/>
                            </a:rPr>
                            <a:t>＝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89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3z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黑体" pitchFamily="24"/>
                              <a:cs typeface="黑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2z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黑体" pitchFamily="24"/>
                              <a:cs typeface="黑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51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90"/>
                      </a:ext>
                    </a:extLst>
                  </a:tr>
                </a:tbl>
              </a:graphicData>
            </a:graphic>
          </p:graphicFrame>
        </mc:Choice>
        <mc:Fallback xmlns="" xmlns:a16="http://schemas.microsoft.com/office/drawing/2014/main" xmlns:p14="http://schemas.microsoft.com/office/powerpoint/2010/main">
          <p:graphicFrame>
            <p:nvGraphicFramePr>
              <p:cNvPr id="14220" name="yt_table_14220" descr="{&quot;rangeId&quot;:4,&quot;type&quot;:&quot;Option&quot;}" title="H_83.23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733472031"/>
                  </p:ext>
                </p:extLst>
              </p:nvPr>
            </p:nvGraphicFramePr>
            <p:xfrm>
              <a:off x="540000" y="2793433"/>
              <a:ext cx="6499543" cy="1057085"/>
            </p:xfrm>
            <a:graphic>
              <a:graphicData uri="http://schemas.openxmlformats.org/drawingml/2006/table">
                <a:tbl>
                  <a:tblPr/>
                  <a:tblGrid>
                    <a:gridCol w="3724593">
                      <a:extLst>
                        <a:ext uri="{9D8B030D-6E8A-4147-A177-3AD203B41FA5}">
                          <a16:colId xmlns:a16="http://schemas.microsoft.com/office/drawing/2014/main" val="10631"/>
                        </a:ext>
                      </a:extLst>
                    </a:gridCol>
                    <a:gridCol w="2774950">
                      <a:extLst>
                        <a:ext uri="{9D8B030D-6E8A-4147-A177-3AD203B41FA5}">
                          <a16:colId xmlns:a16="http://schemas.microsoft.com/office/drawing/2014/main" val="10632"/>
                        </a:ext>
                      </a:extLst>
                    </a:gridCol>
                  </a:tblGrid>
                  <a:tr h="63271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74632" b="-9807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z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黑体" pitchFamily="24"/>
                              <a:cs typeface="黑体" pitchFamily="24"/>
                            </a:rPr>
                            <a:t>＝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89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3z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黑体" pitchFamily="24"/>
                              <a:cs typeface="黑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2z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黑体" pitchFamily="24"/>
                              <a:cs typeface="黑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51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90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684746088746">
            <a:extLst>
              <a:ext uri="{FF2B5EF4-FFF2-40B4-BE49-F238E27FC236}">
                <a16:creationId xmlns:a16="http://schemas.microsoft.com/office/drawing/2014/main" id="{75FF80BE-0972-F795-0465-BA22B54902DF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6204"/>
            <a:ext cx="4102164" cy="652125"/>
          </a:xfrm>
          <a:prstGeom prst="rect">
            <a:avLst/>
          </a:prstGeom>
        </p:spPr>
      </p:pic>
      <p:pic>
        <p:nvPicPr>
          <p:cNvPr id="5" name="yt_shape_1684746088766">
            <a:extLst>
              <a:ext uri="{FF2B5EF4-FFF2-40B4-BE49-F238E27FC236}">
                <a16:creationId xmlns:a16="http://schemas.microsoft.com/office/drawing/2014/main" id="{C74EE4EF-8174-BB9A-DD6B-00816A14B5B6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702831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049D1BC-6DA3-39C5-A847-9498D28A7324}"/>
              </a:ext>
            </a:extLst>
          </p:cNvPr>
          <p:cNvSpPr txBox="1"/>
          <p:nvPr/>
        </p:nvSpPr>
        <p:spPr>
          <a:xfrm>
            <a:off x="6164989" y="211496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21" name="yt_shape_14221"/>
          <p:cNvSpPr txBox="1"/>
          <p:nvPr/>
        </p:nvSpPr>
        <p:spPr>
          <a:xfrm>
            <a:off x="540000" y="900000"/>
            <a:ext cx="660918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下列方程组中是三元一次方程组的是（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4222" name="yt_table_14222" title="H_259.5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706397779"/>
                  </p:ext>
                </p:extLst>
              </p:nvPr>
            </p:nvGraphicFramePr>
            <p:xfrm>
              <a:off x="540000" y="1531667"/>
              <a:ext cx="6925628" cy="3295650"/>
            </p:xfrm>
            <a:graphic>
              <a:graphicData uri="http://schemas.openxmlformats.org/drawingml/2006/table">
                <a:tbl>
                  <a:tblPr/>
                  <a:tblGrid>
                    <a:gridCol w="3821176">
                      <a:extLst>
                        <a:ext uri="{9D8B030D-6E8A-4147-A177-3AD203B41FA5}">
                          <a16:colId xmlns:a16="http://schemas.microsoft.com/office/drawing/2014/main" val="10633"/>
                        </a:ext>
                      </a:extLst>
                    </a:gridCol>
                    <a:gridCol w="3104452">
                      <a:extLst>
                        <a:ext uri="{9D8B030D-6E8A-4147-A177-3AD203B41FA5}">
                          <a16:colId xmlns:a16="http://schemas.microsoft.com/office/drawing/2014/main" val="10634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{"/>
                                  <m:endChr m:val="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2" charset="0"/>
                                        </a:rPr>
                                      </m:ctrlPr>
                                    </m:eqArr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2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𝑥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=5,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&amp;</m:t>
                                      </m:r>
                                      <m:sSup>
                                        <m:sSupPr>
                                          <m:ctrlPr>
                                            <a:rPr lang="en-US" altLang="zh-CN" sz="2400" b="0" i="1">
                                              <a:solidFill>
                                                <a:srgbClr val="010000"/>
                                              </a:solidFill>
                                              <a:effectLst/>
                                              <a:latin typeface="Cambria Math" panose="02040503050406030204" pitchFamily="18" charset="0"/>
                                              <a:ea typeface="Cambria Math" panose="02040503050406030204" pitchFamily="12" charset="0"/>
                                            </a:rPr>
                                          </m:ctrlPr>
                                        </m:sSupPr>
                                        <m:e>
                                          <m:r>
                                            <a:rPr lang="en-US" altLang="zh-CN" sz="2400" b="0" i="1">
                                              <a:solidFill>
                                                <a:srgbClr val="010000"/>
                                              </a:solidFill>
                                              <a:effectLst/>
                                              <a:latin typeface="Cambria Math" panose="02040503050406030204" pitchFamily="12" charset="0"/>
                                              <a:ea typeface="Cambria Math" panose="02040503050406030204" pitchFamily="12" charset="0"/>
                                            </a:rPr>
                                            <m:t>𝑥</m:t>
                                          </m:r>
                                        </m:e>
                                        <m:sup>
                                          <m:r>
                                            <a:rPr lang="en-US" altLang="zh-CN" sz="2400" b="0" i="0">
                                              <a:solidFill>
                                                <a:srgbClr val="010000"/>
                                              </a:solidFill>
                                              <a:effectLst/>
                                              <a:latin typeface="Cambria Math" panose="02040503050406030204" pitchFamily="12" charset="0"/>
                                              <a:ea typeface="Cambria Math" panose="02040503050406030204" pitchFamily="12" charset="0"/>
                                            </a:rPr>
                                            <m:t>2</m:t>
                                          </m:r>
                                        </m:sup>
                                      </m:sSup>
                                      <m: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＋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𝑦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=7,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𝑥</m:t>
                                      </m:r>
                                      <m: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＋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𝑦</m:t>
                                      </m:r>
                                      <m: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＋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𝑧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=6</m:t>
                                      </m:r>
                                    </m:e>
                                  </m:eqArr>
                                </m:e>
                              </m: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{"/>
                                  <m:endChr m:val="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2" charset="0"/>
                                        </a:rPr>
                                      </m:ctrlPr>
                                    </m:eqArr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&amp;</m:t>
                                      </m:r>
                                      <m:f>
                                        <m:fPr>
                                          <m:ctrlPr>
                                            <a:rPr lang="en-US" altLang="zh-CN" sz="2400" b="0" i="1">
                                              <a:solidFill>
                                                <a:srgbClr val="010000"/>
                                              </a:solidFill>
                                              <a:effectLst/>
                                              <a:latin typeface="Cambria Math" panose="02040503050406030204" pitchFamily="18" charset="0"/>
                                              <a:ea typeface="Cambria Math" panose="02040503050406030204" pitchFamily="12" charset="0"/>
                                            </a:rPr>
                                          </m:ctrlPr>
                                        </m:fPr>
                                        <m:num>
                                          <m:r>
                                            <a:rPr lang="en-US" altLang="zh-CN" sz="2400" b="0" i="0">
                                              <a:solidFill>
                                                <a:srgbClr val="010000"/>
                                              </a:solidFill>
                                              <a:effectLst/>
                                              <a:latin typeface="Cambria Math" panose="02040503050406030204" pitchFamily="12" charset="0"/>
                                              <a:ea typeface="Cambria Math" panose="02040503050406030204" pitchFamily="12" charset="0"/>
                                            </a:rPr>
                                            <m:t>3</m:t>
                                          </m:r>
                                        </m:num>
                                        <m:den>
                                          <m:r>
                                            <a:rPr lang="en-US" altLang="zh-CN" sz="2400" b="0" i="1">
                                              <a:solidFill>
                                                <a:srgbClr val="010000"/>
                                              </a:solidFill>
                                              <a:effectLst/>
                                              <a:latin typeface="Cambria Math" panose="02040503050406030204" pitchFamily="12" charset="0"/>
                                              <a:ea typeface="Cambria Math" panose="02040503050406030204" pitchFamily="12" charset="0"/>
                                            </a:rPr>
                                            <m:t>𝑥</m:t>
                                          </m:r>
                                        </m:den>
                                      </m:f>
                                      <m:r>
                                        <m:rPr>
                                          <m:nor/>
                                        </m:rP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12" charset="0"/>
                                          <a:ea typeface="宋体" panose="02040503050406030204" pitchFamily="12" charset="0"/>
                                        </a:rPr>
                                        <m:t>−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𝑦</m:t>
                                      </m:r>
                                      <m: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＋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𝑧</m:t>
                                      </m:r>
                                      <m: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＝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−2,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𝑥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12" charset="0"/>
                                          <a:ea typeface="宋体" panose="02040503050406030204" pitchFamily="12" charset="0"/>
                                        </a:rPr>
                                        <m:t>−2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𝑦</m:t>
                                      </m:r>
                                      <m: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＋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𝑧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=9,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𝑦</m:t>
                                      </m:r>
                                      <m: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＝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−3</m:t>
                                      </m:r>
                                    </m:e>
                                  </m:eqArr>
                                </m:e>
                              </m:d>
                            </m:oMath>
                          </a14:m>
                          <a:endParaRPr lang="en-US" altLang="zh-CN" sz="2400" b="0" i="0" u="none" dirty="0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9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{"/>
                                  <m:endChr m:val="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2" charset="0"/>
                                        </a:rPr>
                                      </m:ctrlPr>
                                    </m:eqArr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𝑥</m:t>
                                      </m:r>
                                      <m: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＋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𝑦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12" charset="0"/>
                                          <a:ea typeface="宋体" panose="02040503050406030204" pitchFamily="12" charset="0"/>
                                        </a:rPr>
                                        <m:t>−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𝑧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=7,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𝑥𝑦𝑧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=1,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𝑥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12" charset="0"/>
                                          <a:ea typeface="宋体" panose="02040503050406030204" pitchFamily="12" charset="0"/>
                                        </a:rPr>
                                        <m:t>−3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𝑦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=4</m:t>
                                      </m:r>
                                    </m:e>
                                  </m:eqArr>
                                </m:e>
                              </m: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{"/>
                                  <m:endChr m:val="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2" charset="0"/>
                                        </a:rPr>
                                      </m:ctrlPr>
                                    </m:eqArr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𝑥</m:t>
                                      </m:r>
                                      <m: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＋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𝑦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=2,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𝑦</m:t>
                                      </m:r>
                                      <m: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＋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𝑧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=1,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𝑥</m:t>
                                      </m:r>
                                      <m: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＋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𝑧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=9</m:t>
                                      </m:r>
                                    </m:e>
                                  </m:eqArr>
                                </m:e>
                              </m:d>
                            </m:oMath>
                          </a14:m>
                          <a:endParaRPr lang="en-US" altLang="zh-CN" sz="2400" b="0" i="0" u="none" dirty="0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92"/>
                      </a:ext>
                    </a:extLst>
                  </a:tr>
                </a:tbl>
              </a:graphicData>
            </a:graphic>
          </p:graphicFrame>
        </mc:Choice>
        <mc:Fallback xmlns="" xmlns:a16="http://schemas.microsoft.com/office/drawing/2014/main" xmlns:p14="http://schemas.microsoft.com/office/powerpoint/2010/main">
          <p:graphicFrame>
            <p:nvGraphicFramePr>
              <p:cNvPr id="14222" name="yt_table_14222" descr="{&quot;rangeId&quot;:5,&quot;type&quot;:&quot;Option&quot;}" title="H_259.5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706397779"/>
                  </p:ext>
                </p:extLst>
              </p:nvPr>
            </p:nvGraphicFramePr>
            <p:xfrm>
              <a:off x="540000" y="1531667"/>
              <a:ext cx="6925628" cy="3295650"/>
            </p:xfrm>
            <a:graphic>
              <a:graphicData uri="http://schemas.openxmlformats.org/drawingml/2006/table">
                <a:tbl>
                  <a:tblPr/>
                  <a:tblGrid>
                    <a:gridCol w="3821176">
                      <a:extLst>
                        <a:ext uri="{9D8B030D-6E8A-4147-A177-3AD203B41FA5}">
                          <a16:colId xmlns:a16="http://schemas.microsoft.com/office/drawing/2014/main" val="10633"/>
                        </a:ext>
                      </a:extLst>
                    </a:gridCol>
                    <a:gridCol w="3104452">
                      <a:extLst>
                        <a:ext uri="{9D8B030D-6E8A-4147-A177-3AD203B41FA5}">
                          <a16:colId xmlns:a16="http://schemas.microsoft.com/office/drawing/2014/main" val="10634"/>
                        </a:ext>
                      </a:extLst>
                    </a:gridCol>
                  </a:tblGrid>
                  <a:tr h="1777619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81340" b="-8527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22941" b="-8527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91"/>
                      </a:ext>
                    </a:extLst>
                  </a:tr>
                  <a:tr h="1518031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117269" r="-8134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22941" t="-11726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92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B1D4525F-A767-2F42-191C-B57E4361AD2C}"/>
              </a:ext>
            </a:extLst>
          </p:cNvPr>
          <p:cNvSpPr txBox="1"/>
          <p:nvPr/>
        </p:nvSpPr>
        <p:spPr>
          <a:xfrm>
            <a:off x="6164989" y="85319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23" name="yt_shape_14223"/>
          <p:cNvSpPr txBox="1"/>
          <p:nvPr/>
        </p:nvSpPr>
        <p:spPr>
          <a:xfrm>
            <a:off x="540000" y="900000"/>
            <a:ext cx="4873129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三元一次方程组的解法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224" name="yt_shape_14224"/>
              <p:cNvSpPr txBox="1"/>
              <p:nvPr/>
            </p:nvSpPr>
            <p:spPr>
              <a:xfrm>
                <a:off x="540119" y="1399565"/>
                <a:ext cx="11111999" cy="220631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已知三元一次方程组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5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+4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𝑦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𝑧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=0,①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𝑦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−4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𝑧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=11,②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𝑦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𝑧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−2,③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经过步骤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③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③×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消去未知数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z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后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得到的二元一次方程组是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="" xmlns:a16="http://schemas.microsoft.com/office/drawing/2014/main" xmlns:p14="http://schemas.microsoft.com/office/powerpoint/2010/main">
          <p:sp>
            <p:nvSpPr>
              <p:cNvPr id="14224" name="yt_shape_14224" descr="{&quot;rangeId&quot;:7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99565"/>
                <a:ext cx="11111999" cy="2206310"/>
              </a:xfrm>
              <a:prstGeom prst="rect">
                <a:avLst/>
              </a:prstGeom>
              <a:blipFill>
                <a:blip r:embed="rId2"/>
                <a:stretch>
                  <a:fillRect l="-1701" b="-74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4226" name="yt_table_14226" title="H_167.0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631862730"/>
                  </p:ext>
                </p:extLst>
              </p:nvPr>
            </p:nvGraphicFramePr>
            <p:xfrm>
              <a:off x="540000" y="3809027"/>
              <a:ext cx="7089204" cy="2121154"/>
            </p:xfrm>
            <a:graphic>
              <a:graphicData uri="http://schemas.openxmlformats.org/drawingml/2006/table">
                <a:tbl>
                  <a:tblPr/>
                  <a:tblGrid>
                    <a:gridCol w="3789236">
                      <a:extLst>
                        <a:ext uri="{9D8B030D-6E8A-4147-A177-3AD203B41FA5}">
                          <a16:colId xmlns:a16="http://schemas.microsoft.com/office/drawing/2014/main" val="10635"/>
                        </a:ext>
                      </a:extLst>
                    </a:gridCol>
                    <a:gridCol w="3299968">
                      <a:extLst>
                        <a:ext uri="{9D8B030D-6E8A-4147-A177-3AD203B41FA5}">
                          <a16:colId xmlns:a16="http://schemas.microsoft.com/office/drawing/2014/main" val="10636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{"/>
                                  <m:endChr m:val="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2" charset="0"/>
                                        </a:rPr>
                                      </m:ctrlPr>
                                    </m:eqArr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4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𝑥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+3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𝑦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=2,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7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𝑥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+5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𝑦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=3</m:t>
                                      </m:r>
                                    </m:e>
                                  </m:eqArr>
                                </m:e>
                              </m: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{"/>
                                  <m:endChr m:val="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2" charset="0"/>
                                        </a:rPr>
                                      </m:ctrlPr>
                                    </m:eqArr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4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𝑥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+3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𝑦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=2,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23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𝑥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+17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𝑦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=11</m:t>
                                      </m:r>
                                    </m:e>
                                  </m:eqArr>
                                </m:e>
                              </m: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9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{"/>
                                  <m:endChr m:val="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2" charset="0"/>
                                        </a:rPr>
                                      </m:ctrlPr>
                                    </m:eqArr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3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𝑥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+4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𝑦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=2,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7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𝑥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+5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𝑦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=3</m:t>
                                      </m:r>
                                    </m:e>
                                  </m:eqArr>
                                </m:e>
                              </m: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{"/>
                                  <m:endChr m:val="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2" charset="0"/>
                                        </a:rPr>
                                      </m:ctrlPr>
                                    </m:eqArr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3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𝑥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+4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𝑦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=2,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23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𝑥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+17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𝑦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=11</m:t>
                                      </m:r>
                                    </m:e>
                                  </m:eqArr>
                                </m:e>
                              </m: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94"/>
                      </a:ext>
                    </a:extLst>
                  </a:tr>
                </a:tbl>
              </a:graphicData>
            </a:graphic>
          </p:graphicFrame>
        </mc:Choice>
        <mc:Fallback xmlns="" xmlns:a16="http://schemas.microsoft.com/office/drawing/2014/main" xmlns:p14="http://schemas.microsoft.com/office/powerpoint/2010/main">
          <p:graphicFrame>
            <p:nvGraphicFramePr>
              <p:cNvPr id="14226" name="yt_table_14226" descr="{&quot;rangeId&quot;:7,&quot;type&quot;:&quot;Option&quot;}" title="H_167.0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631862730"/>
                  </p:ext>
                </p:extLst>
              </p:nvPr>
            </p:nvGraphicFramePr>
            <p:xfrm>
              <a:off x="540000" y="3809027"/>
              <a:ext cx="7089204" cy="2121154"/>
            </p:xfrm>
            <a:graphic>
              <a:graphicData uri="http://schemas.openxmlformats.org/drawingml/2006/table">
                <a:tbl>
                  <a:tblPr/>
                  <a:tblGrid>
                    <a:gridCol w="3789236">
                      <a:extLst>
                        <a:ext uri="{9D8B030D-6E8A-4147-A177-3AD203B41FA5}">
                          <a16:colId xmlns:a16="http://schemas.microsoft.com/office/drawing/2014/main" val="10635"/>
                        </a:ext>
                      </a:extLst>
                    </a:gridCol>
                    <a:gridCol w="3299968">
                      <a:extLst>
                        <a:ext uri="{9D8B030D-6E8A-4147-A177-3AD203B41FA5}">
                          <a16:colId xmlns:a16="http://schemas.microsoft.com/office/drawing/2014/main" val="10636"/>
                        </a:ext>
                      </a:extLst>
                    </a:gridCol>
                  </a:tblGrid>
                  <a:tr h="106057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87138" b="-9942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14760" b="-9942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93"/>
                      </a:ext>
                    </a:extLst>
                  </a:tr>
                  <a:tr h="106057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100575" r="-871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14760" t="-10057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94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684746088803">
            <a:extLst>
              <a:ext uri="{FF2B5EF4-FFF2-40B4-BE49-F238E27FC236}">
                <a16:creationId xmlns:a16="http://schemas.microsoft.com/office/drawing/2014/main" id="{1A66F46B-B53D-3FC9-7FE5-F55BD1927D16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629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996822B-F5FF-F4A7-0602-9375F53EC0F0}"/>
              </a:ext>
            </a:extLst>
          </p:cNvPr>
          <p:cNvSpPr txBox="1"/>
          <p:nvPr/>
        </p:nvSpPr>
        <p:spPr>
          <a:xfrm>
            <a:off x="5445971" y="311336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227" name="yt_shape_14227"/>
              <p:cNvSpPr txBox="1"/>
              <p:nvPr/>
            </p:nvSpPr>
            <p:spPr>
              <a:xfrm>
                <a:off x="540000" y="900000"/>
                <a:ext cx="4832028" cy="216424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解方程组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𝑧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𝑦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,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　　　　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①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𝑦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𝑧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=6,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　　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②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𝑦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=3.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　　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③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000000"/>
                  </a:solidFill>
                  <a:effectLst/>
                  <a:latin typeface="宋体" pitchFamily="24"/>
                  <a:ea typeface="宋体" pitchFamily="24"/>
                  <a:cs typeface="宋体" pitchFamily="24"/>
                </a:endParaRPr>
              </a:p>
            </p:txBody>
          </p:sp>
        </mc:Choice>
        <mc:Fallback xmlns="">
          <p:sp>
            <p:nvSpPr>
              <p:cNvPr id="14227" name="yt_shape_14227" descr="{&quot;rangeId&quot;:8,&quot;color&quot;:&quot;B&quot;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4832028" cy="2164247"/>
              </a:xfrm>
              <a:prstGeom prst="rect">
                <a:avLst/>
              </a:prstGeom>
              <a:blipFill>
                <a:blip r:embed="rId2"/>
                <a:stretch>
                  <a:fillRect l="-39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229" name="yt_shape_14229"/>
          <p:cNvSpPr txBox="1"/>
          <p:nvPr/>
        </p:nvSpPr>
        <p:spPr>
          <a:xfrm>
            <a:off x="540000" y="3115035"/>
            <a:ext cx="666849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把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代入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得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z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黑体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z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黑体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黑体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④</a:t>
            </a:r>
          </a:p>
        </p:txBody>
      </p:sp>
      <p:sp>
        <p:nvSpPr>
          <p:cNvPr id="14230" name="yt_shape_14230"/>
          <p:cNvSpPr txBox="1"/>
          <p:nvPr/>
        </p:nvSpPr>
        <p:spPr>
          <a:xfrm>
            <a:off x="540000" y="3594338"/>
            <a:ext cx="335027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③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得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黑体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黑体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231" name="yt_shape_14231"/>
              <p:cNvSpPr txBox="1"/>
              <p:nvPr/>
            </p:nvSpPr>
            <p:spPr>
              <a:xfrm>
                <a:off x="540000" y="4073641"/>
                <a:ext cx="3762440" cy="154843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把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黑体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代入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③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黑体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所以原方程组的解是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=3,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𝑦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=0,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𝑧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=3.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/>
                  </a:solidFill>
                  <a:effectLst/>
                  <a:latin typeface="Times New Roman" pitchFamily="24"/>
                  <a:ea typeface="黑体" pitchFamily="24"/>
                  <a:cs typeface="宋体" pitchFamily="24"/>
                </a:endParaRPr>
              </a:p>
            </p:txBody>
          </p:sp>
        </mc:Choice>
        <mc:Fallback xmlns="">
          <p:sp>
            <p:nvSpPr>
              <p:cNvPr id="14231" name="yt_shape_14231" descr="{&quot;rangeId&quot;:8,&quot;color&quot;:&quot;R&quot;,&quot;FixedLineSpacing&quot;:&quot;1.0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073641"/>
                <a:ext cx="3762440" cy="1548437"/>
              </a:xfrm>
              <a:prstGeom prst="rect">
                <a:avLst/>
              </a:prstGeom>
              <a:blipFill>
                <a:blip r:embed="rId3"/>
                <a:stretch>
                  <a:fillRect l="-5024" t="-70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2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42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42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42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29" grpId="0" build="allAtOnce"/>
      <p:bldP spid="14230" grpId="0" build="allAtOnce"/>
      <p:bldP spid="14231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" name="yt_shape_14233"/>
          <p:cNvSpPr txBox="1"/>
          <p:nvPr/>
        </p:nvSpPr>
        <p:spPr>
          <a:xfrm>
            <a:off x="540000" y="900000"/>
            <a:ext cx="4873129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三元一次方程组的应用</a:t>
            </a:r>
          </a:p>
        </p:txBody>
      </p:sp>
      <p:sp>
        <p:nvSpPr>
          <p:cNvPr id="14234" name="yt_shape_14234"/>
          <p:cNvSpPr txBox="1"/>
          <p:nvPr/>
        </p:nvSpPr>
        <p:spPr>
          <a:xfrm>
            <a:off x="540119" y="139956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已知一件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商品比一件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商品贵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元，一件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商品比一件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商品贵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元，那么一件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商品比一件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商品贵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4235" name="yt_shape_14235"/>
          <p:cNvSpPr txBox="1"/>
          <p:nvPr/>
        </p:nvSpPr>
        <p:spPr>
          <a:xfrm>
            <a:off x="540119" y="235900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一个三位数，个位、百位上的数字和等于十位上的数字，百位上的数字的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倍比个位、十位上的数字的和大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，个位、十位、百位上的数字的和是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，则这个三位数是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275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3" name="yt_shape_1684746088834">
            <a:extLst>
              <a:ext uri="{FF2B5EF4-FFF2-40B4-BE49-F238E27FC236}">
                <a16:creationId xmlns:a16="http://schemas.microsoft.com/office/drawing/2014/main" id="{9D8EB1E3-60BD-24B4-A906-7FA341FB0871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629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5340DFC-E545-9A21-BE13-A74AAA63B9CE}"/>
              </a:ext>
            </a:extLst>
          </p:cNvPr>
          <p:cNvSpPr txBox="1"/>
          <p:nvPr/>
        </p:nvSpPr>
        <p:spPr>
          <a:xfrm>
            <a:off x="3091708" y="1828247"/>
            <a:ext cx="332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9AFC72C-22D8-67CA-974F-27F45B136E1F}"/>
              </a:ext>
            </a:extLst>
          </p:cNvPr>
          <p:cNvSpPr txBox="1"/>
          <p:nvPr/>
        </p:nvSpPr>
        <p:spPr>
          <a:xfrm>
            <a:off x="1059708" y="3263170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275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6" name="yt_shape_14236"/>
          <p:cNvSpPr txBox="1"/>
          <p:nvPr/>
        </p:nvSpPr>
        <p:spPr>
          <a:xfrm>
            <a:off x="540000" y="900000"/>
            <a:ext cx="8566448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不能灵活运用解三元一次方程组方法解决实际问题</a:t>
            </a:r>
          </a:p>
        </p:txBody>
      </p:sp>
      <p:sp>
        <p:nvSpPr>
          <p:cNvPr id="14237" name="yt_shape_14237"/>
          <p:cNvSpPr txBox="1"/>
          <p:nvPr/>
        </p:nvSpPr>
        <p:spPr>
          <a:xfrm>
            <a:off x="540119" y="139956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一宾馆有二人间，三人间，四人间三种客房供游客居住，某旅行团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人准备同时租用这三种客房共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间，且每个客房都住满，那么租房方案有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3" name="yt_shape_1684746088858">
            <a:extLst>
              <a:ext uri="{FF2B5EF4-FFF2-40B4-BE49-F238E27FC236}">
                <a16:creationId xmlns:a16="http://schemas.microsoft.com/office/drawing/2014/main" id="{800D42B6-7B4E-9203-E6DB-C664FB3FE9F2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629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C5712E4-ED4C-4E94-FEA6-4C0D9C95F3AD}"/>
              </a:ext>
            </a:extLst>
          </p:cNvPr>
          <p:cNvSpPr txBox="1"/>
          <p:nvPr/>
        </p:nvSpPr>
        <p:spPr>
          <a:xfrm>
            <a:off x="8832107" y="1828247"/>
            <a:ext cx="332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8" name="yt_shape_14238"/>
          <p:cNvSpPr txBox="1"/>
          <p:nvPr/>
        </p:nvSpPr>
        <p:spPr>
          <a:xfrm>
            <a:off x="540000" y="900000"/>
            <a:ext cx="4078039" cy="69339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850" b="0" i="0" u="none" spc="31800">
                <a:noFill/>
                <a:effectLst/>
                <a:latin typeface="Times New Roman" pitchFamily="38"/>
                <a:ea typeface="宋体" pitchFamily="38"/>
                <a:cs typeface="宋体" pitchFamily="38"/>
                <a:sym typeface="Finished"/>
              </a:rPr>
              <a:t>⁠</a:t>
            </a:r>
            <a:endParaRPr lang="zh-CN" altLang="zh-CN" sz="3850" b="0" i="0" u="none" spc="31800">
              <a:solidFill>
                <a:srgbClr val="1EE3CF"/>
              </a:solidFill>
              <a:effectLst/>
              <a:latin typeface="Times New Roman" pitchFamily="38"/>
              <a:ea typeface="宋体" pitchFamily="38"/>
              <a:cs typeface="宋体" pitchFamily="38"/>
              <a:sym typeface="Finished"/>
              <a:hlinkClick r:id="" action="ppaction://macro?name={&quot;type&quot;:&quot;ImageText&quot;,&quot;item&quot;:&quot;ImageText&quot;,&quot;path&quot;:&quot;\\ImageTexts\\aaeac6aa-6648-4f79-a7ff-d14ca7b33926.png&quot;}"/>
            </a:endParaRPr>
          </a:p>
        </p:txBody>
      </p:sp>
      <p:sp>
        <p:nvSpPr>
          <p:cNvPr id="14239" name="yt_shape_14239"/>
          <p:cNvSpPr txBox="1"/>
          <p:nvPr/>
        </p:nvSpPr>
        <p:spPr>
          <a:xfrm>
            <a:off x="540000" y="1644183"/>
            <a:ext cx="873316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z</a:t>
            </a:r>
            <a:r>
              <a:rPr lang="zh-CN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是同类项，则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z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4240" name="yt_shape_14240"/>
          <p:cNvSpPr txBox="1"/>
          <p:nvPr/>
        </p:nvSpPr>
        <p:spPr>
          <a:xfrm>
            <a:off x="540119" y="212348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有甲、乙、丙三种文具，若购买甲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件、乙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件、丙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件共需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元；若购买甲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件、乙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件、丙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件共需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则购买甲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件、乙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件、丙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件共需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3" name="yt_shape_1684746088884">
            <a:extLst>
              <a:ext uri="{FF2B5EF4-FFF2-40B4-BE49-F238E27FC236}">
                <a16:creationId xmlns:a16="http://schemas.microsoft.com/office/drawing/2014/main" id="{5958942A-90E5-549F-C25A-511ED84179E6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5708"/>
            <a:ext cx="3911664" cy="635274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9C34EBE-102D-AA71-3D1F-9D689FC9919D}"/>
              </a:ext>
            </a:extLst>
          </p:cNvPr>
          <p:cNvSpPr txBox="1"/>
          <p:nvPr/>
        </p:nvSpPr>
        <p:spPr>
          <a:xfrm>
            <a:off x="8489089" y="1597377"/>
            <a:ext cx="332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434AD25-1EEC-1F52-D6CA-0763300FB27D}"/>
              </a:ext>
            </a:extLst>
          </p:cNvPr>
          <p:cNvSpPr txBox="1"/>
          <p:nvPr/>
        </p:nvSpPr>
        <p:spPr>
          <a:xfrm>
            <a:off x="8298707" y="2552168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43" name="yt_shape_14243"/>
          <p:cNvSpPr txBox="1"/>
          <p:nvPr/>
        </p:nvSpPr>
        <p:spPr>
          <a:xfrm>
            <a:off x="623392" y="2492896"/>
            <a:ext cx="394979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得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z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黑体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.④</a:t>
            </a:r>
          </a:p>
        </p:txBody>
      </p:sp>
      <p:sp>
        <p:nvSpPr>
          <p:cNvPr id="14244" name="yt_shape_14244"/>
          <p:cNvSpPr txBox="1"/>
          <p:nvPr/>
        </p:nvSpPr>
        <p:spPr>
          <a:xfrm>
            <a:off x="623392" y="2972199"/>
            <a:ext cx="348813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③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得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z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黑体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.⑤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245" name="yt_shape_14245"/>
              <p:cNvSpPr txBox="1"/>
              <p:nvPr/>
            </p:nvSpPr>
            <p:spPr>
              <a:xfrm>
                <a:off x="623392" y="3451502"/>
                <a:ext cx="5682197" cy="82381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0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与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⑤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组成二元一次方程组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5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𝑧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=14,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4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+3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𝑧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=15.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 dirty="0">
                  <a:solidFill>
                    <a:srgbClr val="FF0000"/>
                  </a:solidFill>
                  <a:effectLst/>
                  <a:latin typeface="Times New Roman" pitchFamily="24"/>
                  <a:ea typeface="黑体" pitchFamily="24"/>
                  <a:cs typeface="宋体" pitchFamily="24"/>
                </a:endParaRPr>
              </a:p>
            </p:txBody>
          </p:sp>
        </mc:Choice>
        <mc:Fallback xmlns="">
          <p:sp>
            <p:nvSpPr>
              <p:cNvPr id="14245" name="yt_shape_1424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392" y="3451502"/>
                <a:ext cx="5682197" cy="823815"/>
              </a:xfrm>
              <a:prstGeom prst="rect">
                <a:avLst/>
              </a:prstGeom>
              <a:blipFill>
                <a:blip r:embed="rId2"/>
                <a:stretch>
                  <a:fillRect l="-32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247" name="yt_shape_14247"/>
              <p:cNvSpPr txBox="1"/>
              <p:nvPr/>
            </p:nvSpPr>
            <p:spPr>
              <a:xfrm>
                <a:off x="623392" y="4326105"/>
                <a:ext cx="1574277" cy="82381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=3,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𝑧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=1.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/>
                  </a:solidFill>
                  <a:effectLst/>
                  <a:latin typeface="Times New Roman" pitchFamily="24"/>
                  <a:ea typeface="黑体" pitchFamily="24"/>
                  <a:cs typeface="宋体" pitchFamily="24"/>
                </a:endParaRPr>
              </a:p>
            </p:txBody>
          </p:sp>
        </mc:Choice>
        <mc:Fallback xmlns="">
          <p:sp>
            <p:nvSpPr>
              <p:cNvPr id="14247" name="yt_shape_1424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392" y="4326105"/>
                <a:ext cx="1574277" cy="823815"/>
              </a:xfrm>
              <a:prstGeom prst="rect">
                <a:avLst/>
              </a:prstGeom>
              <a:blipFill>
                <a:blip r:embed="rId3"/>
                <a:stretch>
                  <a:fillRect l="-1158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249" name="yt_shape_14249"/>
              <p:cNvSpPr txBox="1"/>
              <p:nvPr/>
            </p:nvSpPr>
            <p:spPr>
              <a:xfrm>
                <a:off x="623392" y="5200708"/>
                <a:ext cx="4239943" cy="154843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把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黑体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z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黑体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代入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③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黑体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所以原方程组的解为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=3,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𝑦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=8,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𝑧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=1.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/>
                  </a:solidFill>
                  <a:effectLst/>
                  <a:latin typeface="Times New Roman" pitchFamily="24"/>
                  <a:ea typeface="黑体" pitchFamily="24"/>
                  <a:cs typeface="宋体" pitchFamily="24"/>
                </a:endParaRPr>
              </a:p>
            </p:txBody>
          </p:sp>
        </mc:Choice>
        <mc:Fallback xmlns="">
          <p:sp>
            <p:nvSpPr>
              <p:cNvPr id="14249" name="yt_shape_1424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392" y="5200708"/>
                <a:ext cx="4239943" cy="1548437"/>
              </a:xfrm>
              <a:prstGeom prst="rect">
                <a:avLst/>
              </a:prstGeom>
              <a:blipFill>
                <a:blip r:embed="rId4"/>
                <a:stretch>
                  <a:fillRect l="-4310" t="-7087" r="-330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yt_shape_14241">
                <a:extLst>
                  <a:ext uri="{FF2B5EF4-FFF2-40B4-BE49-F238E27FC236}">
                    <a16:creationId xmlns:a16="http://schemas.microsoft.com/office/drawing/2014/main" id="{A12C20F2-87B9-8E16-7C25-A046FFE47B2B}"/>
                  </a:ext>
                </a:extLst>
              </p:cNvPr>
              <p:cNvSpPr txBox="1"/>
              <p:nvPr/>
            </p:nvSpPr>
            <p:spPr>
              <a:xfrm>
                <a:off x="623392" y="345256"/>
                <a:ext cx="5562420" cy="216424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解方程组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𝑦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+2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𝑧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=3,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　　　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①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𝑦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−3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𝑧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=11,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　　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②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𝑦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𝑧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=12.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　　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③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 dirty="0">
                  <a:solidFill>
                    <a:srgbClr val="000000"/>
                  </a:solidFill>
                  <a:effectLst/>
                  <a:latin typeface="宋体" pitchFamily="24"/>
                  <a:ea typeface="宋体" pitchFamily="24"/>
                  <a:cs typeface="宋体" pitchFamily="24"/>
                </a:endParaRPr>
              </a:p>
            </p:txBody>
          </p:sp>
        </mc:Choice>
        <mc:Fallback xmlns="">
          <p:sp>
            <p:nvSpPr>
              <p:cNvPr id="2" name="yt_shape_14241">
                <a:extLst>
                  <a:ext uri="{FF2B5EF4-FFF2-40B4-BE49-F238E27FC236}">
                    <a16:creationId xmlns:a16="http://schemas.microsoft.com/office/drawing/2014/main" id="{A12C20F2-87B9-8E16-7C25-A046FFE47B2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392" y="345256"/>
                <a:ext cx="5562420" cy="2164247"/>
              </a:xfrm>
              <a:prstGeom prst="rect">
                <a:avLst/>
              </a:prstGeom>
              <a:blipFill>
                <a:blip r:embed="rId5"/>
                <a:stretch>
                  <a:fillRect l="-328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42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42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42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42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2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43" grpId="0" build="allAtOnce"/>
      <p:bldP spid="14244" grpId="0" build="allAtOnce"/>
      <p:bldP spid="14245" grpId="0" build="allAtOnce"/>
      <p:bldP spid="14247" grpId="0" build="allAtOnce"/>
      <p:bldP spid="14249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1028</Words>
  <Application>Microsoft Office PowerPoint</Application>
  <PresentationFormat>宽屏</PresentationFormat>
  <Paragraphs>72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黑体</vt:lpstr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拉 朵</cp:lastModifiedBy>
  <cp:revision>47</cp:revision>
  <dcterms:created xsi:type="dcterms:W3CDTF">2023-05-05T05:33:00Z</dcterms:created>
  <dcterms:modified xsi:type="dcterms:W3CDTF">2023-05-24T06:21:17Z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683AEEE36BF641E990D0D160655C94FA_13</vt:lpwstr>
  </property>
  <property fmtid="{D5CDD505-2E9C-101B-9397-08002B2CF9AE}" pid="3" name="KSOProductBuildVer">
    <vt:lpwstr>2052-11.1.0.14309</vt:lpwstr>
  </property>
</Properties>
</file>