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1" r:id="rId4"/>
    <p:sldId id="374" r:id="rId5"/>
    <p:sldId id="378" r:id="rId6"/>
    <p:sldId id="380" r:id="rId7"/>
    <p:sldId id="382" r:id="rId8"/>
    <p:sldId id="387" r:id="rId9"/>
    <p:sldId id="388" r:id="rId10"/>
    <p:sldId id="391" r:id="rId11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7" name="yt_shape_13587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69a53e3-c021-4d6e-b6bb-17012d660d27.png&quot;}"/>
            </a:endParaRPr>
          </a:p>
        </p:txBody>
      </p:sp>
      <p:sp>
        <p:nvSpPr>
          <p:cNvPr id="13588" name="yt_shape_13588"/>
          <p:cNvSpPr txBox="1"/>
          <p:nvPr/>
        </p:nvSpPr>
        <p:spPr>
          <a:xfrm>
            <a:off x="540119" y="165316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含有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两个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未知数，并且所含未知数的项的次数都是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的方程叫做二元一次方程；共含有两个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未知数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一次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方程所组成的一组方程，叫做二元一次方程组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589" name="yt_shape_13589"/>
          <p:cNvSpPr txBox="1"/>
          <p:nvPr/>
        </p:nvSpPr>
        <p:spPr>
          <a:xfrm>
            <a:off x="540000" y="3092726"/>
            <a:ext cx="110799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适合一个二元一次方程的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一组未知数的值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，叫做这个二元一次方程的一个解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590" name="yt_shape_13590"/>
          <p:cNvSpPr txBox="1"/>
          <p:nvPr/>
        </p:nvSpPr>
        <p:spPr>
          <a:xfrm>
            <a:off x="540000" y="3572029"/>
            <a:ext cx="101566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二元一次方程组中各个方程的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公共解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，叫做这个二元一次方程组的解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983615">
            <a:extLst>
              <a:ext uri="{FF2B5EF4-FFF2-40B4-BE49-F238E27FC236}">
                <a16:creationId xmlns:a16="http://schemas.microsoft.com/office/drawing/2014/main" id="{E6C492DE-A165-2DA7-E054-D4417EA3F3C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EF19CA-B810-5B8E-958B-D2DCAD67F7AA}"/>
              </a:ext>
            </a:extLst>
          </p:cNvPr>
          <p:cNvSpPr txBox="1"/>
          <p:nvPr/>
        </p:nvSpPr>
        <p:spPr>
          <a:xfrm>
            <a:off x="1593108" y="160635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两个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21B9A4-C731-4804-63AB-4897DA0B6FD9}"/>
              </a:ext>
            </a:extLst>
          </p:cNvPr>
          <p:cNvSpPr txBox="1"/>
          <p:nvPr/>
        </p:nvSpPr>
        <p:spPr>
          <a:xfrm>
            <a:off x="8298707" y="1606354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EE176E6-66CE-DAEF-A356-12ADBF4C91A6}"/>
              </a:ext>
            </a:extLst>
          </p:cNvPr>
          <p:cNvSpPr txBox="1"/>
          <p:nvPr/>
        </p:nvSpPr>
        <p:spPr>
          <a:xfrm>
            <a:off x="3193308" y="208184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未知数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E4003F4-C786-31FB-7C2A-8F69A9382FCF}"/>
              </a:ext>
            </a:extLst>
          </p:cNvPr>
          <p:cNvSpPr txBox="1"/>
          <p:nvPr/>
        </p:nvSpPr>
        <p:spPr>
          <a:xfrm>
            <a:off x="5631708" y="208184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72A4459-9636-22A1-B600-8D46ED87B666}"/>
              </a:ext>
            </a:extLst>
          </p:cNvPr>
          <p:cNvSpPr txBox="1"/>
          <p:nvPr/>
        </p:nvSpPr>
        <p:spPr>
          <a:xfrm>
            <a:off x="4336189" y="3045920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一组未知数的值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5C87B2D-179A-D2FE-2DBD-6B4875666BAA}"/>
              </a:ext>
            </a:extLst>
          </p:cNvPr>
          <p:cNvSpPr txBox="1"/>
          <p:nvPr/>
        </p:nvSpPr>
        <p:spPr>
          <a:xfrm>
            <a:off x="4945789" y="352522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公共解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38" name="yt_shape_13638"/>
              <p:cNvSpPr txBox="1"/>
              <p:nvPr/>
            </p:nvSpPr>
            <p:spPr>
              <a:xfrm>
                <a:off x="540000" y="900000"/>
                <a:ext cx="8367675" cy="6442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为自然数，则满足条件的正整数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的值有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638" name="yt_shape_13638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367675" cy="644279"/>
              </a:xfrm>
              <a:prstGeom prst="rect">
                <a:avLst/>
              </a:prstGeom>
              <a:blipFill>
                <a:blip r:embed="rId2"/>
                <a:stretch>
                  <a:fillRect l="-2259" r="-36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40" name="yt_shape_13640"/>
          <p:cNvSpPr txBox="1"/>
          <p:nvPr/>
        </p:nvSpPr>
        <p:spPr>
          <a:xfrm>
            <a:off x="540119" y="15950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）八年级某班为了奖励课堂“展示之星”与“质疑之星”，特购买单价为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元的笔记本与单价为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元的钢笔两种奖品，共花费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元，试写出购买方案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41" name="yt_shape_13641"/>
              <p:cNvSpPr txBox="1"/>
              <p:nvPr/>
            </p:nvSpPr>
            <p:spPr>
              <a:xfrm>
                <a:off x="540119" y="2554502"/>
                <a:ext cx="11532545" cy="15969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设笔记本买了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本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钢笔买了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支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均为正整数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的倍数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共有三种购买方案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3641" name="yt_shape_136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54502"/>
                <a:ext cx="11532545" cy="1596912"/>
              </a:xfrm>
              <a:prstGeom prst="rect">
                <a:avLst/>
              </a:prstGeom>
              <a:blipFill>
                <a:blip r:embed="rId3"/>
                <a:stretch>
                  <a:fillRect l="-1639" b="-95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43" name="yt_shape_13643"/>
          <p:cNvSpPr txBox="1"/>
          <p:nvPr/>
        </p:nvSpPr>
        <p:spPr>
          <a:xfrm>
            <a:off x="540000" y="4151414"/>
            <a:ext cx="50669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方案一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购买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本笔记本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支钢笔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644" name="yt_shape_13644"/>
          <p:cNvSpPr txBox="1"/>
          <p:nvPr/>
        </p:nvSpPr>
        <p:spPr>
          <a:xfrm>
            <a:off x="540000" y="4630717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方案二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购买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本笔记本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支钢笔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645" name="yt_shape_13645"/>
          <p:cNvSpPr txBox="1"/>
          <p:nvPr/>
        </p:nvSpPr>
        <p:spPr>
          <a:xfrm>
            <a:off x="540000" y="5110020"/>
            <a:ext cx="46935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方案三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购买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本笔记本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支钢笔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897EDAF-348A-A251-238E-0364CF118C17}"/>
              </a:ext>
            </a:extLst>
          </p:cNvPr>
          <p:cNvSpPr txBox="1"/>
          <p:nvPr/>
        </p:nvSpPr>
        <p:spPr>
          <a:xfrm>
            <a:off x="7593739" y="853194"/>
            <a:ext cx="332486" cy="7316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6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6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6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41" grpId="0" build="allAtOnce"/>
      <p:bldP spid="13643" grpId="0" build="allAtOnce"/>
      <p:bldP spid="13644" grpId="0" build="allAtOnce"/>
      <p:bldP spid="13645" grpId="0" build="allAtOnce"/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1" name="yt_shape_13591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1bb5b8e8-350a-4348-82f8-93257482c717.png&quot;}"/>
            </a:endParaRPr>
          </a:p>
        </p:txBody>
      </p:sp>
      <p:sp>
        <p:nvSpPr>
          <p:cNvPr id="13592" name="yt_shape_13592"/>
          <p:cNvSpPr txBox="1"/>
          <p:nvPr/>
        </p:nvSpPr>
        <p:spPr>
          <a:xfrm>
            <a:off x="540000" y="1662201"/>
            <a:ext cx="54886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二元一次方程及其解的定义</a:t>
            </a:r>
          </a:p>
        </p:txBody>
      </p:sp>
      <p:sp>
        <p:nvSpPr>
          <p:cNvPr id="13593" name="yt_shape_13593"/>
          <p:cNvSpPr txBox="1"/>
          <p:nvPr/>
        </p:nvSpPr>
        <p:spPr>
          <a:xfrm>
            <a:off x="540000" y="2161766"/>
            <a:ext cx="99754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的二元一次方程，则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94" name="yt_table_13594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3062625"/>
              </p:ext>
            </p:extLst>
          </p:nvPr>
        </p:nvGraphicFramePr>
        <p:xfrm>
          <a:off x="540000" y="2793433"/>
          <a:ext cx="7505066" cy="428054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53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37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38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596" name="yt_shape_13596"/>
              <p:cNvSpPr txBox="1"/>
              <p:nvPr/>
            </p:nvSpPr>
            <p:spPr>
              <a:xfrm>
                <a:off x="540000" y="3272180"/>
                <a:ext cx="9618146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凉山州中考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）已知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3596" name="yt_shape_13596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72180"/>
                <a:ext cx="9618146" cy="1070934"/>
              </a:xfrm>
              <a:prstGeom prst="rect">
                <a:avLst/>
              </a:prstGeom>
              <a:blipFill>
                <a:blip r:embed="rId2"/>
                <a:stretch>
                  <a:fillRect l="-1966" r="-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983638">
            <a:extLst>
              <a:ext uri="{FF2B5EF4-FFF2-40B4-BE49-F238E27FC236}">
                <a16:creationId xmlns:a16="http://schemas.microsoft.com/office/drawing/2014/main" id="{0A64208A-ABD1-D373-7996-8550FFA1D4C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5983654">
            <a:extLst>
              <a:ext uri="{FF2B5EF4-FFF2-40B4-BE49-F238E27FC236}">
                <a16:creationId xmlns:a16="http://schemas.microsoft.com/office/drawing/2014/main" id="{38704442-5425-4A9C-CCD3-6C6987B3CACC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2B02B35-0172-08CE-4384-F82AC634D8FC}"/>
              </a:ext>
            </a:extLst>
          </p:cNvPr>
          <p:cNvSpPr txBox="1"/>
          <p:nvPr/>
        </p:nvSpPr>
        <p:spPr>
          <a:xfrm>
            <a:off x="9498739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D8260B-DA7A-0B9A-1AE5-D6B34C9E9994}"/>
              </a:ext>
            </a:extLst>
          </p:cNvPr>
          <p:cNvSpPr txBox="1"/>
          <p:nvPr/>
        </p:nvSpPr>
        <p:spPr>
          <a:xfrm>
            <a:off x="9060715" y="3225374"/>
            <a:ext cx="63728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8" name="yt_shape_13598"/>
          <p:cNvSpPr txBox="1"/>
          <p:nvPr/>
        </p:nvSpPr>
        <p:spPr>
          <a:xfrm>
            <a:off x="540000" y="900000"/>
            <a:ext cx="579645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二元一次方程组及其解的定义</a:t>
            </a:r>
          </a:p>
        </p:txBody>
      </p:sp>
      <p:sp>
        <p:nvSpPr>
          <p:cNvPr id="13599" name="yt_shape_13599"/>
          <p:cNvSpPr txBox="1"/>
          <p:nvPr/>
        </p:nvSpPr>
        <p:spPr>
          <a:xfrm>
            <a:off x="540000" y="1399565"/>
            <a:ext cx="66091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下列方程组中是二元一次方程组的是（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600" name="yt_table_13600" title="H_239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2316886"/>
                  </p:ext>
                </p:extLst>
              </p:nvPr>
            </p:nvGraphicFramePr>
            <p:xfrm>
              <a:off x="540000" y="1772816"/>
              <a:ext cx="6242558" cy="3036062"/>
            </p:xfrm>
            <a:graphic>
              <a:graphicData uri="http://schemas.openxmlformats.org/drawingml/2006/table">
                <a:tbl>
                  <a:tblPr/>
                  <a:tblGrid>
                    <a:gridCol w="3589655">
                      <a:extLst>
                        <a:ext uri="{9D8B030D-6E8A-4147-A177-3AD203B41FA5}">
                          <a16:colId xmlns:a16="http://schemas.microsoft.com/office/drawing/2014/main" val="10540"/>
                        </a:ext>
                      </a:extLst>
                    </a:gridCol>
                    <a:gridCol w="2652903">
                      <a:extLst>
                        <a:ext uri="{9D8B030D-6E8A-4147-A177-3AD203B41FA5}">
                          <a16:colId xmlns:a16="http://schemas.microsoft.com/office/drawing/2014/main" val="1054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=1,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−2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−2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=3,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12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0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2" charset="0"/>
                                              <a:ea typeface="Cambria Math" panose="02040503050406030204" pitchFamily="12" charset="0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2" charset="0"/>
                                              <a:ea typeface="Cambria Math" panose="02040503050406030204" pitchFamily="12" charset="0"/>
                                            </a:rPr>
                                            <m:t>𝑥</m:t>
                                          </m:r>
                                        </m:den>
                                      </m:f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=0,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＝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12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0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2" charset="0"/>
                                              <a:ea typeface="Cambria Math" panose="02040503050406030204" pitchFamily="12" charset="0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0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2" charset="0"/>
                                              <a:ea typeface="Cambria Math" panose="02040503050406030204" pitchFamily="12" charset="0"/>
                                            </a:rPr>
                                            <m:t>5</m:t>
                                          </m:r>
                                        </m:den>
                                      </m:f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=5,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12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2" charset="0"/>
                                              <a:ea typeface="Cambria Math" panose="02040503050406030204" pitchFamily="12" charset="0"/>
                                            </a:rPr>
                                            <m:t>𝑥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0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2" charset="0"/>
                                              <a:ea typeface="Cambria Math" panose="02040503050406030204" pitchFamily="12" charset="0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＋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12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2" charset="0"/>
                                              <a:ea typeface="Cambria Math" panose="02040503050406030204" pitchFamily="12" charset="0"/>
                                            </a:rPr>
                                            <m:t>𝑦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0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2" charset="0"/>
                                              <a:ea typeface="Cambria Math" panose="02040503050406030204" pitchFamily="12" charset="0"/>
                                            </a:rPr>
                                            <m:t>3</m:t>
                                          </m:r>
                                        </m:den>
                                      </m:f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=7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600" name="yt_table_13600" title="H_239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2316886"/>
                  </p:ext>
                </p:extLst>
              </p:nvPr>
            </p:nvGraphicFramePr>
            <p:xfrm>
              <a:off x="540000" y="1772816"/>
              <a:ext cx="6242558" cy="3036062"/>
            </p:xfrm>
            <a:graphic>
              <a:graphicData uri="http://schemas.openxmlformats.org/drawingml/2006/table">
                <a:tbl>
                  <a:tblPr/>
                  <a:tblGrid>
                    <a:gridCol w="3589655">
                      <a:extLst>
                        <a:ext uri="{9D8B030D-6E8A-4147-A177-3AD203B41FA5}">
                          <a16:colId xmlns:a16="http://schemas.microsoft.com/office/drawing/2014/main" val="10540"/>
                        </a:ext>
                      </a:extLst>
                    </a:gridCol>
                    <a:gridCol w="2652903">
                      <a:extLst>
                        <a:ext uri="{9D8B030D-6E8A-4147-A177-3AD203B41FA5}">
                          <a16:colId xmlns:a16="http://schemas.microsoft.com/office/drawing/2014/main" val="10541"/>
                        </a:ext>
                      </a:extLst>
                    </a:gridCol>
                  </a:tblGrid>
                  <a:tr h="15180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4024" b="-996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5092" b="-996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4"/>
                      </a:ext>
                    </a:extLst>
                  </a:tr>
                  <a:tr h="15180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402" r="-740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5092" t="-10040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745983680">
            <a:extLst>
              <a:ext uri="{FF2B5EF4-FFF2-40B4-BE49-F238E27FC236}">
                <a16:creationId xmlns:a16="http://schemas.microsoft.com/office/drawing/2014/main" id="{85CCEE43-9196-59B4-701E-F859ABDCFF4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37FED2-C3E0-9B9B-0D93-D3F575E6530C}"/>
              </a:ext>
            </a:extLst>
          </p:cNvPr>
          <p:cNvSpPr txBox="1"/>
          <p:nvPr/>
        </p:nvSpPr>
        <p:spPr>
          <a:xfrm>
            <a:off x="61649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3601">
                <a:extLst>
                  <a:ext uri="{FF2B5EF4-FFF2-40B4-BE49-F238E27FC236}">
                    <a16:creationId xmlns:a16="http://schemas.microsoft.com/office/drawing/2014/main" id="{072A2A29-82B5-D2F4-3687-166B6EE7E9ED}"/>
                  </a:ext>
                </a:extLst>
              </p:cNvPr>
              <p:cNvSpPr txBox="1"/>
              <p:nvPr/>
            </p:nvSpPr>
            <p:spPr>
              <a:xfrm>
                <a:off x="540000" y="4846437"/>
                <a:ext cx="10747814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−1,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4" name="yt_shape_13601">
                <a:extLst>
                  <a:ext uri="{FF2B5EF4-FFF2-40B4-BE49-F238E27FC236}">
                    <a16:creationId xmlns:a16="http://schemas.microsoft.com/office/drawing/2014/main" id="{072A2A29-82B5-D2F4-3687-166B6EE7E9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46437"/>
                <a:ext cx="10747814" cy="1070934"/>
              </a:xfrm>
              <a:prstGeom prst="rect">
                <a:avLst/>
              </a:prstGeom>
              <a:blipFill>
                <a:blip r:embed="rId4"/>
                <a:stretch>
                  <a:fillRect l="-1758" r="-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yt_table_13603" title="H_33.70504">
            <a:extLst>
              <a:ext uri="{FF2B5EF4-FFF2-40B4-BE49-F238E27FC236}">
                <a16:creationId xmlns:a16="http://schemas.microsoft.com/office/drawing/2014/main" id="{44CA29F6-9B34-5081-A1FF-68A33D9593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628082"/>
              </p:ext>
            </p:extLst>
          </p:nvPr>
        </p:nvGraphicFramePr>
        <p:xfrm>
          <a:off x="540000" y="6120523"/>
          <a:ext cx="6420096" cy="428054"/>
        </p:xfrm>
        <a:graphic>
          <a:graphicData uri="http://schemas.openxmlformats.org/drawingml/2006/table">
            <a:tbl>
              <a:tblPr/>
              <a:tblGrid>
                <a:gridCol w="1830133">
                  <a:extLst>
                    <a:ext uri="{9D8B030D-6E8A-4147-A177-3AD203B41FA5}">
                      <a16:colId xmlns:a16="http://schemas.microsoft.com/office/drawing/2014/main" val="10542"/>
                    </a:ext>
                  </a:extLst>
                </a:gridCol>
                <a:gridCol w="1813873">
                  <a:extLst>
                    <a:ext uri="{9D8B030D-6E8A-4147-A177-3AD203B41FA5}">
                      <a16:colId xmlns:a16="http://schemas.microsoft.com/office/drawing/2014/main" val="10543"/>
                    </a:ext>
                  </a:extLst>
                </a:gridCol>
                <a:gridCol w="1813873">
                  <a:extLst>
                    <a:ext uri="{9D8B030D-6E8A-4147-A177-3AD203B41FA5}">
                      <a16:colId xmlns:a16="http://schemas.microsoft.com/office/drawing/2014/main" val="10544"/>
                    </a:ext>
                  </a:extLst>
                </a:gridCol>
                <a:gridCol w="962217">
                  <a:extLst>
                    <a:ext uri="{9D8B030D-6E8A-4147-A177-3AD203B41FA5}">
                      <a16:colId xmlns:a16="http://schemas.microsoft.com/office/drawing/2014/main" val="105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6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5FCD8314-15B8-5935-A741-59BA92ABC7C1}"/>
              </a:ext>
            </a:extLst>
          </p:cNvPr>
          <p:cNvSpPr txBox="1"/>
          <p:nvPr/>
        </p:nvSpPr>
        <p:spPr>
          <a:xfrm>
            <a:off x="10200456" y="4864758"/>
            <a:ext cx="400748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5" name="yt_shape_13605"/>
          <p:cNvSpPr txBox="1"/>
          <p:nvPr/>
        </p:nvSpPr>
        <p:spPr>
          <a:xfrm>
            <a:off x="540000" y="900000"/>
            <a:ext cx="67197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根据实际问题列二元一次方程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06" name="yt_shape_13606"/>
              <p:cNvSpPr txBox="1"/>
              <p:nvPr/>
            </p:nvSpPr>
            <p:spPr>
              <a:xfrm>
                <a:off x="540119" y="1399565"/>
                <a:ext cx="11111999" cy="23952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达州市中考改编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）中国清代算书《御制数理精蕴》中有这样一题：“马四匹、牛六头，共价四十八两（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为我国古代货币单位）；马二匹、牛五头，共价三十八两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问马、牛各价几何？”设马每匹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两，牛每头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两，根据题意可列方程组为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+6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=48,</m:t>
                            </m:r>
                          </m:e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+5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=38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606" name="yt_shape_13606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2395271"/>
              </a:xfrm>
              <a:prstGeom prst="rect">
                <a:avLst/>
              </a:prstGeom>
              <a:blipFill>
                <a:blip r:embed="rId2"/>
                <a:stretch>
                  <a:fillRect l="-1701" t="-3053" b="-17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608" name="yt_shape_13608"/>
              <p:cNvSpPr txBox="1"/>
              <p:nvPr/>
            </p:nvSpPr>
            <p:spPr>
              <a:xfrm>
                <a:off x="540119" y="3961682"/>
                <a:ext cx="11111999" cy="23952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《九章算术》中记载：“今有共买物，人出八，盈三；人出七，不足四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问人数、物价各几何？”题目大意是：今有人合伙购物，每人出八钱，余三钱；每人出七钱，差四钱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问：人数、物价各多少？设有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人，物价为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钱，则可列方程组为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=3,</m:t>
                            </m:r>
                          </m:e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−7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608" name="yt_shape_13608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61682"/>
                <a:ext cx="11111999" cy="2395271"/>
              </a:xfrm>
              <a:prstGeom prst="rect">
                <a:avLst/>
              </a:prstGeom>
              <a:blipFill>
                <a:blip r:embed="rId3"/>
                <a:stretch>
                  <a:fillRect l="-1701" t="-3053" r="-494" b="-17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983711">
            <a:extLst>
              <a:ext uri="{FF2B5EF4-FFF2-40B4-BE49-F238E27FC236}">
                <a16:creationId xmlns:a16="http://schemas.microsoft.com/office/drawing/2014/main" id="{3F04EBE7-82B2-C851-49AB-0EB64FAE745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9F56C95-6F39-45F9-0590-FCF05D9E89B3}"/>
                  </a:ext>
                </a:extLst>
              </p:cNvPr>
              <p:cNvSpPr txBox="1"/>
              <p:nvPr/>
            </p:nvSpPr>
            <p:spPr>
              <a:xfrm>
                <a:off x="1059708" y="2698273"/>
                <a:ext cx="2171955" cy="10392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eqArrPr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4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𝑥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+6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𝑦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=48,</m:t>
                              </m:r>
                            </m:e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2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𝑥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+5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𝑦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=38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0, 'hasSerialNum': 1, 'mathAnswerShape': 1}">
                <a:extLst>
                  <a:ext uri="{FF2B5EF4-FFF2-40B4-BE49-F238E27FC236}">
                    <a16:creationId xmlns:a16="http://schemas.microsoft.com/office/drawing/2014/main" id="{69F56C95-6F39-45F9-0590-FCF05D9E89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698273"/>
                <a:ext cx="2171955" cy="103925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2F35791-9424-F497-AA47-DB6448FB1558}"/>
                  </a:ext>
                </a:extLst>
              </p:cNvPr>
              <p:cNvSpPr txBox="1"/>
              <p:nvPr/>
            </p:nvSpPr>
            <p:spPr>
              <a:xfrm>
                <a:off x="1059708" y="5260390"/>
                <a:ext cx="1635126" cy="10392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eqArrPr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8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−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𝑦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=3,</m:t>
                              </m:r>
                            </m:e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𝑦</m:t>
                              </m:r>
                              <m:r>
                                <m:rPr>
                                  <m:nor/>
                                </m:rP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−7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𝑥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=4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0, 'hasSerialNum': 1, 'mathAnswerShape': 1}">
                <a:extLst>
                  <a:ext uri="{FF2B5EF4-FFF2-40B4-BE49-F238E27FC236}">
                    <a16:creationId xmlns:a16="http://schemas.microsoft.com/office/drawing/2014/main" id="{D2F35791-9424-F497-AA47-DB6448FB15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5260390"/>
                <a:ext cx="1635126" cy="103925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0" name="yt_shape_13610"/>
          <p:cNvSpPr txBox="1"/>
          <p:nvPr/>
        </p:nvSpPr>
        <p:spPr>
          <a:xfrm>
            <a:off x="540000" y="900000"/>
            <a:ext cx="595034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忽略含未知数项的系数不能为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</a:p>
        </p:txBody>
      </p:sp>
      <p:sp>
        <p:nvSpPr>
          <p:cNvPr id="13611" name="yt_shape_13611"/>
          <p:cNvSpPr txBox="1"/>
          <p:nvPr/>
        </p:nvSpPr>
        <p:spPr>
          <a:xfrm>
            <a:off x="540000" y="1399565"/>
            <a:ext cx="95314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是二元一次方程，则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12" name="yt_table_1361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852900"/>
              </p:ext>
            </p:extLst>
          </p:nvPr>
        </p:nvGraphicFramePr>
        <p:xfrm>
          <a:off x="540000" y="2031232"/>
          <a:ext cx="4218306" cy="848742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54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8"/>
                  </a:ext>
                </a:extLst>
              </a:tr>
            </a:tbl>
          </a:graphicData>
        </a:graphic>
      </p:graphicFrame>
      <p:pic>
        <p:nvPicPr>
          <p:cNvPr id="3" name="yt_shape_1684745983743">
            <a:extLst>
              <a:ext uri="{FF2B5EF4-FFF2-40B4-BE49-F238E27FC236}">
                <a16:creationId xmlns:a16="http://schemas.microsoft.com/office/drawing/2014/main" id="{B5C2F3B0-1180-8CB4-09FB-5F5F6E4F7CC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072783-F8BC-F763-3314-93E908CADDAB}"/>
              </a:ext>
            </a:extLst>
          </p:cNvPr>
          <p:cNvSpPr txBox="1"/>
          <p:nvPr/>
        </p:nvSpPr>
        <p:spPr>
          <a:xfrm>
            <a:off x="9076464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4" name="yt_shape_13614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69bd0458-7721-45e4-86ac-13aed71fb3d0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15" name="yt_shape_13615"/>
              <p:cNvSpPr txBox="1"/>
              <p:nvPr/>
            </p:nvSpPr>
            <p:spPr>
              <a:xfrm>
                <a:off x="540119" y="1644183"/>
                <a:ext cx="11111999" cy="1499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小亮求得方程组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●,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■,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由于不小心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滴上了两滴墨水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刚好遮住了两个数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则这两个数分别为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3615" name="yt_shape_13615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44183"/>
                <a:ext cx="11111999" cy="1499449"/>
              </a:xfrm>
              <a:prstGeom prst="rect">
                <a:avLst/>
              </a:prstGeom>
              <a:blipFill>
                <a:blip r:embed="rId2"/>
                <a:stretch>
                  <a:fillRect l="-1701" r="-1262" b="-11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617" name="yt_table_13617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379670"/>
              </p:ext>
            </p:extLst>
          </p:nvPr>
        </p:nvGraphicFramePr>
        <p:xfrm>
          <a:off x="540000" y="3346784"/>
          <a:ext cx="4523106" cy="848742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548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5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0"/>
                  </a:ext>
                </a:extLst>
              </a:tr>
            </a:tbl>
          </a:graphicData>
        </a:graphic>
      </p:graphicFrame>
      <p:pic>
        <p:nvPicPr>
          <p:cNvPr id="3" name="yt_shape_1684745983769">
            <a:extLst>
              <a:ext uri="{FF2B5EF4-FFF2-40B4-BE49-F238E27FC236}">
                <a16:creationId xmlns:a16="http://schemas.microsoft.com/office/drawing/2014/main" id="{B12A5C76-BFE2-9261-21B4-E0AAC09ED26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515B0E6-4989-564F-52A6-63AAF50E8955}"/>
              </a:ext>
            </a:extLst>
          </p:cNvPr>
          <p:cNvSpPr txBox="1"/>
          <p:nvPr/>
        </p:nvSpPr>
        <p:spPr>
          <a:xfrm>
            <a:off x="6000008" y="26579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350B52F-040F-719A-04C5-AE958A7E1961}"/>
                  </a:ext>
                </a:extLst>
              </p:cNvPr>
              <p:cNvSpPr txBox="1"/>
              <p:nvPr/>
            </p:nvSpPr>
            <p:spPr>
              <a:xfrm>
                <a:off x="540000" y="4222151"/>
                <a:ext cx="10959056" cy="15917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0">
                  <a:lnSpc>
                    <a:spcPct val="12999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宋体" pitchFamily="24"/>
                  </a:rPr>
                  <a:t>雅安市中考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1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  <a:cs typeface="+mn-cs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1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  <a:cs typeface="+mn-cs"/>
                              </a:rPr>
                              <m:t>&amp;</m:t>
                            </m:r>
                            <m:r>
                              <a:rPr kumimoji="0" lang="en-US" altLang="zh-CN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1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  <a:cs typeface="+mn-cs"/>
                              </a:rPr>
                              <m:t>𝑥</m:t>
                            </m:r>
                            <m:r>
                              <a:rPr kumimoji="0" lang="en-US" altLang="zh-CN" sz="24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1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  <a:cs typeface="+mn-cs"/>
                              </a:rPr>
                              <m:t>=1,</m:t>
                            </m:r>
                          </m:e>
                          <m:e>
                            <m:r>
                              <a:rPr kumimoji="0" lang="en-US" altLang="zh-CN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1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  <a:cs typeface="+mn-cs"/>
                              </a:rPr>
                              <m:t>&amp;</m:t>
                            </m:r>
                            <m:r>
                              <a:rPr kumimoji="0" lang="en-US" altLang="zh-CN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1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  <a:cs typeface="+mn-cs"/>
                              </a:rPr>
                              <m:t>𝑦</m:t>
                            </m:r>
                            <m:r>
                              <a:rPr kumimoji="0" lang="en-US" altLang="zh-CN" sz="24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1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  <a:cs typeface="+mn-cs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是方程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by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的解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则代数式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kumimoji="0" lang="zh-CN" altLang="zh-CN" sz="100" b="0" i="1" u="none" strike="noStrike" kern="1200" cap="none" spc="-10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kumimoji="0" lang="zh-CN" altLang="zh-CN" sz="2400" b="0" i="1" u="sng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kumimoji="0" lang="en-US" altLang="zh-CN" sz="2400" b="0" i="0" u="sng" strike="noStrike" kern="1200" cap="none" spc="0" normalizeH="0" baseline="0" noProof="0" dirty="0">
                    <a:ln>
                      <a:noFill/>
                    </a:ln>
                    <a:solidFill>
                      <a:srgbClr val="FF0000">
                        <a:alpha val="0"/>
                      </a:srgbClr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1" u="sng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kumimoji="0" lang="zh-CN" altLang="zh-CN" sz="100" b="0" i="1" u="none" strike="noStrike" kern="1200" cap="none" spc="-100" normalizeH="0" baseline="0" noProof="0" dirty="0">
                    <a:ln>
                      <a:noFill/>
                    </a:ln>
                    <a:noFill/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350B52F-040F-719A-04C5-AE958A7E19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22151"/>
                <a:ext cx="10959056" cy="1591782"/>
              </a:xfrm>
              <a:prstGeom prst="rect">
                <a:avLst/>
              </a:prstGeom>
              <a:blipFill>
                <a:blip r:embed="rId4"/>
                <a:stretch>
                  <a:fillRect l="-890" b="-80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FB23687-5A65-242E-BE4F-8D6B44DE5F43}"/>
              </a:ext>
            </a:extLst>
          </p:cNvPr>
          <p:cNvSpPr txBox="1"/>
          <p:nvPr/>
        </p:nvSpPr>
        <p:spPr>
          <a:xfrm>
            <a:off x="1199456" y="5197359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" name="yt_shape_13619"/>
          <p:cNvSpPr txBox="1"/>
          <p:nvPr/>
        </p:nvSpPr>
        <p:spPr>
          <a:xfrm>
            <a:off x="540119" y="90000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绥化市中考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）某班为奖励在数学竞赛中成绩优异的同学，花费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元钱购买了甲、乙两种奖品，每种奖品至少购买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件，其中甲种奖品每件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元，乙种奖品每件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则有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种购买方案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已知方程（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为何值时，它为二元一次方程？当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为何值时，它为一元一次方程？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7A6409-9CA9-37F4-6977-80B5C3B15C99}"/>
              </a:ext>
            </a:extLst>
          </p:cNvPr>
          <p:cNvSpPr txBox="1"/>
          <p:nvPr/>
        </p:nvSpPr>
        <p:spPr>
          <a:xfrm>
            <a:off x="1775520" y="1789970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3623">
            <a:extLst>
              <a:ext uri="{FF2B5EF4-FFF2-40B4-BE49-F238E27FC236}">
                <a16:creationId xmlns:a16="http://schemas.microsoft.com/office/drawing/2014/main" id="{E4F67700-6592-C0B5-75A7-8B1B363AF6D0}"/>
              </a:ext>
            </a:extLst>
          </p:cNvPr>
          <p:cNvSpPr txBox="1"/>
          <p:nvPr/>
        </p:nvSpPr>
        <p:spPr>
          <a:xfrm>
            <a:off x="540119" y="3305760"/>
            <a:ext cx="9371155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由二元一次方程的定义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它是二元一次方程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是一元一次方程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不是一元一次方程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24" name="yt_shape_13624"/>
              <p:cNvSpPr txBox="1"/>
              <p:nvPr/>
            </p:nvSpPr>
            <p:spPr>
              <a:xfrm>
                <a:off x="540000" y="692696"/>
                <a:ext cx="11111999" cy="303230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乙两人共同解方程组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=15,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　　　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−2,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　　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由于甲看错了方程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得到方程组的解为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−3,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−1;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乙看错了方程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得到方程组的解为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的立方根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624" name="yt_shape_136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92696"/>
                <a:ext cx="11111999" cy="3032305"/>
              </a:xfrm>
              <a:prstGeom prst="rect">
                <a:avLst/>
              </a:prstGeom>
              <a:blipFill>
                <a:blip r:embed="rId2"/>
                <a:stretch>
                  <a:fillRect l="-1701" r="-439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626" name="yt_shape_13626"/>
              <p:cNvSpPr txBox="1"/>
              <p:nvPr/>
            </p:nvSpPr>
            <p:spPr>
              <a:xfrm>
                <a:off x="539881" y="3775789"/>
                <a:ext cx="9686947" cy="8238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−3,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626" name="yt_shape_136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3775789"/>
                <a:ext cx="9686947" cy="823815"/>
              </a:xfrm>
              <a:prstGeom prst="rect">
                <a:avLst/>
              </a:prstGeom>
              <a:blipFill>
                <a:blip r:embed="rId3"/>
                <a:stretch>
                  <a:fillRect l="-1951" r="-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628" name="yt_shape_13628"/>
              <p:cNvSpPr txBox="1"/>
              <p:nvPr/>
            </p:nvSpPr>
            <p:spPr>
              <a:xfrm>
                <a:off x="539881" y="4650392"/>
                <a:ext cx="6652590" cy="15624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的立方根是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628" name="yt_shape_136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4650392"/>
                <a:ext cx="6652590" cy="1562479"/>
              </a:xfrm>
              <a:prstGeom prst="rect">
                <a:avLst/>
              </a:prstGeom>
              <a:blipFill>
                <a:blip r:embed="rId4"/>
                <a:stretch>
                  <a:fillRect l="-2841" r="-1833" b="-113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6" grpId="0" build="allAtOnce"/>
      <p:bldP spid="1362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0" name="yt_shape_13630"/>
          <p:cNvSpPr txBox="1"/>
          <p:nvPr/>
        </p:nvSpPr>
        <p:spPr>
          <a:xfrm>
            <a:off x="551384" y="764704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fe8dfd5-e11f-414b-8296-14eabc8afcbf.png&quot;}"/>
            </a:endParaRPr>
          </a:p>
        </p:txBody>
      </p:sp>
      <p:sp>
        <p:nvSpPr>
          <p:cNvPr id="13631" name="yt_shape_13631"/>
          <p:cNvSpPr txBox="1"/>
          <p:nvPr/>
        </p:nvSpPr>
        <p:spPr>
          <a:xfrm>
            <a:off x="551384" y="1467076"/>
            <a:ext cx="51039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）阅读材料：</a:t>
            </a:r>
          </a:p>
        </p:txBody>
      </p:sp>
      <p:sp>
        <p:nvSpPr>
          <p:cNvPr id="13632" name="yt_shape_13632"/>
          <p:cNvSpPr txBox="1"/>
          <p:nvPr/>
        </p:nvSpPr>
        <p:spPr>
          <a:xfrm>
            <a:off x="551503" y="194637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我们知道方程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有无数个解，但在实际生活中我们往往只需求出其正整数解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33" name="yt_shape_13633"/>
              <p:cNvSpPr txBox="1"/>
              <p:nvPr/>
            </p:nvSpPr>
            <p:spPr>
              <a:xfrm>
                <a:off x="551503" y="2905814"/>
                <a:ext cx="11111999" cy="2433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12−2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为正整数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要使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为正整数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为正整数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互质可知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的倍数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代入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的一组正整数解为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3633" name="yt_shape_136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503" y="2905814"/>
                <a:ext cx="11111999" cy="2433871"/>
              </a:xfrm>
              <a:prstGeom prst="rect">
                <a:avLst/>
              </a:prstGeom>
              <a:blipFill>
                <a:blip r:embed="rId2"/>
                <a:stretch>
                  <a:fillRect l="-1646" r="-15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35" name="yt_shape_13635"/>
          <p:cNvSpPr txBox="1"/>
          <p:nvPr/>
        </p:nvSpPr>
        <p:spPr>
          <a:xfrm>
            <a:off x="551384" y="5390473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解答问题：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36" name="yt_shape_13636"/>
              <p:cNvSpPr txBox="1"/>
              <p:nvPr/>
            </p:nvSpPr>
            <p:spPr>
              <a:xfrm>
                <a:off x="551384" y="5869776"/>
                <a:ext cx="11003140" cy="9548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）请你直接写出方程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的一组正整数解：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=3,</m:t>
                            </m:r>
                          </m:e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答案不唯一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="">
          <p:sp>
            <p:nvSpPr>
              <p:cNvPr id="13636" name="yt_shape_136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5869776"/>
                <a:ext cx="11003140" cy="954877"/>
              </a:xfrm>
              <a:prstGeom prst="rect">
                <a:avLst/>
              </a:prstGeom>
              <a:blipFill>
                <a:blip r:embed="rId3"/>
                <a:stretch>
                  <a:fillRect l="-1662" r="-55" b="-5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983803">
            <a:extLst>
              <a:ext uri="{FF2B5EF4-FFF2-40B4-BE49-F238E27FC236}">
                <a16:creationId xmlns:a16="http://schemas.microsoft.com/office/drawing/2014/main" id="{1CF5402C-76DD-EEE4-2672-9BE11FC71C8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84" y="788857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DB85671-06ED-CB50-13D5-33005AD29CFE}"/>
                  </a:ext>
                </a:extLst>
              </p:cNvPr>
              <p:cNvSpPr txBox="1"/>
              <p:nvPr/>
            </p:nvSpPr>
            <p:spPr>
              <a:xfrm>
                <a:off x="7608168" y="5617906"/>
                <a:ext cx="3263138" cy="10392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=3,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答案不唯一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DB85671-06ED-CB50-13D5-33005AD29C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8168" y="5617906"/>
                <a:ext cx="3263138" cy="1039254"/>
              </a:xfrm>
              <a:prstGeom prst="rect">
                <a:avLst/>
              </a:prstGeom>
              <a:blipFill>
                <a:blip r:embed="rId5"/>
                <a:stretch>
                  <a:fillRect r="-3178" b="-1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1256</Words>
  <Application>Microsoft Office PowerPoint</Application>
  <PresentationFormat>宽屏</PresentationFormat>
  <Paragraphs>83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51</cp:revision>
  <dcterms:created xsi:type="dcterms:W3CDTF">2023-05-05T05:33:00Z</dcterms:created>
  <dcterms:modified xsi:type="dcterms:W3CDTF">2023-05-24T06:26:01Z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