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1" r:id="rId4"/>
    <p:sldId id="375" r:id="rId5"/>
    <p:sldId id="378" r:id="rId6"/>
    <p:sldId id="379" r:id="rId7"/>
    <p:sldId id="381" r:id="rId8"/>
    <p:sldId id="385" r:id="rId9"/>
    <p:sldId id="388" r:id="rId10"/>
    <p:sldId id="389" r:id="rId11"/>
    <p:sldId id="390" r:id="rId12"/>
    <p:sldId id="396" r:id="rId13"/>
    <p:sldId id="392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0" name="yt_shape_12110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30aa7820-1e02-4461-bed6-d88b9b867fe4.png&quot;}"/>
            </a:endParaRPr>
          </a:p>
        </p:txBody>
      </p:sp>
      <p:sp>
        <p:nvSpPr>
          <p:cNvPr id="12111" name="yt_shape_12111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轴上点的纵坐标为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轴上点的横坐标为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；原点的横、纵坐标都为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，原点既在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轴上，又在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112" name="yt_shape_12112"/>
          <p:cNvSpPr txBox="1"/>
          <p:nvPr/>
        </p:nvSpPr>
        <p:spPr>
          <a:xfrm>
            <a:off x="540119" y="26125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轴平行的直线上的所有点的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纵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坐标相同；与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轴平行的直线上的所有点的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横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坐标相同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841844">
            <a:extLst>
              <a:ext uri="{FF2B5EF4-FFF2-40B4-BE49-F238E27FC236}">
                <a16:creationId xmlns:a16="http://schemas.microsoft.com/office/drawing/2014/main" id="{6C92F002-3609-BD00-032B-4C316AC9373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F25F0F9-E287-3BB7-9396-B8110168C03E}"/>
              </a:ext>
            </a:extLst>
          </p:cNvPr>
          <p:cNvSpPr txBox="1"/>
          <p:nvPr/>
        </p:nvSpPr>
        <p:spPr>
          <a:xfrm>
            <a:off x="3556846" y="1606354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81BF3FB-A1FC-1CA9-B538-60D426CE19B0}"/>
              </a:ext>
            </a:extLst>
          </p:cNvPr>
          <p:cNvSpPr txBox="1"/>
          <p:nvPr/>
        </p:nvSpPr>
        <p:spPr>
          <a:xfrm>
            <a:off x="7196982" y="160635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FC30CC0-77DB-243C-D84C-6B4EC33F3629}"/>
              </a:ext>
            </a:extLst>
          </p:cNvPr>
          <p:cNvSpPr txBox="1"/>
          <p:nvPr/>
        </p:nvSpPr>
        <p:spPr>
          <a:xfrm>
            <a:off x="5080846" y="2565789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6970E98-5E01-7073-ADC5-BB5408F9FEC3}"/>
              </a:ext>
            </a:extLst>
          </p:cNvPr>
          <p:cNvSpPr txBox="1"/>
          <p:nvPr/>
        </p:nvSpPr>
        <p:spPr>
          <a:xfrm>
            <a:off x="1059708" y="304127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0" name="yt_shape_1219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轴上，且△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191" name="yt_shape_12191"/>
          <p:cNvSpPr txBox="1"/>
          <p:nvPr/>
        </p:nvSpPr>
        <p:spPr>
          <a:xfrm>
            <a:off x="540000" y="1859435"/>
            <a:ext cx="6238887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轴上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边上的高为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而点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可能在点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的左边或右边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1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1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1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1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1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9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2" name="yt_shape_12192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078b9fbc-642d-46e4-a8f5-2ae8c0072676.png&quot;}"/>
            </a:endParaRPr>
          </a:p>
        </p:txBody>
      </p:sp>
      <p:sp>
        <p:nvSpPr>
          <p:cNvPr id="12193" name="yt_shape_12193"/>
          <p:cNvSpPr txBox="1"/>
          <p:nvPr/>
        </p:nvSpPr>
        <p:spPr>
          <a:xfrm>
            <a:off x="540000" y="1602372"/>
            <a:ext cx="88229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），分别根据下列条件求出点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194" name="yt_shape_12194"/>
          <p:cNvSpPr txBox="1"/>
          <p:nvPr/>
        </p:nvSpPr>
        <p:spPr>
          <a:xfrm>
            <a:off x="540000" y="2081675"/>
            <a:ext cx="27010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轴上；</a:t>
            </a:r>
          </a:p>
        </p:txBody>
      </p:sp>
      <p:sp>
        <p:nvSpPr>
          <p:cNvPr id="12195" name="yt_shape_12195"/>
          <p:cNvSpPr txBox="1"/>
          <p:nvPr/>
        </p:nvSpPr>
        <p:spPr>
          <a:xfrm>
            <a:off x="540000" y="2560978"/>
            <a:ext cx="4616648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依题意得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×（－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196" name="yt_shape_12196"/>
          <p:cNvSpPr txBox="1"/>
          <p:nvPr/>
        </p:nvSpPr>
        <p:spPr>
          <a:xfrm>
            <a:off x="540000" y="4480676"/>
            <a:ext cx="27010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197" name="yt_shape_12197"/>
              <p:cNvSpPr txBox="1"/>
              <p:nvPr/>
            </p:nvSpPr>
            <p:spPr>
              <a:xfrm>
                <a:off x="540000" y="4959979"/>
                <a:ext cx="4462760" cy="18037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依题意得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197" name="yt_shape_12197" descr="{&quot;rangeId&quot;:3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59979"/>
                <a:ext cx="4462760" cy="1803764"/>
              </a:xfrm>
              <a:prstGeom prst="rect">
                <a:avLst/>
              </a:prstGeom>
              <a:blipFill>
                <a:blip r:embed="rId2"/>
                <a:stretch>
                  <a:fillRect l="-4235" t="-3041" r="-3142" b="-4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5842054">
            <a:extLst>
              <a:ext uri="{FF2B5EF4-FFF2-40B4-BE49-F238E27FC236}">
                <a16:creationId xmlns:a16="http://schemas.microsoft.com/office/drawing/2014/main" id="{473F4CFD-76C7-4190-7648-1EDAA9C52F4E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95" grpId="0" build="allAtOnce"/>
      <p:bldP spid="1219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9" name="yt_shape_12199"/>
          <p:cNvSpPr txBox="1"/>
          <p:nvPr/>
        </p:nvSpPr>
        <p:spPr>
          <a:xfrm>
            <a:off x="540000" y="900000"/>
            <a:ext cx="64969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200" name="yt_shape_12200"/>
              <p:cNvSpPr txBox="1"/>
              <p:nvPr/>
            </p:nvSpPr>
            <p:spPr>
              <a:xfrm>
                <a:off x="540000" y="1379303"/>
                <a:ext cx="4462760" cy="18455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依题意得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3,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23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200" name="yt_shape_12200" descr="{&quot;rangeId&quot;:37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4462760" cy="1845505"/>
              </a:xfrm>
              <a:prstGeom prst="rect">
                <a:avLst/>
              </a:prstGeom>
              <a:blipFill>
                <a:blip r:embed="rId2"/>
                <a:stretch>
                  <a:fillRect l="-4235" t="-2640" r="-3142" b="-42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202" name="yt_shape_12202"/>
          <p:cNvSpPr txBox="1"/>
          <p:nvPr/>
        </p:nvSpPr>
        <p:spPr>
          <a:xfrm>
            <a:off x="540000" y="3275596"/>
            <a:ext cx="44531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轴的距离相等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203" name="yt_shape_12203"/>
          <p:cNvSpPr txBox="1"/>
          <p:nvPr/>
        </p:nvSpPr>
        <p:spPr>
          <a:xfrm>
            <a:off x="540000" y="3754899"/>
            <a:ext cx="6155531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依题意得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2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2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00" grpId="0" build="allAtOnce"/>
      <p:bldP spid="1220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4" name="yt_shape_12204"/>
          <p:cNvSpPr txBox="1"/>
          <p:nvPr/>
        </p:nvSpPr>
        <p:spPr>
          <a:xfrm>
            <a:off x="5397090" y="900000"/>
            <a:ext cx="1397819" cy="41421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Times New Roman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Times New Roman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4c0a621c-9ea4-46b1-9814-e5d53a9652ab.png&quot;}"/>
            </a:endParaRPr>
          </a:p>
        </p:txBody>
      </p:sp>
      <p:sp>
        <p:nvSpPr>
          <p:cNvPr id="12205" name="yt_shape_12205"/>
          <p:cNvSpPr txBox="1"/>
          <p:nvPr/>
        </p:nvSpPr>
        <p:spPr>
          <a:xfrm>
            <a:off x="752623" y="1365004"/>
            <a:ext cx="10686754" cy="51473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spAutoFit/>
          </a:bodyPr>
          <a:lstStyle/>
          <a:p>
            <a:pPr algn="ctr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理解点的坐标特征是本节知识运用的关键点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数形结合是有效突破难点的方法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842077">
            <a:extLst>
              <a:ext uri="{FF2B5EF4-FFF2-40B4-BE49-F238E27FC236}">
                <a16:creationId xmlns:a16="http://schemas.microsoft.com/office/drawing/2014/main" id="{A72D486C-2E54-A82B-9532-2AC23C65F94C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350" y="94461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3" name="yt_shape_12113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cf0f6078-8975-4b24-a16b-fde28c29155c.png&quot;}"/>
            </a:endParaRPr>
          </a:p>
        </p:txBody>
      </p:sp>
      <p:sp>
        <p:nvSpPr>
          <p:cNvPr id="12114" name="yt_shape_12114"/>
          <p:cNvSpPr txBox="1"/>
          <p:nvPr/>
        </p:nvSpPr>
        <p:spPr>
          <a:xfrm>
            <a:off x="540000" y="1662201"/>
            <a:ext cx="610423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各象限内的点的坐标的符号特征</a:t>
            </a:r>
          </a:p>
        </p:txBody>
      </p:sp>
      <p:sp>
        <p:nvSpPr>
          <p:cNvPr id="12115" name="yt_shape_12115"/>
          <p:cNvSpPr txBox="1"/>
          <p:nvPr/>
        </p:nvSpPr>
        <p:spPr>
          <a:xfrm>
            <a:off x="540000" y="2161766"/>
            <a:ext cx="78386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）在第一象限，则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116" name="yt_table_12116" title="H_67.12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3603122"/>
              </p:ext>
            </p:extLst>
          </p:nvPr>
        </p:nvGraphicFramePr>
        <p:xfrm>
          <a:off x="540000" y="2793433"/>
          <a:ext cx="4488181" cy="852425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375"/>
                    </a:ext>
                  </a:extLst>
                </a:gridCol>
                <a:gridCol w="1455738">
                  <a:extLst>
                    <a:ext uri="{9D8B030D-6E8A-4147-A177-3AD203B41FA5}">
                      <a16:colId xmlns:a16="http://schemas.microsoft.com/office/drawing/2014/main" val="103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2"/>
                  </a:ext>
                </a:extLst>
              </a:tr>
            </a:tbl>
          </a:graphicData>
        </a:graphic>
      </p:graphicFrame>
      <p:sp>
        <p:nvSpPr>
          <p:cNvPr id="12118" name="yt_shape_12118"/>
          <p:cNvSpPr txBox="1"/>
          <p:nvPr/>
        </p:nvSpPr>
        <p:spPr>
          <a:xfrm>
            <a:off x="540119" y="369645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黄冈市中考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）在平面直角坐标系中，若点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）在第三象限，则点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）所在的象限是（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119" name="yt_table_12119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2369711"/>
              </p:ext>
            </p:extLst>
          </p:nvPr>
        </p:nvGraphicFramePr>
        <p:xfrm>
          <a:off x="540000" y="4808257"/>
          <a:ext cx="5132706" cy="848742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377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3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第一象限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4"/>
                  </a:ext>
                </a:extLst>
              </a:tr>
            </a:tbl>
          </a:graphicData>
        </a:graphic>
      </p:graphicFrame>
      <p:sp>
        <p:nvSpPr>
          <p:cNvPr id="12121" name="yt_shape_12121"/>
          <p:cNvSpPr txBox="1"/>
          <p:nvPr/>
        </p:nvSpPr>
        <p:spPr>
          <a:xfrm>
            <a:off x="540000" y="5707599"/>
            <a:ext cx="89255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若点（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）在第二、四象限角平分线上，则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841870">
            <a:extLst>
              <a:ext uri="{FF2B5EF4-FFF2-40B4-BE49-F238E27FC236}">
                <a16:creationId xmlns:a16="http://schemas.microsoft.com/office/drawing/2014/main" id="{D155423D-081C-7A39-5F21-32532E51666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745841886">
            <a:extLst>
              <a:ext uri="{FF2B5EF4-FFF2-40B4-BE49-F238E27FC236}">
                <a16:creationId xmlns:a16="http://schemas.microsoft.com/office/drawing/2014/main" id="{C87628CF-A07D-EAB0-90E9-014948EABCB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C2335A2-2E0E-2C4F-4467-8BFDAE5AE158}"/>
              </a:ext>
            </a:extLst>
          </p:cNvPr>
          <p:cNvSpPr txBox="1"/>
          <p:nvPr/>
        </p:nvSpPr>
        <p:spPr>
          <a:xfrm>
            <a:off x="7382601" y="21149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DF551F-CE28-09C4-7090-62282EB22C4C}"/>
              </a:ext>
            </a:extLst>
          </p:cNvPr>
          <p:cNvSpPr txBox="1"/>
          <p:nvPr/>
        </p:nvSpPr>
        <p:spPr>
          <a:xfrm>
            <a:off x="3955308" y="412514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0BB846A-FDAA-87D7-1F1C-D02DC330F951}"/>
              </a:ext>
            </a:extLst>
          </p:cNvPr>
          <p:cNvSpPr txBox="1"/>
          <p:nvPr/>
        </p:nvSpPr>
        <p:spPr>
          <a:xfrm>
            <a:off x="8450989" y="566079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2" name="yt_shape_12122"/>
          <p:cNvSpPr txBox="1"/>
          <p:nvPr/>
        </p:nvSpPr>
        <p:spPr>
          <a:xfrm>
            <a:off x="540000" y="900000"/>
            <a:ext cx="518090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坐标轴上的点的坐标特征</a:t>
            </a:r>
          </a:p>
        </p:txBody>
      </p:sp>
      <p:sp>
        <p:nvSpPr>
          <p:cNvPr id="12123" name="yt_shape_12123"/>
          <p:cNvSpPr txBox="1"/>
          <p:nvPr/>
        </p:nvSpPr>
        <p:spPr>
          <a:xfrm>
            <a:off x="540000" y="1399565"/>
            <a:ext cx="86433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124" name="yt_table_12124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3994398"/>
              </p:ext>
            </p:extLst>
          </p:nvPr>
        </p:nvGraphicFramePr>
        <p:xfrm>
          <a:off x="540000" y="2031232"/>
          <a:ext cx="5724843" cy="848742"/>
        </p:xfrm>
        <a:graphic>
          <a:graphicData uri="http://schemas.openxmlformats.org/drawingml/2006/table">
            <a:tbl>
              <a:tblPr/>
              <a:tblGrid>
                <a:gridCol w="3319780">
                  <a:extLst>
                    <a:ext uri="{9D8B030D-6E8A-4147-A177-3AD203B41FA5}">
                      <a16:colId xmlns:a16="http://schemas.microsoft.com/office/drawing/2014/main" val="1037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3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6"/>
                  </a:ext>
                </a:extLst>
              </a:tr>
            </a:tbl>
          </a:graphicData>
        </a:graphic>
      </p:graphicFrame>
      <p:sp>
        <p:nvSpPr>
          <p:cNvPr id="12126" name="yt_shape_12126"/>
          <p:cNvSpPr txBox="1"/>
          <p:nvPr/>
        </p:nvSpPr>
        <p:spPr>
          <a:xfrm>
            <a:off x="540000" y="2930574"/>
            <a:ext cx="99786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在坐标平面内，有一点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的位置在（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127" name="yt_table_12127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2273779"/>
              </p:ext>
            </p:extLst>
          </p:nvPr>
        </p:nvGraphicFramePr>
        <p:xfrm>
          <a:off x="540000" y="3562241"/>
          <a:ext cx="5420043" cy="848742"/>
        </p:xfrm>
        <a:graphic>
          <a:graphicData uri="http://schemas.openxmlformats.org/drawingml/2006/table">
            <a:tbl>
              <a:tblPr/>
              <a:tblGrid>
                <a:gridCol w="3319780">
                  <a:extLst>
                    <a:ext uri="{9D8B030D-6E8A-4147-A177-3AD203B41FA5}">
                      <a16:colId xmlns:a16="http://schemas.microsoft.com/office/drawing/2014/main" val="10381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3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原点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坐标轴上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8"/>
                  </a:ext>
                </a:extLst>
              </a:tr>
            </a:tbl>
          </a:graphicData>
        </a:graphic>
      </p:graphicFrame>
      <p:sp>
        <p:nvSpPr>
          <p:cNvPr id="12129" name="yt_shape_12129"/>
          <p:cNvSpPr txBox="1"/>
          <p:nvPr/>
        </p:nvSpPr>
        <p:spPr>
          <a:xfrm>
            <a:off x="540000" y="4461583"/>
            <a:ext cx="93855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841914">
            <a:extLst>
              <a:ext uri="{FF2B5EF4-FFF2-40B4-BE49-F238E27FC236}">
                <a16:creationId xmlns:a16="http://schemas.microsoft.com/office/drawing/2014/main" id="{FA3279AC-C2F3-AAD7-8D4C-A3915E450AE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15FF8B4-49F7-C763-C899-2C7B2337E2F9}"/>
              </a:ext>
            </a:extLst>
          </p:cNvPr>
          <p:cNvSpPr txBox="1"/>
          <p:nvPr/>
        </p:nvSpPr>
        <p:spPr>
          <a:xfrm>
            <a:off x="8179526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1B533D6-5161-98CA-920B-608B32D98167}"/>
              </a:ext>
            </a:extLst>
          </p:cNvPr>
          <p:cNvSpPr txBox="1"/>
          <p:nvPr/>
        </p:nvSpPr>
        <p:spPr>
          <a:xfrm>
            <a:off x="9501914" y="288376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4E397A-F655-E02A-599C-81E2DC60CAF4}"/>
              </a:ext>
            </a:extLst>
          </p:cNvPr>
          <p:cNvSpPr txBox="1"/>
          <p:nvPr/>
        </p:nvSpPr>
        <p:spPr>
          <a:xfrm>
            <a:off x="6315802" y="4414777"/>
            <a:ext cx="3532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0" name="yt_shape_12130"/>
          <p:cNvSpPr txBox="1"/>
          <p:nvPr/>
        </p:nvSpPr>
        <p:spPr>
          <a:xfrm>
            <a:off x="540000" y="900000"/>
            <a:ext cx="702756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平行于坐标轴的直线上的点的坐标特征</a:t>
            </a:r>
          </a:p>
        </p:txBody>
      </p:sp>
      <p:sp>
        <p:nvSpPr>
          <p:cNvPr id="12131" name="yt_shape_12131"/>
          <p:cNvSpPr txBox="1"/>
          <p:nvPr/>
        </p:nvSpPr>
        <p:spPr>
          <a:xfrm>
            <a:off x="540000" y="1399565"/>
            <a:ext cx="88982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）作直线，则直线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132" name="yt_table_12132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2868181"/>
              </p:ext>
            </p:extLst>
          </p:nvPr>
        </p:nvGraphicFramePr>
        <p:xfrm>
          <a:off x="540000" y="2031232"/>
          <a:ext cx="6351906" cy="848742"/>
        </p:xfrm>
        <a:graphic>
          <a:graphicData uri="http://schemas.openxmlformats.org/drawingml/2006/table">
            <a:tbl>
              <a:tblPr/>
              <a:tblGrid>
                <a:gridCol w="3642043">
                  <a:extLst>
                    <a:ext uri="{9D8B030D-6E8A-4147-A177-3AD203B41FA5}">
                      <a16:colId xmlns:a16="http://schemas.microsoft.com/office/drawing/2014/main" val="10383"/>
                    </a:ext>
                  </a:extLst>
                </a:gridCol>
                <a:gridCol w="2709863">
                  <a:extLst>
                    <a:ext uri="{9D8B030D-6E8A-4147-A177-3AD203B41FA5}">
                      <a16:colId xmlns:a16="http://schemas.microsoft.com/office/drawing/2014/main" val="103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平行于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平行于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以上都不正确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0"/>
                  </a:ext>
                </a:extLst>
              </a:tr>
            </a:tbl>
          </a:graphicData>
        </a:graphic>
      </p:graphicFrame>
      <p:sp>
        <p:nvSpPr>
          <p:cNvPr id="12134" name="yt_shape_12134"/>
          <p:cNvSpPr txBox="1"/>
          <p:nvPr/>
        </p:nvSpPr>
        <p:spPr>
          <a:xfrm>
            <a:off x="540119" y="2930574"/>
            <a:ext cx="1138852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铜仁市中考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）如图，在矩形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138" name="yt_table_12138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8439308"/>
              </p:ext>
            </p:extLst>
          </p:nvPr>
        </p:nvGraphicFramePr>
        <p:xfrm>
          <a:off x="540000" y="3890009"/>
          <a:ext cx="6351906" cy="848742"/>
        </p:xfrm>
        <a:graphic>
          <a:graphicData uri="http://schemas.openxmlformats.org/drawingml/2006/table">
            <a:tbl>
              <a:tblPr/>
              <a:tblGrid>
                <a:gridCol w="3642043">
                  <a:extLst>
                    <a:ext uri="{9D8B030D-6E8A-4147-A177-3AD203B41FA5}">
                      <a16:colId xmlns:a16="http://schemas.microsoft.com/office/drawing/2014/main" val="10385"/>
                    </a:ext>
                  </a:extLst>
                </a:gridCol>
                <a:gridCol w="2709863">
                  <a:extLst>
                    <a:ext uri="{9D8B030D-6E8A-4147-A177-3AD203B41FA5}">
                      <a16:colId xmlns:a16="http://schemas.microsoft.com/office/drawing/2014/main" val="103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2"/>
                  </a:ext>
                </a:extLst>
              </a:tr>
            </a:tbl>
          </a:graphicData>
        </a:graphic>
      </p:graphicFrame>
      <p:grpSp>
        <p:nvGrpSpPr>
          <p:cNvPr id="12135" name="yt_shape_12135_skip" title="H_141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58253" y="3890009"/>
            <a:ext cx="2091690" cy="1799604"/>
            <a:chOff x="0" y="0"/>
            <a:chExt cx="2091690" cy="1799604"/>
          </a:xfrm>
        </p:grpSpPr>
        <p:pic>
          <p:nvPicPr>
            <p:cNvPr id="2" name="yt_image_12135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91690" cy="1403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37" name="yt_shape_12137"/>
            <p:cNvSpPr txBox="1"/>
            <p:nvPr/>
          </p:nvSpPr>
          <p:spPr>
            <a:xfrm>
              <a:off x="512564" y="14396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841941">
            <a:extLst>
              <a:ext uri="{FF2B5EF4-FFF2-40B4-BE49-F238E27FC236}">
                <a16:creationId xmlns:a16="http://schemas.microsoft.com/office/drawing/2014/main" id="{4BA224FA-9B18-34DE-844A-975A3D9AFF6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424878F-5077-577A-0BA1-29C52684A333}"/>
              </a:ext>
            </a:extLst>
          </p:cNvPr>
          <p:cNvSpPr txBox="1"/>
          <p:nvPr/>
        </p:nvSpPr>
        <p:spPr>
          <a:xfrm>
            <a:off x="843193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7B9CDE3-AC3D-AD85-EF4C-F890B5DBAF73}"/>
              </a:ext>
            </a:extLst>
          </p:cNvPr>
          <p:cNvSpPr txBox="1"/>
          <p:nvPr/>
        </p:nvSpPr>
        <p:spPr>
          <a:xfrm>
            <a:off x="2846762" y="33592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0" name="yt_shape_1214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）在平面直角坐标系中描出下列各点，并将各点顺次用线段连接起来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144" name="yt_shape_12144"/>
          <p:cNvSpPr txBox="1"/>
          <p:nvPr/>
        </p:nvSpPr>
        <p:spPr>
          <a:xfrm>
            <a:off x="540000" y="443316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141" name="yt_shape_12141" title="H_186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64352" y="1628800"/>
            <a:ext cx="2681478" cy="2371104"/>
            <a:chOff x="0" y="0"/>
            <a:chExt cx="2681478" cy="2371104"/>
          </a:xfrm>
        </p:grpSpPr>
        <p:pic>
          <p:nvPicPr>
            <p:cNvPr id="2" name="yt_image_12141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681478" cy="19751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43" name="yt_shape_12143"/>
            <p:cNvSpPr txBox="1"/>
            <p:nvPr/>
          </p:nvSpPr>
          <p:spPr>
            <a:xfrm>
              <a:off x="807458" y="20111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145" name="yt_shape_12145"/>
          <p:cNvSpPr txBox="1"/>
          <p:nvPr/>
        </p:nvSpPr>
        <p:spPr>
          <a:xfrm>
            <a:off x="540000" y="1946457"/>
            <a:ext cx="73433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2146">
            <a:extLst>
              <a:ext uri="{FF2B5EF4-FFF2-40B4-BE49-F238E27FC236}">
                <a16:creationId xmlns:a16="http://schemas.microsoft.com/office/drawing/2014/main" id="{448F2C9E-A1F3-FD48-717E-400500ACD14F}"/>
              </a:ext>
            </a:extLst>
          </p:cNvPr>
          <p:cNvSpPr txBox="1"/>
          <p:nvPr/>
        </p:nvSpPr>
        <p:spPr>
          <a:xfrm>
            <a:off x="540000" y="2496128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4" name="yt_image_12147">
            <a:extLst>
              <a:ext uri="{FF2B5EF4-FFF2-40B4-BE49-F238E27FC236}">
                <a16:creationId xmlns:a16="http://schemas.microsoft.com/office/drawing/2014/main" id="{F3F3A93C-D0F4-5A64-C4A7-196EE0AB21F7}"/>
              </a:ex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35760" y="2359340"/>
            <a:ext cx="2513457" cy="1744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2149">
            <a:extLst>
              <a:ext uri="{FF2B5EF4-FFF2-40B4-BE49-F238E27FC236}">
                <a16:creationId xmlns:a16="http://schemas.microsoft.com/office/drawing/2014/main" id="{31EDBA8C-2C96-220C-9B52-027176E7F172}"/>
              </a:ext>
            </a:extLst>
          </p:cNvPr>
          <p:cNvSpPr txBox="1"/>
          <p:nvPr/>
        </p:nvSpPr>
        <p:spPr>
          <a:xfrm>
            <a:off x="4354475" y="4139558"/>
            <a:ext cx="1712026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36FDCF2-50F8-7EFF-323B-4826E5956B42}"/>
              </a:ext>
            </a:extLst>
          </p:cNvPr>
          <p:cNvSpPr txBox="1"/>
          <p:nvPr/>
        </p:nvSpPr>
        <p:spPr>
          <a:xfrm>
            <a:off x="4282277" y="4092752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2150">
            <a:extLst>
              <a:ext uri="{FF2B5EF4-FFF2-40B4-BE49-F238E27FC236}">
                <a16:creationId xmlns:a16="http://schemas.microsoft.com/office/drawing/2014/main" id="{B411F35A-00B8-E03E-094A-4FDDE2F13C21}"/>
              </a:ext>
            </a:extLst>
          </p:cNvPr>
          <p:cNvSpPr txBox="1"/>
          <p:nvPr/>
        </p:nvSpPr>
        <p:spPr>
          <a:xfrm>
            <a:off x="407368" y="423063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sp>
        <p:nvSpPr>
          <p:cNvPr id="8" name="yt_shape_12151">
            <a:extLst>
              <a:ext uri="{FF2B5EF4-FFF2-40B4-BE49-F238E27FC236}">
                <a16:creationId xmlns:a16="http://schemas.microsoft.com/office/drawing/2014/main" id="{FB05D01A-151A-DE1B-2241-EE8D9F1C5F7D}"/>
              </a:ext>
            </a:extLst>
          </p:cNvPr>
          <p:cNvSpPr txBox="1"/>
          <p:nvPr/>
        </p:nvSpPr>
        <p:spPr>
          <a:xfrm>
            <a:off x="407368" y="4604073"/>
            <a:ext cx="104900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）图形中，线段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轴上，它们的坐标特点是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纵坐标为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9" name="yt_shape_12152">
            <a:extLst>
              <a:ext uri="{FF2B5EF4-FFF2-40B4-BE49-F238E27FC236}">
                <a16:creationId xmlns:a16="http://schemas.microsoft.com/office/drawing/2014/main" id="{0AC3DA46-CB7F-3F6D-07D2-C150C3B79C0A}"/>
              </a:ext>
            </a:extLst>
          </p:cNvPr>
          <p:cNvSpPr txBox="1"/>
          <p:nvPr/>
        </p:nvSpPr>
        <p:spPr>
          <a:xfrm>
            <a:off x="407368" y="5083376"/>
            <a:ext cx="72664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两点横坐标相等，线段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平行于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轴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" name="yt_shape_12153">
            <a:extLst>
              <a:ext uri="{FF2B5EF4-FFF2-40B4-BE49-F238E27FC236}">
                <a16:creationId xmlns:a16="http://schemas.microsoft.com/office/drawing/2014/main" id="{1D5BF78D-3398-1C16-CE8B-0CB4CBE3E524}"/>
              </a:ext>
            </a:extLst>
          </p:cNvPr>
          <p:cNvSpPr txBox="1"/>
          <p:nvPr/>
        </p:nvSpPr>
        <p:spPr>
          <a:xfrm>
            <a:off x="407368" y="5562679"/>
            <a:ext cx="58814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的位置关系是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" name="yt_shape_12154">
            <a:extLst>
              <a:ext uri="{FF2B5EF4-FFF2-40B4-BE49-F238E27FC236}">
                <a16:creationId xmlns:a16="http://schemas.microsoft.com/office/drawing/2014/main" id="{2D11FDF6-A3BC-B7B3-9138-2F759847A5D9}"/>
              </a:ext>
            </a:extLst>
          </p:cNvPr>
          <p:cNvSpPr txBox="1"/>
          <p:nvPr/>
        </p:nvSpPr>
        <p:spPr>
          <a:xfrm>
            <a:off x="407368" y="6041982"/>
            <a:ext cx="45397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）描出的图形的面积为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1A62E13-FD3E-E4BE-8BC5-EA013FB5B700}"/>
              </a:ext>
            </a:extLst>
          </p:cNvPr>
          <p:cNvSpPr txBox="1"/>
          <p:nvPr/>
        </p:nvSpPr>
        <p:spPr>
          <a:xfrm>
            <a:off x="8648557" y="4557267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纵坐标为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E217D93-8B1E-5F9C-A466-ACF1B2E8B4A5}"/>
              </a:ext>
            </a:extLst>
          </p:cNvPr>
          <p:cNvSpPr txBox="1"/>
          <p:nvPr/>
        </p:nvSpPr>
        <p:spPr>
          <a:xfrm>
            <a:off x="6464157" y="5008823"/>
            <a:ext cx="924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9CBDE1E-69C4-F199-ADCC-35710746A97F}"/>
              </a:ext>
            </a:extLst>
          </p:cNvPr>
          <p:cNvSpPr txBox="1"/>
          <p:nvPr/>
        </p:nvSpPr>
        <p:spPr>
          <a:xfrm>
            <a:off x="4922695" y="5515873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1B9822A-8E90-2C8C-06EC-938FFF9FB0C2}"/>
              </a:ext>
            </a:extLst>
          </p:cNvPr>
          <p:cNvSpPr txBox="1"/>
          <p:nvPr/>
        </p:nvSpPr>
        <p:spPr>
          <a:xfrm>
            <a:off x="4127357" y="599517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6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5" name="yt_shape_12155"/>
          <p:cNvSpPr txBox="1"/>
          <p:nvPr/>
        </p:nvSpPr>
        <p:spPr>
          <a:xfrm>
            <a:off x="540000" y="900000"/>
            <a:ext cx="45653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确定点的坐标时漏解</a:t>
            </a:r>
          </a:p>
        </p:txBody>
      </p:sp>
      <p:sp>
        <p:nvSpPr>
          <p:cNvPr id="12156" name="yt_shape_12156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西宁市中考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）在平面直角坐标系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xOy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的坐标是（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841981">
            <a:extLst>
              <a:ext uri="{FF2B5EF4-FFF2-40B4-BE49-F238E27FC236}">
                <a16:creationId xmlns:a16="http://schemas.microsoft.com/office/drawing/2014/main" id="{63B0253B-9D07-2081-3D25-5112A00A352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95A0088-10A4-B716-50C3-4AB00F5DC8F3}"/>
              </a:ext>
            </a:extLst>
          </p:cNvPr>
          <p:cNvSpPr txBox="1"/>
          <p:nvPr/>
        </p:nvSpPr>
        <p:spPr>
          <a:xfrm>
            <a:off x="4817321" y="1828247"/>
            <a:ext cx="3380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7" name="yt_shape_12157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d6fab804-3a39-4118-bf58-750c58a97b4c.png&quot;}"/>
            </a:endParaRPr>
          </a:p>
        </p:txBody>
      </p:sp>
      <p:sp>
        <p:nvSpPr>
          <p:cNvPr id="12158" name="yt_shape_12158"/>
          <p:cNvSpPr txBox="1"/>
          <p:nvPr/>
        </p:nvSpPr>
        <p:spPr>
          <a:xfrm>
            <a:off x="540119" y="1644183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的长度为（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159" name="yt_table_12159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4962151"/>
              </p:ext>
            </p:extLst>
          </p:nvPr>
        </p:nvGraphicFramePr>
        <p:xfrm>
          <a:off x="540000" y="2275850"/>
          <a:ext cx="6895466" cy="428054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387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88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89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3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3"/>
                  </a:ext>
                </a:extLst>
              </a:tr>
            </a:tbl>
          </a:graphicData>
        </a:graphic>
      </p:graphicFrame>
      <p:sp>
        <p:nvSpPr>
          <p:cNvPr id="12161" name="yt_shape_12161"/>
          <p:cNvSpPr txBox="1"/>
          <p:nvPr/>
        </p:nvSpPr>
        <p:spPr>
          <a:xfrm>
            <a:off x="540119" y="275459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平面直角坐标系中，已知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上，则线段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长度的最小值是（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162" name="yt_table_12162" title="H_67.4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8370383"/>
              </p:ext>
            </p:extLst>
          </p:nvPr>
        </p:nvGraphicFramePr>
        <p:xfrm>
          <a:off x="540000" y="3866396"/>
          <a:ext cx="5709286" cy="856108"/>
        </p:xfrm>
        <a:graphic>
          <a:graphicData uri="http://schemas.openxmlformats.org/drawingml/2006/table">
            <a:tbl>
              <a:tblPr/>
              <a:tblGrid>
                <a:gridCol w="3913823">
                  <a:extLst>
                    <a:ext uri="{9D8B030D-6E8A-4147-A177-3AD203B41FA5}">
                      <a16:colId xmlns:a16="http://schemas.microsoft.com/office/drawing/2014/main" val="10391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3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不存在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5"/>
                  </a:ext>
                </a:extLst>
              </a:tr>
            </a:tbl>
          </a:graphicData>
        </a:graphic>
      </p:graphicFrame>
      <p:sp>
        <p:nvSpPr>
          <p:cNvPr id="12164" name="yt_shape_12164"/>
          <p:cNvSpPr txBox="1"/>
          <p:nvPr/>
        </p:nvSpPr>
        <p:spPr>
          <a:xfrm>
            <a:off x="540119" y="47731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842009">
            <a:extLst>
              <a:ext uri="{FF2B5EF4-FFF2-40B4-BE49-F238E27FC236}">
                <a16:creationId xmlns:a16="http://schemas.microsoft.com/office/drawing/2014/main" id="{FABF4453-5730-A7E1-6CEA-86A291376BED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3375ECB-2E9B-9D58-1B23-F1F0E4C4E3AC}"/>
              </a:ext>
            </a:extLst>
          </p:cNvPr>
          <p:cNvSpPr txBox="1"/>
          <p:nvPr/>
        </p:nvSpPr>
        <p:spPr>
          <a:xfrm>
            <a:off x="10740092" y="159737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35FC8E5-BB78-9370-1F03-1F10121EE6C8}"/>
              </a:ext>
            </a:extLst>
          </p:cNvPr>
          <p:cNvSpPr txBox="1"/>
          <p:nvPr/>
        </p:nvSpPr>
        <p:spPr>
          <a:xfrm>
            <a:off x="6952507" y="318327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9818A03-8C64-897F-F449-A564BB6C1590}"/>
              </a:ext>
            </a:extLst>
          </p:cNvPr>
          <p:cNvSpPr txBox="1"/>
          <p:nvPr/>
        </p:nvSpPr>
        <p:spPr>
          <a:xfrm>
            <a:off x="1669308" y="5201785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65" name="yt_shape_12165"/>
              <p:cNvSpPr txBox="1"/>
              <p:nvPr/>
            </p:nvSpPr>
            <p:spPr>
              <a:xfrm>
                <a:off x="540119" y="900000"/>
                <a:ext cx="11111999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轴上分别截取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，再分别以点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为圆心，以大于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长为半径画弧，两弧交于点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的坐标为（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165" name="yt_shape_12165" descr="{&quot;rangeId&quot;:2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586653"/>
              </a:xfrm>
              <a:prstGeom prst="rect">
                <a:avLst/>
              </a:prstGeom>
              <a:blipFill>
                <a:blip r:embed="rId2"/>
                <a:stretch>
                  <a:fillRect l="-1701" t="-3462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170" name="yt_shape_12170"/>
          <p:cNvSpPr txBox="1"/>
          <p:nvPr/>
        </p:nvSpPr>
        <p:spPr>
          <a:xfrm>
            <a:off x="540000" y="404804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167" name="yt_shape_12167" title="H_114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87923" y="2537441"/>
            <a:ext cx="1216152" cy="1460133"/>
            <a:chOff x="0" y="0"/>
            <a:chExt cx="1216152" cy="1460133"/>
          </a:xfrm>
        </p:grpSpPr>
        <p:pic>
          <p:nvPicPr>
            <p:cNvPr id="2" name="yt_image_12167">
              <a:extLst>
                <a:ext uri="">
                  <a16:creationId xmlns="" xmlns:a14="http://schemas.microsoft.com/office/drawing/2010/main" xmlns:a16="http://schemas.microsoft.com/office/drawing/2014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16152" cy="1064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69" name="yt_shape_12169"/>
            <p:cNvSpPr txBox="1"/>
            <p:nvPr/>
          </p:nvSpPr>
          <p:spPr>
            <a:xfrm>
              <a:off x="-1388" y="110013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791EFBD-68A8-48D0-C28F-A9A6EF8C5CA1}"/>
              </a:ext>
            </a:extLst>
          </p:cNvPr>
          <p:cNvSpPr txBox="1"/>
          <p:nvPr/>
        </p:nvSpPr>
        <p:spPr>
          <a:xfrm>
            <a:off x="1059708" y="200013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1" name="yt_shape_12171"/>
          <p:cNvSpPr txBox="1"/>
          <p:nvPr/>
        </p:nvSpPr>
        <p:spPr>
          <a:xfrm>
            <a:off x="540000" y="900000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</a:p>
        </p:txBody>
      </p:sp>
      <p:sp>
        <p:nvSpPr>
          <p:cNvPr id="12172" name="yt_shape_12172"/>
          <p:cNvSpPr txBox="1"/>
          <p:nvPr/>
        </p:nvSpPr>
        <p:spPr>
          <a:xfrm>
            <a:off x="540000" y="1379303"/>
            <a:ext cx="58814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）写出等腰梯形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各个顶点的坐标；</a:t>
            </a:r>
          </a:p>
        </p:txBody>
      </p:sp>
      <p:sp>
        <p:nvSpPr>
          <p:cNvPr id="2" name="yt_shape_12173"/>
          <p:cNvSpPr txBox="1"/>
          <p:nvPr/>
        </p:nvSpPr>
        <p:spPr>
          <a:xfrm>
            <a:off x="540119" y="2010970"/>
            <a:ext cx="8728277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2174" name="yt_shape_1217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44278" y="3569436"/>
            <a:ext cx="2347722" cy="2850257"/>
            <a:chOff x="219886" y="2776106"/>
            <a:chExt cx="2347722" cy="2850257"/>
          </a:xfrm>
        </p:grpSpPr>
        <p:pic>
          <p:nvPicPr>
            <p:cNvPr id="3" name="yt_image_12174" descr="{&quot;rangeId&quot;:0,&quot;⚘_3&quot;:1}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19886" y="2776106"/>
              <a:ext cx="2347722" cy="2380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76" name="yt_shape_12176"/>
            <p:cNvSpPr txBox="1"/>
            <p:nvPr/>
          </p:nvSpPr>
          <p:spPr>
            <a:xfrm>
              <a:off x="778194" y="5197848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15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yt_shape_12178">
            <a:extLst>
              <a:ext uri="{FF2B5EF4-FFF2-40B4-BE49-F238E27FC236}">
                <a16:creationId xmlns:a16="http://schemas.microsoft.com/office/drawing/2014/main" id="{B8A8310D-C717-E45E-FE6C-001FDFEFC540}"/>
              </a:ext>
            </a:extLst>
          </p:cNvPr>
          <p:cNvSpPr txBox="1"/>
          <p:nvPr/>
        </p:nvSpPr>
        <p:spPr>
          <a:xfrm>
            <a:off x="407368" y="307199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的坐标有何关系，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轴有何关系？点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的坐标有何关系，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轴有何关系？</a:t>
            </a:r>
          </a:p>
        </p:txBody>
      </p:sp>
      <p:sp>
        <p:nvSpPr>
          <p:cNvPr id="5" name="yt_shape_12179">
            <a:extLst>
              <a:ext uri="{FF2B5EF4-FFF2-40B4-BE49-F238E27FC236}">
                <a16:creationId xmlns:a16="http://schemas.microsoft.com/office/drawing/2014/main" id="{4FA31B0D-CCAE-4674-98C8-4C296C1C9EA3}"/>
              </a:ext>
            </a:extLst>
          </p:cNvPr>
          <p:cNvSpPr txBox="1"/>
          <p:nvPr/>
        </p:nvSpPr>
        <p:spPr>
          <a:xfrm>
            <a:off x="540000" y="4034826"/>
            <a:ext cx="8728277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的纵坐标相同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的纵坐标相同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9" name="yt_shape_12184">
            <a:extLst>
              <a:ext uri="{FF2B5EF4-FFF2-40B4-BE49-F238E27FC236}">
                <a16:creationId xmlns:a16="http://schemas.microsoft.com/office/drawing/2014/main" id="{61743C9E-1D1A-065C-65DC-9FF2AB3DE5BD}"/>
              </a:ext>
            </a:extLst>
          </p:cNvPr>
          <p:cNvSpPr txBox="1"/>
          <p:nvPr/>
        </p:nvSpPr>
        <p:spPr>
          <a:xfrm>
            <a:off x="540000" y="5318638"/>
            <a:ext cx="34192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有何关系？</a:t>
            </a:r>
          </a:p>
        </p:txBody>
      </p:sp>
      <p:sp>
        <p:nvSpPr>
          <p:cNvPr id="10" name="yt_shape_12185">
            <a:extLst>
              <a:ext uri="{FF2B5EF4-FFF2-40B4-BE49-F238E27FC236}">
                <a16:creationId xmlns:a16="http://schemas.microsoft.com/office/drawing/2014/main" id="{258068DA-FD18-565E-6BFD-B191887BC134}"/>
              </a:ext>
            </a:extLst>
          </p:cNvPr>
          <p:cNvSpPr txBox="1"/>
          <p:nvPr/>
        </p:nvSpPr>
        <p:spPr>
          <a:xfrm>
            <a:off x="540119" y="5950305"/>
            <a:ext cx="8728277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因为平行于同一条直线的两条直线平行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  <p:bldP spid="5" grpId="0" build="allAtOnce"/>
      <p:bldP spid="10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1560</Words>
  <Application>Microsoft Office PowerPoint</Application>
  <PresentationFormat>宽屏</PresentationFormat>
  <Paragraphs>127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48</cp:revision>
  <dcterms:created xsi:type="dcterms:W3CDTF">2023-05-05T05:33:00Z</dcterms:created>
  <dcterms:modified xsi:type="dcterms:W3CDTF">2023-05-24T06:08:20Z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