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71" r:id="rId4"/>
    <p:sldId id="372" r:id="rId5"/>
    <p:sldId id="375" r:id="rId6"/>
    <p:sldId id="392" r:id="rId7"/>
    <p:sldId id="379" r:id="rId8"/>
    <p:sldId id="381" r:id="rId9"/>
    <p:sldId id="383" r:id="rId10"/>
    <p:sldId id="384" r:id="rId11"/>
    <p:sldId id="393" r:id="rId12"/>
    <p:sldId id="388" r:id="rId13"/>
    <p:sldId id="390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3" name="yt_shape_14743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7c45a3c9-6371-412e-b4aa-3a8109257e6e.png&quot;}"/>
            </a:endParaRPr>
          </a:p>
        </p:txBody>
      </p:sp>
      <p:sp>
        <p:nvSpPr>
          <p:cNvPr id="14744" name="yt_shape_14744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一组数据中最大数据与最小数据的差称为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极差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，它就是刻画数据离散程度的一个统计量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745" name="yt_shape_14745"/>
              <p:cNvSpPr txBox="1"/>
              <p:nvPr/>
            </p:nvSpPr>
            <p:spPr>
              <a:xfrm>
                <a:off x="540119" y="2612595"/>
                <a:ext cx="11111999" cy="11091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方差是各个数据与平均数差的平方的平均数，用公式表示为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[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barPr>
                      <m:e>
                        <m: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barPr>
                      <m:e>
                        <m: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…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barPr>
                      <m:e>
                        <m: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]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而标准差就是方差的算术平方根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4745" name="yt_shape_14745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612595"/>
                <a:ext cx="11111999" cy="1109150"/>
              </a:xfrm>
              <a:prstGeom prst="rect">
                <a:avLst/>
              </a:prstGeom>
              <a:blipFill>
                <a:blip r:embed="rId2"/>
                <a:stretch>
                  <a:fillRect l="-1701" r="-1482" b="-126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6150955">
            <a:extLst>
              <a:ext uri="{FF2B5EF4-FFF2-40B4-BE49-F238E27FC236}">
                <a16:creationId xmlns:a16="http://schemas.microsoft.com/office/drawing/2014/main" id="{D7DFD7C8-8F55-9133-E6F3-210A44FEE92F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C1FCDBE-A986-D60F-076D-D8295C89C81E}"/>
              </a:ext>
            </a:extLst>
          </p:cNvPr>
          <p:cNvSpPr txBox="1"/>
          <p:nvPr/>
        </p:nvSpPr>
        <p:spPr>
          <a:xfrm>
            <a:off x="6469908" y="160635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极差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74DE800-132E-D03A-F1F0-281728227E11}"/>
                  </a:ext>
                </a:extLst>
              </p:cNvPr>
              <p:cNvSpPr txBox="1"/>
              <p:nvPr/>
            </p:nvSpPr>
            <p:spPr>
              <a:xfrm>
                <a:off x="9509971" y="2420888"/>
                <a:ext cx="2209229" cy="7676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ba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74DE800-132E-D03A-F1F0-281728227E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09971" y="2420888"/>
                <a:ext cx="2209229" cy="767665"/>
              </a:xfrm>
              <a:prstGeom prst="rect">
                <a:avLst/>
              </a:prstGeom>
              <a:blipFill>
                <a:blip r:embed="rId4"/>
                <a:stretch>
                  <a:fillRect r="-4696" b="-7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14345D7-ECA7-B02E-3B7A-AC63A9F1882F}"/>
                  </a:ext>
                </a:extLst>
              </p:cNvPr>
              <p:cNvSpPr txBox="1"/>
              <p:nvPr/>
            </p:nvSpPr>
            <p:spPr>
              <a:xfrm>
                <a:off x="450108" y="3190629"/>
                <a:ext cx="4399026" cy="4852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ba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…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ba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]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2, 'hasSerialNum': 1, 'mathAnswerShape': 1}">
                <a:extLst>
                  <a:ext uri="{FF2B5EF4-FFF2-40B4-BE49-F238E27FC236}">
                    <a16:creationId xmlns:a16="http://schemas.microsoft.com/office/drawing/2014/main" id="{514345D7-ECA7-B02E-3B7A-AC63A9F188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190629"/>
                <a:ext cx="4399026" cy="485216"/>
              </a:xfrm>
              <a:prstGeom prst="rect">
                <a:avLst/>
              </a:prstGeom>
              <a:blipFill>
                <a:blip r:embed="rId5"/>
                <a:stretch>
                  <a:fillRect l="-2219" t="-3750" b="-33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795" name="yt_shape_14795"/>
              <p:cNvSpPr txBox="1"/>
              <p:nvPr/>
            </p:nvSpPr>
            <p:spPr>
              <a:xfrm>
                <a:off x="540000" y="692696"/>
                <a:ext cx="11111999" cy="15969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一组数据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，若这组数据的中位数是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，则这组数据的方差是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一次期中考试中，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五位同学的数学、英语成绩有如下信息：</a:t>
                </a:r>
              </a:p>
            </p:txBody>
          </p:sp>
        </mc:Choice>
        <mc:Fallback xmlns="">
          <p:sp>
            <p:nvSpPr>
              <p:cNvPr id="14795" name="yt_shape_147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92696"/>
                <a:ext cx="11111999" cy="1596912"/>
              </a:xfrm>
              <a:prstGeom prst="rect">
                <a:avLst/>
              </a:prstGeom>
              <a:blipFill>
                <a:blip r:embed="rId2"/>
                <a:stretch>
                  <a:fillRect l="-1701" t="-4580" b="-10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49B29F1-9757-B1FB-227D-C02B6C950E20}"/>
                  </a:ext>
                </a:extLst>
              </p:cNvPr>
              <p:cNvSpPr txBox="1"/>
              <p:nvPr/>
            </p:nvSpPr>
            <p:spPr>
              <a:xfrm>
                <a:off x="1055321" y="989448"/>
                <a:ext cx="613474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49B29F1-9757-B1FB-227D-C02B6C950E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321" y="989448"/>
                <a:ext cx="613474" cy="77522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3" name="yt_table_14798" title="H_130.86511">
                <a:extLst>
                  <a:ext uri="{FF2B5EF4-FFF2-40B4-BE49-F238E27FC236}">
                    <a16:creationId xmlns:a16="http://schemas.microsoft.com/office/drawing/2014/main" id="{B77CB3FC-6521-0B05-BE36-8ACE30F0F26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68507379"/>
                  </p:ext>
                </p:extLst>
              </p:nvPr>
            </p:nvGraphicFramePr>
            <p:xfrm>
              <a:off x="540003" y="2315848"/>
              <a:ext cx="11111996" cy="1661987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48192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3961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04030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040307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040307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040307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2215648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2213581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E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平均分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标准差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数学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71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72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70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"/>
                              </m:oMathParaPr>
                              <m:oMath xmlns:m="http://schemas.openxmlformats.org/officeDocument/2006/math">
                                <m:rad>
                                  <m:radPr>
                                    <m:degHide m:val="on"/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2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2</m:t>
                                    </m:r>
                                  </m:e>
                                </m:rad>
                              </m:oMath>
                            </m:oMathPara>
                          </a14:m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英语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94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76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3" name="yt_table_14798" title="H_130.86511">
                <a:extLst>
                  <a:ext uri="{FF2B5EF4-FFF2-40B4-BE49-F238E27FC236}">
                    <a16:creationId xmlns:a16="http://schemas.microsoft.com/office/drawing/2014/main" id="{B77CB3FC-6521-0B05-BE36-8ACE30F0F26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68507379"/>
                  </p:ext>
                </p:extLst>
              </p:nvPr>
            </p:nvGraphicFramePr>
            <p:xfrm>
              <a:off x="540003" y="2315848"/>
              <a:ext cx="11111996" cy="1661987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48192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3961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04030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040307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040307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040307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2215648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2213581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</a:tblGrid>
                  <a:tr h="51949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E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平均分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标准差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22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数学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71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72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70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4"/>
                          <a:stretch>
                            <a:fillRect l="-402755" t="-84314" r="-275" b="-10686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1949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英语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94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76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yt_shape_14800">
            <a:extLst>
              <a:ext uri="{FF2B5EF4-FFF2-40B4-BE49-F238E27FC236}">
                <a16:creationId xmlns:a16="http://schemas.microsoft.com/office/drawing/2014/main" id="{CE3136CF-C22B-D47C-5680-4DFE2F387117}"/>
              </a:ext>
            </a:extLst>
          </p:cNvPr>
          <p:cNvSpPr txBox="1"/>
          <p:nvPr/>
        </p:nvSpPr>
        <p:spPr>
          <a:xfrm>
            <a:off x="540003" y="4247468"/>
            <a:ext cx="100027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）求这五位同学在本次考试中数学成绩的平均分和英语成绩的标准差；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yt_shape_14801">
                <a:extLst>
                  <a:ext uri="{FF2B5EF4-FFF2-40B4-BE49-F238E27FC236}">
                    <a16:creationId xmlns:a16="http://schemas.microsoft.com/office/drawing/2014/main" id="{91638639-9BFC-E7C4-08D0-3D8D7AA0D14C}"/>
                  </a:ext>
                </a:extLst>
              </p:cNvPr>
              <p:cNvSpPr txBox="1"/>
              <p:nvPr/>
            </p:nvSpPr>
            <p:spPr>
              <a:xfrm>
                <a:off x="540003" y="4726771"/>
                <a:ext cx="10098598" cy="208178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数学平均分是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英语标准差为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[(88−85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(82−85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(94−85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(85−85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(76−85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]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5" name="yt_shape_14801">
                <a:extLst>
                  <a:ext uri="{FF2B5EF4-FFF2-40B4-BE49-F238E27FC236}">
                    <a16:creationId xmlns:a16="http://schemas.microsoft.com/office/drawing/2014/main" id="{91638639-9BFC-E7C4-08D0-3D8D7AA0D1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3" y="4726771"/>
                <a:ext cx="10098598" cy="2081788"/>
              </a:xfrm>
              <a:prstGeom prst="rect">
                <a:avLst/>
              </a:prstGeom>
              <a:blipFill>
                <a:blip r:embed="rId5"/>
                <a:stretch>
                  <a:fillRect l="-1872" r="-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03" name="yt_shape_14803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）为了比较不同学科考试成绩的好与差，采用标准分是一个合理的选择，标准分的计算公式：标准分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（个人成绩－平均成绩）÷成绩标准差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从标准分看，标准分高的考试成绩更好，请问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同学在本次考试中，数学、英语哪个学科考得更好？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804" name="yt_shape_14804"/>
              <p:cNvSpPr txBox="1"/>
              <p:nvPr/>
            </p:nvSpPr>
            <p:spPr>
              <a:xfrm>
                <a:off x="540000" y="2339566"/>
                <a:ext cx="5115246" cy="264739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数学标准分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71−70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英语标准分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88−85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数学更好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804" name="yt_shape_14804" descr="{&quot;rangeId&quot;:24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39566"/>
                <a:ext cx="5115246" cy="2647391"/>
              </a:xfrm>
              <a:prstGeom prst="rect">
                <a:avLst/>
              </a:prstGeom>
              <a:blipFill>
                <a:blip r:embed="rId2"/>
                <a:stretch>
                  <a:fillRect l="-3695" r="-2622" b="-62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8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8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8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0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06" name="yt_shape_14806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28483c9a-16e9-408a-958e-dcf073c1fd66.png&quot;}"/>
            </a:endParaRPr>
          </a:p>
        </p:txBody>
      </p:sp>
      <p:sp>
        <p:nvSpPr>
          <p:cNvPr id="14807" name="yt_shape_14807"/>
          <p:cNvSpPr txBox="1"/>
          <p:nvPr/>
        </p:nvSpPr>
        <p:spPr>
          <a:xfrm>
            <a:off x="540000" y="1653160"/>
            <a:ext cx="40780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观察下列各组数据并填空：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808" name="yt_shape_14808"/>
              <p:cNvSpPr txBox="1"/>
              <p:nvPr/>
            </p:nvSpPr>
            <p:spPr>
              <a:xfrm>
                <a:off x="540000" y="2132463"/>
                <a:ext cx="5773696" cy="4285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4808" name="yt_shape_14808" descr="{&quot;rangeId&quot;:1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32463"/>
                <a:ext cx="5773696" cy="428515"/>
              </a:xfrm>
              <a:prstGeom prst="rect">
                <a:avLst/>
              </a:prstGeom>
              <a:blipFill>
                <a:blip r:embed="rId2"/>
                <a:stretch>
                  <a:fillRect l="-3273" t="-12857" r="-845" b="-4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810" name="yt_shape_14810"/>
              <p:cNvSpPr txBox="1"/>
              <p:nvPr/>
            </p:nvSpPr>
            <p:spPr>
              <a:xfrm>
                <a:off x="540000" y="2611766"/>
                <a:ext cx="6667979" cy="4285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4810" name="yt_shape_14810" descr="{&quot;rangeId&quot;:1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11766"/>
                <a:ext cx="6667979" cy="428515"/>
              </a:xfrm>
              <a:prstGeom prst="rect">
                <a:avLst/>
              </a:prstGeom>
              <a:blipFill>
                <a:blip r:embed="rId3"/>
                <a:stretch>
                  <a:fillRect l="-2836" t="-11268" r="-732" b="-43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812" name="yt_shape_14812"/>
              <p:cNvSpPr txBox="1"/>
              <p:nvPr/>
            </p:nvSpPr>
            <p:spPr>
              <a:xfrm>
                <a:off x="540000" y="3091069"/>
                <a:ext cx="6833281" cy="4285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4812" name="yt_shape_14812" descr="{&quot;rangeId&quot;:1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91069"/>
                <a:ext cx="6833281" cy="428515"/>
              </a:xfrm>
              <a:prstGeom prst="rect">
                <a:avLst/>
              </a:prstGeom>
              <a:blipFill>
                <a:blip r:embed="rId4"/>
                <a:stretch>
                  <a:fillRect l="-2765" t="-11429" r="-624" b="-45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814" name="yt_shape_14814"/>
          <p:cNvSpPr txBox="1"/>
          <p:nvPr/>
        </p:nvSpPr>
        <p:spPr>
          <a:xfrm>
            <a:off x="540000" y="3570372"/>
            <a:ext cx="70435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分别比较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的计算结果，你发现了什么规律？</a:t>
            </a:r>
          </a:p>
        </p:txBody>
      </p:sp>
      <p:sp>
        <p:nvSpPr>
          <p:cNvPr id="14815" name="yt_shape_14815"/>
          <p:cNvSpPr txBox="1"/>
          <p:nvPr/>
        </p:nvSpPr>
        <p:spPr>
          <a:xfrm>
            <a:off x="540119" y="404967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发现的规律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把一组数据同时加上同一个不等于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的数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这组数据的平均数会增加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方差不变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把一组数据同时扩大到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倍时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这组数据的平均数也扩大到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倍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方差扩大到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6151133">
            <a:extLst>
              <a:ext uri="{FF2B5EF4-FFF2-40B4-BE49-F238E27FC236}">
                <a16:creationId xmlns:a16="http://schemas.microsoft.com/office/drawing/2014/main" id="{BDAEC2A4-64F3-2D0A-415F-C4231F441072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8B97505-3873-ACE0-03B7-230B892CA7A8}"/>
              </a:ext>
            </a:extLst>
          </p:cNvPr>
          <p:cNvSpPr txBox="1"/>
          <p:nvPr/>
        </p:nvSpPr>
        <p:spPr>
          <a:xfrm>
            <a:off x="3737384" y="2085657"/>
            <a:ext cx="637286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29E0BBD-8660-F912-1721-45515CFDB39E}"/>
              </a:ext>
            </a:extLst>
          </p:cNvPr>
          <p:cNvSpPr txBox="1"/>
          <p:nvPr/>
        </p:nvSpPr>
        <p:spPr>
          <a:xfrm>
            <a:off x="5329647" y="2085657"/>
            <a:ext cx="637285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E4E7B17-0239-6298-0B01-9344EC34619E}"/>
              </a:ext>
            </a:extLst>
          </p:cNvPr>
          <p:cNvSpPr txBox="1"/>
          <p:nvPr/>
        </p:nvSpPr>
        <p:spPr>
          <a:xfrm>
            <a:off x="4470619" y="2564960"/>
            <a:ext cx="789685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10587A9-3F61-3B37-547A-89890CD4F477}"/>
              </a:ext>
            </a:extLst>
          </p:cNvPr>
          <p:cNvSpPr txBox="1"/>
          <p:nvPr/>
        </p:nvSpPr>
        <p:spPr>
          <a:xfrm>
            <a:off x="6215281" y="2564960"/>
            <a:ext cx="637286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0CED002-9DCF-6A96-B27C-021ABE50B750}"/>
              </a:ext>
            </a:extLst>
          </p:cNvPr>
          <p:cNvSpPr txBox="1"/>
          <p:nvPr/>
        </p:nvSpPr>
        <p:spPr>
          <a:xfrm>
            <a:off x="4481922" y="3044263"/>
            <a:ext cx="789685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B577716-53C7-3EF4-05F3-D2E6C00FA25E}"/>
              </a:ext>
            </a:extLst>
          </p:cNvPr>
          <p:cNvSpPr txBox="1"/>
          <p:nvPr/>
        </p:nvSpPr>
        <p:spPr>
          <a:xfrm>
            <a:off x="6226584" y="3044263"/>
            <a:ext cx="942086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8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15" grpId="0" build="allAtOnce"/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16" name="yt_shape_14816"/>
          <p:cNvSpPr txBox="1"/>
          <p:nvPr/>
        </p:nvSpPr>
        <p:spPr>
          <a:xfrm>
            <a:off x="3338835" y="900000"/>
            <a:ext cx="5514330" cy="4592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550" b="0" i="0" u="none" spc="43000">
                <a:noFill/>
                <a:effectLst/>
                <a:latin typeface="Times New Roman" pitchFamily="26"/>
                <a:ea typeface="宋体" pitchFamily="26"/>
                <a:cs typeface="宋体" pitchFamily="26"/>
                <a:sym typeface="Finished"/>
              </a:rPr>
              <a:t>⁠</a:t>
            </a:r>
            <a:endParaRPr lang="zh-CN" altLang="zh-CN" sz="2550" b="0" i="0" u="none" spc="43000">
              <a:solidFill>
                <a:srgbClr val="1EE3CF"/>
              </a:solidFill>
              <a:effectLst/>
              <a:latin typeface="Times New Roman" pitchFamily="26"/>
              <a:ea typeface="宋体" pitchFamily="26"/>
              <a:cs typeface="宋体" pitchFamily="26"/>
              <a:sym typeface="Finished"/>
              <a:hlinkClick r:id="" action="ppaction://macro?name={&quot;type&quot;:&quot;ImageText&quot;,&quot;item&quot;:&quot;ImageText&quot;,&quot;path&quot;:&quot;\\ImageTexts\\c0645ae3-2ad0-4b33-9f54-17dff7b1d22f.png&quot;}"/>
            </a:endParaRPr>
          </a:p>
        </p:txBody>
      </p:sp>
      <p:sp>
        <p:nvSpPr>
          <p:cNvPr id="14817" name="yt_shape_14817"/>
          <p:cNvSpPr txBox="1"/>
          <p:nvPr/>
        </p:nvSpPr>
        <p:spPr>
          <a:xfrm>
            <a:off x="3941564" y="1410016"/>
            <a:ext cx="43088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两组相关数据的方差之间的规律</a:t>
            </a:r>
          </a:p>
        </p:txBody>
      </p:sp>
      <p:sp>
        <p:nvSpPr>
          <p:cNvPr id="14818" name="yt_shape_14818"/>
          <p:cNvSpPr txBox="1"/>
          <p:nvPr/>
        </p:nvSpPr>
        <p:spPr>
          <a:xfrm>
            <a:off x="540119" y="188931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一组数据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的方差是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的方差是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819" name="yt_shape_14819"/>
          <p:cNvSpPr txBox="1"/>
          <p:nvPr/>
        </p:nvSpPr>
        <p:spPr>
          <a:xfrm>
            <a:off x="540119" y="284875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已知一组数据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的方差是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，那么另一组数据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的方差是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820" name="yt_shape_14820"/>
              <p:cNvSpPr txBox="1"/>
              <p:nvPr/>
            </p:nvSpPr>
            <p:spPr>
              <a:xfrm>
                <a:off x="540119" y="3808189"/>
                <a:ext cx="11111999" cy="9086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【拓展】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个数的平均数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，方差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个数的平均数是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，方差是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4820" name="yt_shape_14820" descr="{&quot;rangeId&quot;:2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808189"/>
                <a:ext cx="11111999" cy="908647"/>
              </a:xfrm>
              <a:prstGeom prst="rect">
                <a:avLst/>
              </a:prstGeom>
              <a:blipFill>
                <a:blip r:embed="rId2"/>
                <a:stretch>
                  <a:fillRect l="-1701" t="-6040" r="-329" b="-201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822" name="yt_image_14822">
            <a:extLst>
              <a:ext uri="">
                <a16:creationId xmlns="" xmlns:m="http://schemas.openxmlformats.org/officeDocument/2006/math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18534" y="4919988"/>
            <a:ext cx="5154930" cy="174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746151155">
            <a:extLst>
              <a:ext uri="{FF2B5EF4-FFF2-40B4-BE49-F238E27FC236}">
                <a16:creationId xmlns:a16="http://schemas.microsoft.com/office/drawing/2014/main" id="{39C41281-4324-F7B4-AF8F-D8880A73A6CA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936891"/>
            <a:ext cx="5334064" cy="38100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A51CBAA-BC40-41B0-B8E3-11A4D01D9F2C}"/>
              </a:ext>
            </a:extLst>
          </p:cNvPr>
          <p:cNvSpPr txBox="1"/>
          <p:nvPr/>
        </p:nvSpPr>
        <p:spPr>
          <a:xfrm>
            <a:off x="1059708" y="2318001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9A249AF-FE8F-1484-5CAC-AB0FCDCBF15F}"/>
              </a:ext>
            </a:extLst>
          </p:cNvPr>
          <p:cNvSpPr txBox="1"/>
          <p:nvPr/>
        </p:nvSpPr>
        <p:spPr>
          <a:xfrm>
            <a:off x="6273058" y="3277436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0C14213-6300-FB92-9B8D-69182C3FFCCA}"/>
              </a:ext>
            </a:extLst>
          </p:cNvPr>
          <p:cNvSpPr txBox="1"/>
          <p:nvPr/>
        </p:nvSpPr>
        <p:spPr>
          <a:xfrm>
            <a:off x="3669241" y="4236871"/>
            <a:ext cx="484886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A82A87B-9EB7-6DD3-CF18-196415B2148A}"/>
              </a:ext>
            </a:extLst>
          </p:cNvPr>
          <p:cNvSpPr txBox="1"/>
          <p:nvPr/>
        </p:nvSpPr>
        <p:spPr>
          <a:xfrm>
            <a:off x="5802841" y="4236871"/>
            <a:ext cx="561086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7" name="yt_shape_14747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65930bb3-c497-4cf7-833c-a5aa5242dc52.png&quot;}"/>
            </a:endParaRPr>
          </a:p>
        </p:txBody>
      </p:sp>
      <p:sp>
        <p:nvSpPr>
          <p:cNvPr id="14748" name="yt_shape_14748"/>
          <p:cNvSpPr txBox="1"/>
          <p:nvPr/>
        </p:nvSpPr>
        <p:spPr>
          <a:xfrm>
            <a:off x="540000" y="1662201"/>
            <a:ext cx="241091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极差</a:t>
            </a:r>
          </a:p>
        </p:txBody>
      </p:sp>
      <p:sp>
        <p:nvSpPr>
          <p:cNvPr id="14749" name="yt_shape_14749"/>
          <p:cNvSpPr txBox="1"/>
          <p:nvPr/>
        </p:nvSpPr>
        <p:spPr>
          <a:xfrm>
            <a:off x="540000" y="2161766"/>
            <a:ext cx="89175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盐城市中考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）一组数据－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的极差是（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750" name="yt_table_14750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1728673"/>
              </p:ext>
            </p:extLst>
          </p:nvPr>
        </p:nvGraphicFramePr>
        <p:xfrm>
          <a:off x="540000" y="2793433"/>
          <a:ext cx="7352666" cy="428054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713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714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715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7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6"/>
                  </a:ext>
                </a:extLst>
              </a:tr>
            </a:tbl>
          </a:graphicData>
        </a:graphic>
      </p:graphicFrame>
      <p:sp>
        <p:nvSpPr>
          <p:cNvPr id="14752" name="yt_shape_14752"/>
          <p:cNvSpPr txBox="1"/>
          <p:nvPr/>
        </p:nvSpPr>
        <p:spPr>
          <a:xfrm>
            <a:off x="540000" y="3272180"/>
            <a:ext cx="110543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若一组数据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的平均数是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，则这组数据的极差是（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753" name="yt_table_14753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0659334"/>
              </p:ext>
            </p:extLst>
          </p:nvPr>
        </p:nvGraphicFramePr>
        <p:xfrm>
          <a:off x="540000" y="3903847"/>
          <a:ext cx="7505066" cy="428054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717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718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719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7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7"/>
                  </a:ext>
                </a:extLst>
              </a:tr>
            </a:tbl>
          </a:graphicData>
        </a:graphic>
      </p:graphicFrame>
      <p:sp>
        <p:nvSpPr>
          <p:cNvPr id="14755" name="yt_shape_14755"/>
          <p:cNvSpPr txBox="1"/>
          <p:nvPr/>
        </p:nvSpPr>
        <p:spPr>
          <a:xfrm>
            <a:off x="540119" y="438259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下表是某市今年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日一天中不同时段测得的气温情况，则这一天气温的极差是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aphicFrame>
        <p:nvGraphicFramePr>
          <p:cNvPr id="14756" name="yt_table_14756" title="H_81.52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4869164"/>
              </p:ext>
            </p:extLst>
          </p:nvPr>
        </p:nvGraphicFramePr>
        <p:xfrm>
          <a:off x="540000" y="5494393"/>
          <a:ext cx="11111999" cy="103530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52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18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18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18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18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518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27℃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29℃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34℃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35℃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32℃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yt_shape_1684746150981">
            <a:extLst>
              <a:ext uri="{FF2B5EF4-FFF2-40B4-BE49-F238E27FC236}">
                <a16:creationId xmlns:a16="http://schemas.microsoft.com/office/drawing/2014/main" id="{7125E3AE-45B9-2DAD-C88F-6236898D227B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746150998">
            <a:extLst>
              <a:ext uri="{FF2B5EF4-FFF2-40B4-BE49-F238E27FC236}">
                <a16:creationId xmlns:a16="http://schemas.microsoft.com/office/drawing/2014/main" id="{35D81998-AF0B-FDC3-2D71-AC043CCAFFA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F1ECDC6-CDCF-CF74-BC77-F7DB5FD7DA2A}"/>
              </a:ext>
            </a:extLst>
          </p:cNvPr>
          <p:cNvSpPr txBox="1"/>
          <p:nvPr/>
        </p:nvSpPr>
        <p:spPr>
          <a:xfrm>
            <a:off x="8450989" y="211496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9C05453-AD49-1C76-ED15-2F4F5A87F4B7}"/>
              </a:ext>
            </a:extLst>
          </p:cNvPr>
          <p:cNvSpPr txBox="1"/>
          <p:nvPr/>
        </p:nvSpPr>
        <p:spPr>
          <a:xfrm>
            <a:off x="10567126" y="322537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6C1E188-324C-1483-C96A-37EABF1CD5EF}"/>
              </a:ext>
            </a:extLst>
          </p:cNvPr>
          <p:cNvSpPr txBox="1"/>
          <p:nvPr/>
        </p:nvSpPr>
        <p:spPr>
          <a:xfrm>
            <a:off x="1059708" y="4811276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58" name="yt_shape_1475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如图是南方某市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日开始未来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天日最高气温和日最低气温走势图，则在这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天中温度值的极差为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762" name="yt_shape_14762"/>
          <p:cNvSpPr txBox="1"/>
          <p:nvPr/>
        </p:nvSpPr>
        <p:spPr>
          <a:xfrm>
            <a:off x="540000" y="382408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759" name="yt_shape_14759" title="H_138.7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3711701" y="2011799"/>
            <a:ext cx="4768596" cy="1761885"/>
            <a:chOff x="0" y="0"/>
            <a:chExt cx="4768596" cy="1761885"/>
          </a:xfrm>
        </p:grpSpPr>
        <p:pic>
          <p:nvPicPr>
            <p:cNvPr id="2" name="yt_image_14759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4768596" cy="13658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61" name="yt_shape_14761"/>
            <p:cNvSpPr txBox="1"/>
            <p:nvPr/>
          </p:nvSpPr>
          <p:spPr>
            <a:xfrm>
              <a:off x="1851017" y="140188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9D812CA-6740-FD7D-35B9-640C00A2AED1}"/>
              </a:ext>
            </a:extLst>
          </p:cNvPr>
          <p:cNvSpPr txBox="1"/>
          <p:nvPr/>
        </p:nvSpPr>
        <p:spPr>
          <a:xfrm>
            <a:off x="3193308" y="1328682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63" name="yt_shape_14763"/>
          <p:cNvSpPr txBox="1"/>
          <p:nvPr/>
        </p:nvSpPr>
        <p:spPr>
          <a:xfrm>
            <a:off x="540000" y="900000"/>
            <a:ext cx="364202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方差与标准差</a:t>
            </a:r>
          </a:p>
        </p:txBody>
      </p:sp>
      <p:sp>
        <p:nvSpPr>
          <p:cNvPr id="14764" name="yt_shape_14764"/>
          <p:cNvSpPr txBox="1"/>
          <p:nvPr/>
        </p:nvSpPr>
        <p:spPr>
          <a:xfrm>
            <a:off x="540119" y="13995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呼和浩特市中考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）学校开展“书香校园，师生共读”活动，某学习小组五名同学一周的课外阅读时间（单位：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），分别为：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这组数据的平均数、方差是（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765" name="yt_table_14765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947309"/>
              </p:ext>
            </p:extLst>
          </p:nvPr>
        </p:nvGraphicFramePr>
        <p:xfrm>
          <a:off x="540000" y="2991495"/>
          <a:ext cx="5861686" cy="848742"/>
        </p:xfrm>
        <a:graphic>
          <a:graphicData uri="http://schemas.openxmlformats.org/drawingml/2006/table">
            <a:tbl>
              <a:tblPr/>
              <a:tblGrid>
                <a:gridCol w="4371023">
                  <a:extLst>
                    <a:ext uri="{9D8B030D-6E8A-4147-A177-3AD203B41FA5}">
                      <a16:colId xmlns:a16="http://schemas.microsoft.com/office/drawing/2014/main" val="10721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7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9"/>
                  </a:ext>
                </a:extLst>
              </a:tr>
            </a:tbl>
          </a:graphicData>
        </a:graphic>
      </p:graphicFrame>
      <p:sp>
        <p:nvSpPr>
          <p:cNvPr id="14767" name="yt_shape_14767"/>
          <p:cNvSpPr txBox="1"/>
          <p:nvPr/>
        </p:nvSpPr>
        <p:spPr>
          <a:xfrm>
            <a:off x="540119" y="389083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滨州市中考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）今年我国小麦大丰收，农业专家在某种植片区随机抽取了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株小麦，测得其麦穗长（单位：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，那么这一组数据的方差为（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768" name="yt_table_14768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8315891"/>
              </p:ext>
            </p:extLst>
          </p:nvPr>
        </p:nvGraphicFramePr>
        <p:xfrm>
          <a:off x="540000" y="5482767"/>
          <a:ext cx="7809866" cy="428054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723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724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725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7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0"/>
                  </a:ext>
                </a:extLst>
              </a:tr>
            </a:tbl>
          </a:graphicData>
        </a:graphic>
      </p:graphicFrame>
      <p:pic>
        <p:nvPicPr>
          <p:cNvPr id="3" name="yt_shape_1684746151030">
            <a:extLst>
              <a:ext uri="{FF2B5EF4-FFF2-40B4-BE49-F238E27FC236}">
                <a16:creationId xmlns:a16="http://schemas.microsoft.com/office/drawing/2014/main" id="{6B9FA42B-EB67-BCC1-76E5-331D47CF088B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3263E7A-2CA4-3F3D-B25B-7BA88E808A5A}"/>
              </a:ext>
            </a:extLst>
          </p:cNvPr>
          <p:cNvSpPr txBox="1"/>
          <p:nvPr/>
        </p:nvSpPr>
        <p:spPr>
          <a:xfrm>
            <a:off x="2583708" y="23037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D907C55-8534-BD34-0503-484E8681636B}"/>
              </a:ext>
            </a:extLst>
          </p:cNvPr>
          <p:cNvSpPr txBox="1"/>
          <p:nvPr/>
        </p:nvSpPr>
        <p:spPr>
          <a:xfrm>
            <a:off x="3498108" y="479500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770" name="yt_shape_14770"/>
              <p:cNvSpPr txBox="1"/>
              <p:nvPr/>
            </p:nvSpPr>
            <p:spPr>
              <a:xfrm>
                <a:off x="540000" y="900000"/>
                <a:ext cx="7125412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数据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的方差是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，标准差是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4770" name="yt_shape_14770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125412" cy="651653"/>
              </a:xfrm>
              <a:prstGeom prst="rect">
                <a:avLst/>
              </a:prstGeom>
              <a:blipFill>
                <a:blip r:embed="rId2"/>
                <a:stretch>
                  <a:fillRect l="-2654" r="-1712" b="-205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772" name="yt_shape_14772"/>
          <p:cNvSpPr txBox="1"/>
          <p:nvPr/>
        </p:nvSpPr>
        <p:spPr>
          <a:xfrm>
            <a:off x="540119" y="167169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在小明、小红两名同学中选拔一人参加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年张家界市“经典诗词朗诵”大赛，在相同的测试条件下，两人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次测试成绩（单位：分）如下：</a:t>
            </a:r>
          </a:p>
        </p:txBody>
      </p:sp>
      <p:sp>
        <p:nvSpPr>
          <p:cNvPr id="14773" name="yt_shape_14773"/>
          <p:cNvSpPr txBox="1"/>
          <p:nvPr/>
        </p:nvSpPr>
        <p:spPr>
          <a:xfrm>
            <a:off x="540000" y="2631126"/>
            <a:ext cx="40010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4774" name="yt_shape_14774"/>
          <p:cNvSpPr txBox="1"/>
          <p:nvPr/>
        </p:nvSpPr>
        <p:spPr>
          <a:xfrm>
            <a:off x="540000" y="3110429"/>
            <a:ext cx="37702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小红：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775" name="yt_shape_14775"/>
          <p:cNvSpPr txBox="1"/>
          <p:nvPr/>
        </p:nvSpPr>
        <p:spPr>
          <a:xfrm>
            <a:off x="540000" y="3589732"/>
            <a:ext cx="21544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回答下列问题：</a:t>
            </a:r>
          </a:p>
        </p:txBody>
      </p:sp>
      <p:sp>
        <p:nvSpPr>
          <p:cNvPr id="14776" name="yt_shape_14776"/>
          <p:cNvSpPr txBox="1"/>
          <p:nvPr/>
        </p:nvSpPr>
        <p:spPr>
          <a:xfrm>
            <a:off x="540000" y="4069035"/>
            <a:ext cx="50783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）求小明和小红测试的平均成绩；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777" name="yt_shape_14777"/>
              <p:cNvSpPr txBox="1"/>
              <p:nvPr/>
            </p:nvSpPr>
            <p:spPr>
              <a:xfrm>
                <a:off x="540000" y="4548338"/>
                <a:ext cx="9824805" cy="13227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小明成绩的平均数为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小红成绩的平均数为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4777" name="yt_shape_14777" descr="{&quot;rangeId&quot;:26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48338"/>
                <a:ext cx="9824805" cy="1322798"/>
              </a:xfrm>
              <a:prstGeom prst="rect">
                <a:avLst/>
              </a:prstGeom>
              <a:blipFill>
                <a:blip r:embed="rId3"/>
                <a:stretch>
                  <a:fillRect l="-1924" r="-931" b="-69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C868A12-6983-AB1E-2673-CD76E9705870}"/>
              </a:ext>
            </a:extLst>
          </p:cNvPr>
          <p:cNvSpPr txBox="1"/>
          <p:nvPr/>
        </p:nvSpPr>
        <p:spPr>
          <a:xfrm>
            <a:off x="4336189" y="961845"/>
            <a:ext cx="561086" cy="73896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fontAlgn="b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3CF5057-BE5B-72EC-D87C-4C38C52CF3CB}"/>
                  </a:ext>
                </a:extLst>
              </p:cNvPr>
              <p:cNvSpPr txBox="1"/>
              <p:nvPr/>
            </p:nvSpPr>
            <p:spPr>
              <a:xfrm>
                <a:off x="6850789" y="772244"/>
                <a:ext cx="454788" cy="73896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8" charset="0"/>
                                  <a:ea typeface="Cambria Math" panose="02040503050406030204" pitchFamily="12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2</m:t>
                              </m:r>
                            </m:e>
                          </m:rad>
                        </m:num>
                        <m:den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2" charset="0"/>
                              <a:ea typeface="Cambria Math" panose="02040503050406030204" pitchFamily="12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11, 'hasSerialNum': 1, 'mathAnswerShape': 1}">
                <a:extLst>
                  <a:ext uri="{FF2B5EF4-FFF2-40B4-BE49-F238E27FC236}">
                    <a16:creationId xmlns:a16="http://schemas.microsoft.com/office/drawing/2014/main" id="{83CF5057-BE5B-72EC-D87C-4C38C52CF3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0789" y="772244"/>
                <a:ext cx="454788" cy="738963"/>
              </a:xfrm>
              <a:prstGeom prst="rect">
                <a:avLst/>
              </a:prstGeom>
              <a:blipFill>
                <a:blip r:embed="rId4"/>
                <a:stretch>
                  <a:fillRect r="-2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7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7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77" grpId="0" build="allAtOnce"/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79" name="yt_shape_14779"/>
          <p:cNvSpPr txBox="1"/>
          <p:nvPr/>
        </p:nvSpPr>
        <p:spPr>
          <a:xfrm>
            <a:off x="540000" y="900000"/>
            <a:ext cx="54630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）求小明和小红五次测试成绩的方差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780" name="yt_shape_14780"/>
              <p:cNvSpPr txBox="1"/>
              <p:nvPr/>
            </p:nvSpPr>
            <p:spPr>
              <a:xfrm>
                <a:off x="540119" y="1379303"/>
                <a:ext cx="11111999" cy="227068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小明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小红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780" name="yt_shape_14780" descr="{&quot;rangeId&quot;:27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79303"/>
                <a:ext cx="11111999" cy="2270686"/>
              </a:xfrm>
              <a:prstGeom prst="rect">
                <a:avLst/>
              </a:prstGeom>
              <a:blipFill>
                <a:blip r:embed="rId2"/>
                <a:stretch>
                  <a:fillRect l="-1701" r="-1153" b="-75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7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8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82" name="yt_shape_14782"/>
          <p:cNvSpPr txBox="1"/>
          <p:nvPr/>
        </p:nvSpPr>
        <p:spPr>
          <a:xfrm>
            <a:off x="540000" y="900000"/>
            <a:ext cx="610423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考虑问题不全面导致漏解而出错</a:t>
            </a:r>
          </a:p>
        </p:txBody>
      </p:sp>
      <p:sp>
        <p:nvSpPr>
          <p:cNvPr id="14783" name="yt_shape_14783"/>
          <p:cNvSpPr txBox="1"/>
          <p:nvPr/>
        </p:nvSpPr>
        <p:spPr>
          <a:xfrm>
            <a:off x="540000" y="1399565"/>
            <a:ext cx="90441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如果一组数据－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的极差是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6151066">
            <a:extLst>
              <a:ext uri="{FF2B5EF4-FFF2-40B4-BE49-F238E27FC236}">
                <a16:creationId xmlns:a16="http://schemas.microsoft.com/office/drawing/2014/main" id="{60223193-44AF-9622-4C73-311CD1FC6879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84CA103-B39E-57AC-5796-778A01151A5A}"/>
              </a:ext>
            </a:extLst>
          </p:cNvPr>
          <p:cNvSpPr txBox="1"/>
          <p:nvPr/>
        </p:nvSpPr>
        <p:spPr>
          <a:xfrm>
            <a:off x="8111264" y="1352759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84" name="yt_shape_14784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87bcbfed-2c94-4dd5-979b-ee55571d382b.png&quot;}"/>
            </a:endParaRPr>
          </a:p>
        </p:txBody>
      </p:sp>
      <p:sp>
        <p:nvSpPr>
          <p:cNvPr id="14785" name="yt_shape_14785"/>
          <p:cNvSpPr txBox="1"/>
          <p:nvPr/>
        </p:nvSpPr>
        <p:spPr>
          <a:xfrm>
            <a:off x="540119" y="16441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绵阳市中考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）某中学青年志愿者协会的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名志愿者，一周的社区志愿服务时间如表所示：</a:t>
            </a:r>
          </a:p>
        </p:txBody>
      </p:sp>
      <p:graphicFrame>
        <p:nvGraphicFramePr>
          <p:cNvPr id="14786" name="yt_table_14786" title="H_81.81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0251368"/>
              </p:ext>
            </p:extLst>
          </p:nvPr>
        </p:nvGraphicFramePr>
        <p:xfrm>
          <a:off x="1775520" y="2755982"/>
          <a:ext cx="8640000" cy="103898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4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时间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/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h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788" name="yt_shape_14788"/>
          <p:cNvSpPr txBox="1"/>
          <p:nvPr/>
        </p:nvSpPr>
        <p:spPr>
          <a:xfrm>
            <a:off x="540000" y="4064741"/>
            <a:ext cx="63607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关于志愿者服务时间的描述正确的是（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789" name="yt_table_14789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0436207"/>
              </p:ext>
            </p:extLst>
          </p:nvPr>
        </p:nvGraphicFramePr>
        <p:xfrm>
          <a:off x="540000" y="4696408"/>
          <a:ext cx="5402580" cy="848742"/>
        </p:xfrm>
        <a:graphic>
          <a:graphicData uri="http://schemas.openxmlformats.org/drawingml/2006/table">
            <a:tbl>
              <a:tblPr/>
              <a:tblGrid>
                <a:gridCol w="3167380">
                  <a:extLst>
                    <a:ext uri="{9D8B030D-6E8A-4147-A177-3AD203B41FA5}">
                      <a16:colId xmlns:a16="http://schemas.microsoft.com/office/drawing/2014/main" val="10727"/>
                    </a:ext>
                  </a:extLst>
                </a:gridCol>
                <a:gridCol w="2235200">
                  <a:extLst>
                    <a:ext uri="{9D8B030D-6E8A-4147-A177-3AD203B41FA5}">
                      <a16:colId xmlns:a16="http://schemas.microsoft.com/office/drawing/2014/main" val="107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众数是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平均数是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中位数是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方差是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2"/>
                  </a:ext>
                </a:extLst>
              </a:tr>
            </a:tbl>
          </a:graphicData>
        </a:graphic>
      </p:graphicFrame>
      <p:pic>
        <p:nvPicPr>
          <p:cNvPr id="3" name="yt_shape_1684746151094">
            <a:extLst>
              <a:ext uri="{FF2B5EF4-FFF2-40B4-BE49-F238E27FC236}">
                <a16:creationId xmlns:a16="http://schemas.microsoft.com/office/drawing/2014/main" id="{3FF5DE5F-6FD0-30F0-CCE3-9C6AD9B28AAA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D22A07D-BE8A-EE79-6A70-6816DBD86E2F}"/>
              </a:ext>
            </a:extLst>
          </p:cNvPr>
          <p:cNvSpPr txBox="1"/>
          <p:nvPr/>
        </p:nvSpPr>
        <p:spPr>
          <a:xfrm>
            <a:off x="5936389" y="40179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791" name="yt_shape_14791"/>
              <p:cNvSpPr txBox="1"/>
              <p:nvPr/>
            </p:nvSpPr>
            <p:spPr>
              <a:xfrm>
                <a:off x="540119" y="900000"/>
                <a:ext cx="11111999" cy="170367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玉林市中考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）在对一组样本数据进行分析时，小华列出了方差的计算公式：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(2−</m:t>
                        </m:r>
                        <m:bar>
                          <m:barPr>
                            <m:pos m:val="top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ba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</m:ba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(3−</m:t>
                        </m:r>
                        <m:bar>
                          <m:barPr>
                            <m:pos m:val="top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ba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</m:ba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(3−</m:t>
                        </m:r>
                        <m:bar>
                          <m:barPr>
                            <m:pos m:val="top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ba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</m:ba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(4−</m:t>
                        </m:r>
                        <m:bar>
                          <m:barPr>
                            <m:pos m:val="top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ba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</m:ba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，由公式提供的信息，下列说法错误的是（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4791" name="yt_shape_147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703672"/>
              </a:xfrm>
              <a:prstGeom prst="rect">
                <a:avLst/>
              </a:prstGeom>
              <a:blipFill>
                <a:blip r:embed="rId2"/>
                <a:stretch>
                  <a:fillRect l="-1701" t="-3226" b="-103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793" name="yt_table_14793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3887851"/>
              </p:ext>
            </p:extLst>
          </p:nvPr>
        </p:nvGraphicFramePr>
        <p:xfrm>
          <a:off x="540000" y="2806824"/>
          <a:ext cx="7190106" cy="848742"/>
        </p:xfrm>
        <a:graphic>
          <a:graphicData uri="http://schemas.openxmlformats.org/drawingml/2006/table">
            <a:tbl>
              <a:tblPr/>
              <a:tblGrid>
                <a:gridCol w="3794443">
                  <a:extLst>
                    <a:ext uri="{9D8B030D-6E8A-4147-A177-3AD203B41FA5}">
                      <a16:colId xmlns:a16="http://schemas.microsoft.com/office/drawing/2014/main" val="10729"/>
                    </a:ext>
                  </a:extLst>
                </a:gridCol>
                <a:gridCol w="3395663">
                  <a:extLst>
                    <a:ext uri="{9D8B030D-6E8A-4147-A177-3AD203B41FA5}">
                      <a16:colId xmlns:a16="http://schemas.microsoft.com/office/drawing/2014/main" val="107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样本的容量是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样本的中位数是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样本的众数是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样本的平均数是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A9378407-584C-AA77-FD2F-E26FE316F187}"/>
              </a:ext>
            </a:extLst>
          </p:cNvPr>
          <p:cNvSpPr txBox="1"/>
          <p:nvPr/>
        </p:nvSpPr>
        <p:spPr>
          <a:xfrm>
            <a:off x="1059708" y="2116019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1489</Words>
  <Application>Microsoft Office PowerPoint</Application>
  <PresentationFormat>宽屏</PresentationFormat>
  <Paragraphs>148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黑体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拉 朵</cp:lastModifiedBy>
  <cp:revision>46</cp:revision>
  <dcterms:created xsi:type="dcterms:W3CDTF">2023-05-05T05:33:00Z</dcterms:created>
  <dcterms:modified xsi:type="dcterms:W3CDTF">2023-05-24T06:31:38Z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