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9" r:id="rId6"/>
    <p:sldId id="371" r:id="rId7"/>
    <p:sldId id="373" r:id="rId8"/>
    <p:sldId id="374" r:id="rId9"/>
    <p:sldId id="379" r:id="rId10"/>
    <p:sldId id="386" r:id="rId11"/>
    <p:sldId id="381" r:id="rId12"/>
    <p:sldId id="382" r:id="rId13"/>
    <p:sldId id="383" r:id="rId14"/>
    <p:sldId id="389" r:id="rId15"/>
    <p:sldId id="391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8" name="yt_shape_14928"/>
          <p:cNvSpPr txBox="1"/>
          <p:nvPr/>
        </p:nvSpPr>
        <p:spPr>
          <a:xfrm>
            <a:off x="540000" y="900000"/>
            <a:ext cx="2577629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18015587-6878-4e22-b9e2-92b97d620bb9.png&quot;}"/>
            </a:endParaRPr>
          </a:p>
        </p:txBody>
      </p:sp>
      <p:sp>
        <p:nvSpPr>
          <p:cNvPr id="14929" name="yt_shape_14929"/>
          <p:cNvSpPr txBox="1"/>
          <p:nvPr/>
        </p:nvSpPr>
        <p:spPr>
          <a:xfrm>
            <a:off x="540000" y="1617189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分析数据的集中趋势</a:t>
            </a:r>
          </a:p>
        </p:txBody>
      </p:sp>
      <p:sp>
        <p:nvSpPr>
          <p:cNvPr id="14930" name="yt_shape_14930"/>
          <p:cNvSpPr txBox="1"/>
          <p:nvPr/>
        </p:nvSpPr>
        <p:spPr>
          <a:xfrm>
            <a:off x="540119" y="211675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朝阳市中考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）某书店与一山区小学建立帮扶关系，连续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个月向该小学赠送书籍的数量分别如下（单位：本）：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，这组数据的众数、中位数、平均数分别是（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31" name="yt_table_1493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773465"/>
              </p:ext>
            </p:extLst>
          </p:nvPr>
        </p:nvGraphicFramePr>
        <p:xfrm>
          <a:off x="540000" y="3708684"/>
          <a:ext cx="6656706" cy="848742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4"/>
                  </a:ext>
                </a:extLst>
              </a:tr>
            </a:tbl>
          </a:graphicData>
        </a:graphic>
      </p:graphicFrame>
      <p:pic>
        <p:nvPicPr>
          <p:cNvPr id="3" name="yt_shape_1684746174209">
            <a:extLst>
              <a:ext uri="{FF2B5EF4-FFF2-40B4-BE49-F238E27FC236}">
                <a16:creationId xmlns:a16="http://schemas.microsoft.com/office/drawing/2014/main" id="{8B30BA3C-7AFD-D90E-4949-FFC2A414325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39"/>
            <a:ext cx="2425764" cy="608478"/>
          </a:xfrm>
          <a:prstGeom prst="rect">
            <a:avLst/>
          </a:prstGeom>
        </p:spPr>
      </p:pic>
      <p:pic>
        <p:nvPicPr>
          <p:cNvPr id="5" name="yt_shape_1684746174225">
            <a:extLst>
              <a:ext uri="{FF2B5EF4-FFF2-40B4-BE49-F238E27FC236}">
                <a16:creationId xmlns:a16="http://schemas.microsoft.com/office/drawing/2014/main" id="{7D45063B-0ACD-B1C1-537B-F9ED9077F50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7228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4BE677-DEC0-F9CA-92FD-145044DDF94B}"/>
              </a:ext>
            </a:extLst>
          </p:cNvPr>
          <p:cNvSpPr txBox="1"/>
          <p:nvPr/>
        </p:nvSpPr>
        <p:spPr>
          <a:xfrm>
            <a:off x="4717308" y="30209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6" name="yt_shape_149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）若将甲、乙的三项测试成绩，按照扇形统计图（图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）各项所占之比，分别计算两人各自的综合成绩，并判断是否会改变（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）的录用结果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977" name="yt_image_1497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1769416"/>
            <a:ext cx="238201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979">
                <a:extLst>
                  <a:ext uri="{FF2B5EF4-FFF2-40B4-BE49-F238E27FC236}">
                    <a16:creationId xmlns:a16="http://schemas.microsoft.com/office/drawing/2014/main" id="{54F01F86-F088-524E-3F77-C8E6D6289309}"/>
                  </a:ext>
                </a:extLst>
              </p:cNvPr>
              <p:cNvSpPr txBox="1"/>
              <p:nvPr/>
            </p:nvSpPr>
            <p:spPr>
              <a:xfrm>
                <a:off x="540000" y="1880539"/>
                <a:ext cx="11111999" cy="3239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甲三项成绩之加权平均数为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360−120−60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乙三项成绩之加权平均数为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360−120−60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会改变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的录用结果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4979">
                <a:extLst>
                  <a:ext uri="{FF2B5EF4-FFF2-40B4-BE49-F238E27FC236}">
                    <a16:creationId xmlns:a16="http://schemas.microsoft.com/office/drawing/2014/main" id="{54F01F86-F088-524E-3F77-C8E6D6289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0539"/>
                <a:ext cx="11111999" cy="3239798"/>
              </a:xfrm>
              <a:prstGeom prst="rect">
                <a:avLst/>
              </a:prstGeom>
              <a:blipFill>
                <a:blip r:embed="rId3"/>
                <a:stretch>
                  <a:fillRect l="-1701" t="-1504" b="-4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1" name="yt_shape_1498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某校为了改善学生伙食，准备午餐为学生提供鸡腿，现有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两家食品加工厂可以提供规格为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的鸡腿，而且它们的价格相同，品质也相近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质检人员分别从两家随机各抽取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个，记录它们的质量（单位：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）如下：</a:t>
            </a:r>
          </a:p>
        </p:txBody>
      </p:sp>
      <p:sp>
        <p:nvSpPr>
          <p:cNvPr id="14982" name="yt_shape_14982"/>
          <p:cNvSpPr txBox="1"/>
          <p:nvPr/>
        </p:nvSpPr>
        <p:spPr>
          <a:xfrm>
            <a:off x="540000" y="2339566"/>
            <a:ext cx="7574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加工厂：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983" name="yt_shape_14983"/>
          <p:cNvSpPr txBox="1"/>
          <p:nvPr/>
        </p:nvSpPr>
        <p:spPr>
          <a:xfrm>
            <a:off x="540000" y="2818869"/>
            <a:ext cx="7574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加工厂：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984" name="yt_shape_14984"/>
          <p:cNvSpPr txBox="1"/>
          <p:nvPr/>
        </p:nvSpPr>
        <p:spPr>
          <a:xfrm>
            <a:off x="540000" y="3298172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并对以上数据进行整理如下：</a:t>
            </a:r>
          </a:p>
        </p:txBody>
      </p:sp>
      <p:graphicFrame>
        <p:nvGraphicFramePr>
          <p:cNvPr id="14985" name="yt_table_14985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437148"/>
              </p:ext>
            </p:extLst>
          </p:nvPr>
        </p:nvGraphicFramePr>
        <p:xfrm>
          <a:off x="540000" y="3929839"/>
          <a:ext cx="11111997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17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0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8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53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加工厂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加工厂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7" name="yt_shape_14987"/>
          <p:cNvSpPr txBox="1"/>
          <p:nvPr/>
        </p:nvSpPr>
        <p:spPr>
          <a:xfrm>
            <a:off x="540000" y="90000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根据以上分析，回答下列问题：</a:t>
            </a:r>
          </a:p>
        </p:txBody>
      </p:sp>
      <p:sp>
        <p:nvSpPr>
          <p:cNvPr id="14988" name="yt_shape_14988"/>
          <p:cNvSpPr txBox="1"/>
          <p:nvPr/>
        </p:nvSpPr>
        <p:spPr>
          <a:xfrm>
            <a:off x="540000" y="1379303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）统计表中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990" name="yt_shape_14990"/>
          <p:cNvSpPr txBox="1"/>
          <p:nvPr/>
        </p:nvSpPr>
        <p:spPr>
          <a:xfrm>
            <a:off x="540000" y="185860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）根据以上信息估计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加工厂加工的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个鸡腿中，质量为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的鸡腿有多少个？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91" name="yt_shape_14991"/>
              <p:cNvSpPr txBox="1"/>
              <p:nvPr/>
            </p:nvSpPr>
            <p:spPr>
              <a:xfrm>
                <a:off x="539881" y="2337909"/>
                <a:ext cx="4847481" cy="11085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所以估计质量为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的鸡腿约有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991" name="yt_shape_149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337909"/>
                <a:ext cx="4847481" cy="1108509"/>
              </a:xfrm>
              <a:prstGeom prst="rect">
                <a:avLst/>
              </a:prstGeom>
              <a:blipFill>
                <a:blip r:embed="rId2"/>
                <a:stretch>
                  <a:fillRect l="-3899" r="-2893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7A981E8-643C-E872-70C8-A4275B1F60D5}"/>
              </a:ext>
            </a:extLst>
          </p:cNvPr>
          <p:cNvSpPr txBox="1"/>
          <p:nvPr/>
        </p:nvSpPr>
        <p:spPr>
          <a:xfrm>
            <a:off x="3193189" y="133249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0D0DDE-D0AC-2383-91EB-137C6DC20021}"/>
              </a:ext>
            </a:extLst>
          </p:cNvPr>
          <p:cNvSpPr txBox="1"/>
          <p:nvPr/>
        </p:nvSpPr>
        <p:spPr>
          <a:xfrm>
            <a:off x="4869589" y="133249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993">
            <a:extLst>
              <a:ext uri="{FF2B5EF4-FFF2-40B4-BE49-F238E27FC236}">
                <a16:creationId xmlns:a16="http://schemas.microsoft.com/office/drawing/2014/main" id="{A6A095EC-A9F1-E1CA-128B-967E974B34F0}"/>
              </a:ext>
            </a:extLst>
          </p:cNvPr>
          <p:cNvSpPr txBox="1"/>
          <p:nvPr/>
        </p:nvSpPr>
        <p:spPr>
          <a:xfrm>
            <a:off x="539881" y="3446418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）如果考虑鸡腿的规格，学校应该选购哪家加工厂的鸡腿？说明理由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4994">
            <a:extLst>
              <a:ext uri="{FF2B5EF4-FFF2-40B4-BE49-F238E27FC236}">
                <a16:creationId xmlns:a16="http://schemas.microsoft.com/office/drawing/2014/main" id="{ED57FA1E-599B-2439-15C9-FE1706A449B6}"/>
              </a:ext>
            </a:extLst>
          </p:cNvPr>
          <p:cNvSpPr txBox="1"/>
          <p:nvPr/>
        </p:nvSpPr>
        <p:spPr>
          <a:xfrm>
            <a:off x="540000" y="392572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应该选择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加工厂的鸡腿的质量的平均数都是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加工厂的鸡腿的中位数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众数都是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而且比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加工厂的鸡腿的中位数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众数大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说明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加工厂的鸡腿质量多集中在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附近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加工厂的鸡腿的方差还比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加工厂的鸡腿的方差小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说明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加工厂的鸡腿的质量波动小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所以选择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加工厂的鸡腿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91" grpId="0" build="allAtOnce"/>
      <p:bldP spid="2" grpId="0" build="allAtOnce"/>
      <p:bldP spid="3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5" name="yt_shape_149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）小云统计了自己所住小区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日的厨余垃圾分出量（单位：千克），相关信息如下：</a:t>
            </a:r>
          </a:p>
        </p:txBody>
      </p:sp>
      <p:sp>
        <p:nvSpPr>
          <p:cNvPr id="14996" name="yt_shape_14996"/>
          <p:cNvSpPr txBox="1"/>
          <p:nvPr/>
        </p:nvSpPr>
        <p:spPr>
          <a:xfrm>
            <a:off x="540000" y="1859435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小云所住小区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日的厨余垃圾分出量统计图：</a:t>
            </a:r>
          </a:p>
        </p:txBody>
      </p:sp>
      <p:sp>
        <p:nvSpPr>
          <p:cNvPr id="14997" name="yt_shape_14997"/>
          <p:cNvSpPr txBox="1"/>
          <p:nvPr/>
        </p:nvSpPr>
        <p:spPr>
          <a:xfrm>
            <a:off x="540000" y="2338738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小云所住小区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日分时段的厨余垃圾分出量的平均数如下：</a:t>
            </a:r>
          </a:p>
        </p:txBody>
      </p:sp>
      <p:graphicFrame>
        <p:nvGraphicFramePr>
          <p:cNvPr id="14998" name="yt_table_14998" title="H_81.52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3764"/>
              </p:ext>
            </p:extLst>
          </p:nvPr>
        </p:nvGraphicFramePr>
        <p:xfrm>
          <a:off x="540000" y="2970405"/>
          <a:ext cx="11111998" cy="10353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17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7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49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日至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日至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日至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0" name="yt_shape_1500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）该小区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日的厨余垃圾分出量的平均数约为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千克（结果取整数）；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2" name="yt_shape_15001"/>
          <p:cNvSpPr txBox="1"/>
          <p:nvPr/>
        </p:nvSpPr>
        <p:spPr>
          <a:xfrm>
            <a:off x="540000" y="2011799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5002" name="yt_shape_1500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841779" y="1820330"/>
            <a:ext cx="4834890" cy="2795092"/>
            <a:chOff x="0" y="0"/>
            <a:chExt cx="4834890" cy="2795092"/>
          </a:xfrm>
        </p:grpSpPr>
        <p:pic>
          <p:nvPicPr>
            <p:cNvPr id="3" name="yt_image_15002" descr="{&quot;rangeId&quot;:0,&quot;⚘_3&quot;:1}">
              <a:extLst>
                <a:ext uri="">
  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34890" cy="2330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04" name="yt_shape_15004"/>
            <p:cNvSpPr txBox="1"/>
            <p:nvPr/>
          </p:nvSpPr>
          <p:spPr>
            <a:xfrm>
              <a:off x="1819892" y="236657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yt_shape_15006">
            <a:extLst>
              <a:ext uri="{FF2B5EF4-FFF2-40B4-BE49-F238E27FC236}">
                <a16:creationId xmlns:a16="http://schemas.microsoft.com/office/drawing/2014/main" id="{2CCE178B-B60A-48E2-F14D-93413DCBF7DB}"/>
              </a:ext>
            </a:extLst>
          </p:cNvPr>
          <p:cNvSpPr txBox="1"/>
          <p:nvPr/>
        </p:nvSpPr>
        <p:spPr>
          <a:xfrm>
            <a:off x="540119" y="48410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）已知该小区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月的厨余垃圾分出量的平均数为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千克，则该小区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日的厨余垃圾分出量的平均数约为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月的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倍（结果保留小数点后一位）；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</a:p>
        </p:txBody>
      </p:sp>
      <p:sp>
        <p:nvSpPr>
          <p:cNvPr id="5" name="yt_shape_15007">
            <a:extLst>
              <a:ext uri="{FF2B5EF4-FFF2-40B4-BE49-F238E27FC236}">
                <a16:creationId xmlns:a16="http://schemas.microsoft.com/office/drawing/2014/main" id="{5E0A7258-1C30-810A-C6A3-60BA7CC73AB8}"/>
              </a:ext>
            </a:extLst>
          </p:cNvPr>
          <p:cNvSpPr txBox="1"/>
          <p:nvPr/>
        </p:nvSpPr>
        <p:spPr>
          <a:xfrm>
            <a:off x="540000" y="5952813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12" name="yt_shape_15012"/>
              <p:cNvSpPr txBox="1"/>
              <p:nvPr/>
            </p:nvSpPr>
            <p:spPr>
              <a:xfrm>
                <a:off x="540119" y="900000"/>
                <a:ext cx="11111999" cy="14112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）记该小区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日至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日的厨余垃圾分出量的方差为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日至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日的厨余垃圾分出量的方差为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日至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日的厨余垃圾分出量的方差为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直接写出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5012" name="yt_shape_15012" descr="{&quot;rangeId&quot;:3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11220"/>
              </a:xfrm>
              <a:prstGeom prst="rect">
                <a:avLst/>
              </a:prstGeom>
              <a:blipFill>
                <a:blip r:embed="rId2"/>
                <a:stretch>
                  <a:fillRect l="-1701" t="-3896" r="-110" b="-12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5014"/>
              <p:cNvSpPr txBox="1"/>
              <p:nvPr/>
            </p:nvSpPr>
            <p:spPr>
              <a:xfrm>
                <a:off x="540119" y="2514372"/>
                <a:ext cx="6241109" cy="18768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由小云所住小区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日至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日的厨余垃圾分出量统计图知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天的分出量最分散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天的分出量最集中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6" name="yt_shape_15014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14372"/>
                <a:ext cx="6241109" cy="1876860"/>
              </a:xfrm>
              <a:prstGeom prst="rect">
                <a:avLst/>
              </a:prstGeom>
              <a:blipFill>
                <a:blip r:embed="rId3"/>
                <a:stretch>
                  <a:fillRect l="-3030" t="-2597" b="-9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016" name="yt_shape_1501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817109" y="2514372"/>
            <a:ext cx="4834890" cy="2795092"/>
            <a:chOff x="0" y="0"/>
            <a:chExt cx="4834890" cy="2795092"/>
          </a:xfrm>
        </p:grpSpPr>
        <p:pic>
          <p:nvPicPr>
            <p:cNvPr id="7" name="yt_image_15016" descr="{&quot;rangeId&quot;:0,&quot;⚘_3&quot;:1}">
              <a:extLst>
                <a:ext uri="">
                  <a16:creationId xmlns="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4834890" cy="2330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18" name="yt_shape_15018"/>
            <p:cNvSpPr txBox="1"/>
            <p:nvPr/>
          </p:nvSpPr>
          <p:spPr>
            <a:xfrm>
              <a:off x="1819892" y="236657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3" name="yt_shape_1493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锦州市中考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）某校教师志愿者团队经常做公益活动，下表是对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名成员本学期参加公益活动情况进行的统计：</a:t>
            </a:r>
          </a:p>
        </p:txBody>
      </p:sp>
      <p:graphicFrame>
        <p:nvGraphicFramePr>
          <p:cNvPr id="14934" name="yt_table_14934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983678"/>
              </p:ext>
            </p:extLst>
          </p:nvPr>
        </p:nvGraphicFramePr>
        <p:xfrm>
          <a:off x="2496400" y="2011799"/>
          <a:ext cx="7200000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936" name="yt_shape_14936"/>
          <p:cNvSpPr txBox="1"/>
          <p:nvPr/>
        </p:nvSpPr>
        <p:spPr>
          <a:xfrm>
            <a:off x="540000" y="3320558"/>
            <a:ext cx="73016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那么关于活动次数的统计数据描述正确的是（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37" name="yt_table_14937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529743"/>
              </p:ext>
            </p:extLst>
          </p:nvPr>
        </p:nvGraphicFramePr>
        <p:xfrm>
          <a:off x="540000" y="3952225"/>
          <a:ext cx="3929063" cy="1697484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，平均数是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，众数是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C9576CE-3ED2-8886-D1DE-14838855AFFC}"/>
              </a:ext>
            </a:extLst>
          </p:cNvPr>
          <p:cNvSpPr txBox="1"/>
          <p:nvPr/>
        </p:nvSpPr>
        <p:spPr>
          <a:xfrm>
            <a:off x="6850789" y="32737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9" name="yt_shape_1493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）小红在班上做节水意识调查，收集了班上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位同学家里上个月的用水量（单位：吨）如下：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她发现，若去掉其中两个数据后，这组数据的中位数、众数保持不变，则去掉的两个数可能是（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40" name="yt_table_1494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308909"/>
              </p:ext>
            </p:extLst>
          </p:nvPr>
        </p:nvGraphicFramePr>
        <p:xfrm>
          <a:off x="540000" y="2491930"/>
          <a:ext cx="4065906" cy="848742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7F5CB73-1355-9989-5A8B-D4387BF059BA}"/>
              </a:ext>
            </a:extLst>
          </p:cNvPr>
          <p:cNvSpPr txBox="1"/>
          <p:nvPr/>
        </p:nvSpPr>
        <p:spPr>
          <a:xfrm>
            <a:off x="898450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4942">
            <a:extLst>
              <a:ext uri="{FF2B5EF4-FFF2-40B4-BE49-F238E27FC236}">
                <a16:creationId xmlns:a16="http://schemas.microsoft.com/office/drawing/2014/main" id="{71A360AA-C40F-2930-E2C7-4840920B4F3F}"/>
              </a:ext>
            </a:extLst>
          </p:cNvPr>
          <p:cNvSpPr txBox="1"/>
          <p:nvPr/>
        </p:nvSpPr>
        <p:spPr>
          <a:xfrm>
            <a:off x="551384" y="34320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镇江市中考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）在从小到大排列的五个数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中再加入一个数，若这六个数的中位数、平均数与原来五个数的中位数、平均数分别相等，则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EA99B2-6D5A-AE53-FFEE-039382500515}"/>
              </a:ext>
            </a:extLst>
          </p:cNvPr>
          <p:cNvSpPr txBox="1"/>
          <p:nvPr/>
        </p:nvSpPr>
        <p:spPr>
          <a:xfrm>
            <a:off x="1070973" y="433623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2" name="yt_shape_1494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为了了解学生的心理健康状况，某校进行了心理健康情况调查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现从八、九年级各随机抽取了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名学生的调查结果（满分为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分，分数用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表示），共分成四组：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进行整理、描述和分析，当分数不低于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分说明心理健康，下面给出部分信息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4944">
            <a:extLst>
              <a:ext uri="{FF2B5EF4-FFF2-40B4-BE49-F238E27FC236}">
                <a16:creationId xmlns:a16="http://schemas.microsoft.com/office/drawing/2014/main" id="{0A1C9D40-4EF9-71B5-8DA8-E2686C120726}"/>
              </a:ext>
            </a:extLst>
          </p:cNvPr>
          <p:cNvSpPr txBox="1"/>
          <p:nvPr/>
        </p:nvSpPr>
        <p:spPr>
          <a:xfrm>
            <a:off x="540119" y="28570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八年级随机抽取的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名学生的分数是：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4945">
            <a:extLst>
              <a:ext uri="{FF2B5EF4-FFF2-40B4-BE49-F238E27FC236}">
                <a16:creationId xmlns:a16="http://schemas.microsoft.com/office/drawing/2014/main" id="{EDE06788-CE90-C4D7-2D0B-1903917DCD20}"/>
              </a:ext>
            </a:extLst>
          </p:cNvPr>
          <p:cNvSpPr txBox="1"/>
          <p:nvPr/>
        </p:nvSpPr>
        <p:spPr>
          <a:xfrm>
            <a:off x="540119" y="38164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九年级随机抽取的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名学生的分数中，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两组数据个数相等，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两组的数据是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aphicFrame>
        <p:nvGraphicFramePr>
          <p:cNvPr id="5" name="yt_table_14946" title="H_122.42512">
            <a:extLst>
              <a:ext uri="{FF2B5EF4-FFF2-40B4-BE49-F238E27FC236}">
                <a16:creationId xmlns:a16="http://schemas.microsoft.com/office/drawing/2014/main" id="{9D514CA2-5D5C-2334-2FFB-69FD35A6E7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218945"/>
              </p:ext>
            </p:extLst>
          </p:nvPr>
        </p:nvGraphicFramePr>
        <p:xfrm>
          <a:off x="540000" y="4970545"/>
          <a:ext cx="11111997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8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7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7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7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健康率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八年级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80%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九年级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%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8" name="yt_shape_14948"/>
          <p:cNvSpPr txBox="1"/>
          <p:nvPr/>
        </p:nvSpPr>
        <p:spPr>
          <a:xfrm>
            <a:off x="540000" y="1052736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根据以上信息，回答下列问题：</a:t>
            </a:r>
          </a:p>
        </p:txBody>
      </p:sp>
      <p:sp>
        <p:nvSpPr>
          <p:cNvPr id="14949" name="yt_shape_14949"/>
          <p:cNvSpPr txBox="1"/>
          <p:nvPr/>
        </p:nvSpPr>
        <p:spPr>
          <a:xfrm>
            <a:off x="540000" y="1532039"/>
            <a:ext cx="6840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）填空：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ECB34A-2B61-1945-0E63-804CCBEBAF56}"/>
              </a:ext>
            </a:extLst>
          </p:cNvPr>
          <p:cNvSpPr txBox="1"/>
          <p:nvPr/>
        </p:nvSpPr>
        <p:spPr>
          <a:xfrm>
            <a:off x="2888389" y="148523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1B077C-BE10-A848-6B5D-0A4CF57866D6}"/>
              </a:ext>
            </a:extLst>
          </p:cNvPr>
          <p:cNvSpPr txBox="1"/>
          <p:nvPr/>
        </p:nvSpPr>
        <p:spPr>
          <a:xfrm>
            <a:off x="4564789" y="148523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5289CC-D712-354B-108F-2A5070A6D94A}"/>
              </a:ext>
            </a:extLst>
          </p:cNvPr>
          <p:cNvSpPr txBox="1"/>
          <p:nvPr/>
        </p:nvSpPr>
        <p:spPr>
          <a:xfrm>
            <a:off x="6309452" y="148523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951">
            <a:extLst>
              <a:ext uri="{FF2B5EF4-FFF2-40B4-BE49-F238E27FC236}">
                <a16:creationId xmlns:a16="http://schemas.microsoft.com/office/drawing/2014/main" id="{1236C499-D1DB-31A4-5331-82F18F274395}"/>
              </a:ext>
            </a:extLst>
          </p:cNvPr>
          <p:cNvSpPr txBox="1"/>
          <p:nvPr/>
        </p:nvSpPr>
        <p:spPr>
          <a:xfrm>
            <a:off x="540119" y="20183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）根据以上数据分析，你认为八、九年级哪个年级学生心理健康状况更好？请说明理由（写出一条理由即可）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6" name="yt_shape_14952">
            <a:extLst>
              <a:ext uri="{FF2B5EF4-FFF2-40B4-BE49-F238E27FC236}">
                <a16:creationId xmlns:a16="http://schemas.microsoft.com/office/drawing/2014/main" id="{61E5C80D-B025-E167-1812-8E5DE36A8AAA}"/>
              </a:ext>
            </a:extLst>
          </p:cNvPr>
          <p:cNvSpPr txBox="1"/>
          <p:nvPr/>
        </p:nvSpPr>
        <p:spPr>
          <a:xfrm>
            <a:off x="540119" y="29777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八年级学生心理健康状况更好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八年级调查结束的平均数和中位数均大于九年级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7" name="yt_shape_14953">
            <a:extLst>
              <a:ext uri="{FF2B5EF4-FFF2-40B4-BE49-F238E27FC236}">
                <a16:creationId xmlns:a16="http://schemas.microsoft.com/office/drawing/2014/main" id="{A6A0149C-459C-74A1-EF4A-79326CE77360}"/>
              </a:ext>
            </a:extLst>
          </p:cNvPr>
          <p:cNvSpPr txBox="1"/>
          <p:nvPr/>
        </p:nvSpPr>
        <p:spPr>
          <a:xfrm>
            <a:off x="540119" y="39371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）若该校八年级有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名学生，九年级有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名学生，估计这两个年级心理健康的学生一共有多少人？</a:t>
            </a:r>
          </a:p>
        </p:txBody>
      </p:sp>
      <p:sp>
        <p:nvSpPr>
          <p:cNvPr id="8" name="yt_shape_14954">
            <a:extLst>
              <a:ext uri="{FF2B5EF4-FFF2-40B4-BE49-F238E27FC236}">
                <a16:creationId xmlns:a16="http://schemas.microsoft.com/office/drawing/2014/main" id="{08FA66A3-329B-145B-BA64-3C2AD0202C2F}"/>
              </a:ext>
            </a:extLst>
          </p:cNvPr>
          <p:cNvSpPr txBox="1"/>
          <p:nvPr/>
        </p:nvSpPr>
        <p:spPr>
          <a:xfrm>
            <a:off x="540000" y="4896617"/>
            <a:ext cx="684802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所以估计这两个年级心理健康的学生一共有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5" name="yt_shape_14955"/>
          <p:cNvSpPr txBox="1"/>
          <p:nvPr/>
        </p:nvSpPr>
        <p:spPr>
          <a:xfrm>
            <a:off x="479376" y="764704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分析数据的离散程度</a:t>
            </a:r>
          </a:p>
        </p:txBody>
      </p:sp>
      <p:sp>
        <p:nvSpPr>
          <p:cNvPr id="14956" name="yt_shape_14956"/>
          <p:cNvSpPr txBox="1"/>
          <p:nvPr/>
        </p:nvSpPr>
        <p:spPr>
          <a:xfrm>
            <a:off x="479495" y="1213481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盘锦市中考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）在市运动会射击比赛选拔赛中，某校射击队甲、乙、丙、丁四名队员的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次射击成绩如图所示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他们的平均成绩均是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环，若选一名射击成绩稳定的队员参加比赛，最合适的人选是（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60" name="yt_table_1496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461656"/>
              </p:ext>
            </p:extLst>
          </p:nvPr>
        </p:nvGraphicFramePr>
        <p:xfrm>
          <a:off x="479376" y="6299639"/>
          <a:ext cx="7505066" cy="424371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"/>
                  </a:ext>
                </a:extLst>
              </a:tr>
            </a:tbl>
          </a:graphicData>
        </a:graphic>
      </p:graphicFrame>
      <p:grpSp>
        <p:nvGrpSpPr>
          <p:cNvPr id="14957" name="yt_shape_14957_skip" title="H_313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626050" y="2321477"/>
            <a:ext cx="4818888" cy="3978162"/>
            <a:chOff x="0" y="0"/>
            <a:chExt cx="4818888" cy="3978162"/>
          </a:xfrm>
        </p:grpSpPr>
        <p:pic>
          <p:nvPicPr>
            <p:cNvPr id="2" name="yt_image_1495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18888" cy="3582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59" name="yt_shape_14959"/>
            <p:cNvSpPr txBox="1"/>
            <p:nvPr/>
          </p:nvSpPr>
          <p:spPr>
            <a:xfrm>
              <a:off x="1876163" y="36181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74275">
            <a:extLst>
              <a:ext uri="{FF2B5EF4-FFF2-40B4-BE49-F238E27FC236}">
                <a16:creationId xmlns:a16="http://schemas.microsoft.com/office/drawing/2014/main" id="{F6E631FA-0D0E-E75F-5D1D-66A8EEE2661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804743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29B3AC4-C99C-FEE3-F52C-F52F403CD506}"/>
              </a:ext>
            </a:extLst>
          </p:cNvPr>
          <p:cNvSpPr txBox="1"/>
          <p:nvPr/>
        </p:nvSpPr>
        <p:spPr>
          <a:xfrm>
            <a:off x="5634746" y="18214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2" name="yt_shape_14962"/>
          <p:cNvSpPr txBox="1"/>
          <p:nvPr/>
        </p:nvSpPr>
        <p:spPr>
          <a:xfrm>
            <a:off x="540119" y="900000"/>
            <a:ext cx="1138852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宜昌市中考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）为参加学校举办的“诗意校园·致远方”朗诵艺术大赛，八年级“屈原读书社”组织了五次选拔赛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这五次选拔赛中，小明五次成绩的平均数是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，方差是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，小强五次成绩的平均数也是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，方差是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，下列说法正确的是（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63" name="yt_table_14963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428540"/>
              </p:ext>
            </p:extLst>
          </p:nvPr>
        </p:nvGraphicFramePr>
        <p:xfrm>
          <a:off x="540119" y="2319010"/>
          <a:ext cx="5757863" cy="1697484"/>
        </p:xfrm>
        <a:graphic>
          <a:graphicData uri="http://schemas.openxmlformats.org/drawingml/2006/table">
            <a:tbl>
              <a:tblPr/>
              <a:tblGrid>
                <a:gridCol w="5757863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小明的成绩比小强稳定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小明、小强两人成绩一样稳定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小强的成绩比小明稳定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无法确定小明、小强的成绩谁更稳定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23D59E6-F79D-1DEC-6BC3-628676471923}"/>
              </a:ext>
            </a:extLst>
          </p:cNvPr>
          <p:cNvSpPr txBox="1"/>
          <p:nvPr/>
        </p:nvSpPr>
        <p:spPr>
          <a:xfrm>
            <a:off x="9984432" y="17707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5" name="yt_shape_14965"/>
          <p:cNvSpPr txBox="1"/>
          <p:nvPr/>
        </p:nvSpPr>
        <p:spPr>
          <a:xfrm>
            <a:off x="540000" y="900000"/>
            <a:ext cx="2551981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8dece89-fc91-4872-93b3-47bf65aa8590.png&quot;}"/>
            </a:endParaRPr>
          </a:p>
        </p:txBody>
      </p:sp>
      <p:sp>
        <p:nvSpPr>
          <p:cNvPr id="14966" name="yt_shape_14966"/>
          <p:cNvSpPr txBox="1"/>
          <p:nvPr/>
        </p:nvSpPr>
        <p:spPr>
          <a:xfrm>
            <a:off x="540000" y="1644183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4967" name="yt_shape_14967"/>
          <p:cNvSpPr txBox="1"/>
          <p:nvPr/>
        </p:nvSpPr>
        <p:spPr>
          <a:xfrm>
            <a:off x="540119" y="21234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小明等五名同学四月份参加某次数学测验的成绩如下：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已知这组数据的中位数和平均数相等，那么整数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68" name="yt_shape_14968"/>
              <p:cNvSpPr txBox="1"/>
              <p:nvPr/>
            </p:nvSpPr>
            <p:spPr>
              <a:xfrm>
                <a:off x="540119" y="3082921"/>
                <a:ext cx="11651881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一组数据的方差计算公式为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，则这组数据的方差是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968" name="yt_shape_149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82921"/>
                <a:ext cx="11651881" cy="1106521"/>
              </a:xfrm>
              <a:prstGeom prst="rect">
                <a:avLst/>
              </a:prstGeom>
              <a:blipFill>
                <a:blip r:embed="rId2"/>
                <a:stretch>
                  <a:fillRect l="-1622" r="-136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746174304">
            <a:extLst>
              <a:ext uri="{FF2B5EF4-FFF2-40B4-BE49-F238E27FC236}">
                <a16:creationId xmlns:a16="http://schemas.microsoft.com/office/drawing/2014/main" id="{09641FD9-6287-FDA0-BE2B-BC4C381BD16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29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8351C9-E503-4867-6F81-0E027BF1A850}"/>
              </a:ext>
            </a:extLst>
          </p:cNvPr>
          <p:cNvSpPr txBox="1"/>
          <p:nvPr/>
        </p:nvSpPr>
        <p:spPr>
          <a:xfrm>
            <a:off x="5860189" y="159737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BEF4A3-C7D5-08C7-3ED6-8C23302CB6A1}"/>
              </a:ext>
            </a:extLst>
          </p:cNvPr>
          <p:cNvSpPr txBox="1"/>
          <p:nvPr/>
        </p:nvSpPr>
        <p:spPr>
          <a:xfrm>
            <a:off x="7595446" y="2552168"/>
            <a:ext cx="1235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CFF6A7-EA1E-68C1-C74D-9C32996FE6F2}"/>
              </a:ext>
            </a:extLst>
          </p:cNvPr>
          <p:cNvSpPr txBox="1"/>
          <p:nvPr/>
        </p:nvSpPr>
        <p:spPr>
          <a:xfrm>
            <a:off x="3491111" y="3671459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0" name="yt_shape_14970"/>
          <p:cNvSpPr txBox="1"/>
          <p:nvPr/>
        </p:nvSpPr>
        <p:spPr>
          <a:xfrm>
            <a:off x="540000" y="900000"/>
            <a:ext cx="2539157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4eb4d14-2ed8-44ff-9142-5e0ce5ab1484.png&quot;}"/>
            </a:endParaRPr>
          </a:p>
        </p:txBody>
      </p:sp>
      <p:sp>
        <p:nvSpPr>
          <p:cNvPr id="14971" name="yt_shape_1497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某公司要在甲、乙两人中招聘一名职员，对两人的学历、能力、经验这三项进行了测试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各项满分均为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分，成绩高者被录用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是甲、乙测试成绩的条形统计图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4972" name="yt_image_1497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924381"/>
            <a:ext cx="2440305" cy="229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746174324">
            <a:extLst>
              <a:ext uri="{FF2B5EF4-FFF2-40B4-BE49-F238E27FC236}">
                <a16:creationId xmlns:a16="http://schemas.microsoft.com/office/drawing/2014/main" id="{0E541C11-D637-91F2-E142-3735B28E119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260"/>
            <a:ext cx="2387664" cy="636169"/>
          </a:xfrm>
          <a:prstGeom prst="rect">
            <a:avLst/>
          </a:prstGeom>
        </p:spPr>
      </p:pic>
      <p:sp>
        <p:nvSpPr>
          <p:cNvPr id="2" name="yt_shape_14974">
            <a:extLst>
              <a:ext uri="{FF2B5EF4-FFF2-40B4-BE49-F238E27FC236}">
                <a16:creationId xmlns:a16="http://schemas.microsoft.com/office/drawing/2014/main" id="{3B83C452-601B-A79E-D31C-705705348ECA}"/>
              </a:ext>
            </a:extLst>
          </p:cNvPr>
          <p:cNvSpPr txBox="1"/>
          <p:nvPr/>
        </p:nvSpPr>
        <p:spPr>
          <a:xfrm>
            <a:off x="600236" y="2710123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）分别求出甲、乙三项成绩之和，并指出会录用谁；</a:t>
            </a:r>
          </a:p>
        </p:txBody>
      </p:sp>
      <p:sp>
        <p:nvSpPr>
          <p:cNvPr id="4" name="yt_shape_14975">
            <a:extLst>
              <a:ext uri="{FF2B5EF4-FFF2-40B4-BE49-F238E27FC236}">
                <a16:creationId xmlns:a16="http://schemas.microsoft.com/office/drawing/2014/main" id="{70C2F3BB-85CD-8DB6-18E9-2F719C91A2B6}"/>
              </a:ext>
            </a:extLst>
          </p:cNvPr>
          <p:cNvSpPr txBox="1"/>
          <p:nvPr/>
        </p:nvSpPr>
        <p:spPr>
          <a:xfrm>
            <a:off x="600236" y="3189426"/>
            <a:ext cx="861774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甲三项成绩之和为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乙三项成绩之和为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会录用甲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2024</Words>
  <Application>Microsoft Office PowerPoint</Application>
  <PresentationFormat>宽屏</PresentationFormat>
  <Paragraphs>141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52</cp:revision>
  <dcterms:created xsi:type="dcterms:W3CDTF">2023-05-05T05:33:00Z</dcterms:created>
  <dcterms:modified xsi:type="dcterms:W3CDTF">2023-05-24T06:29:31Z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