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1" r:id="rId5"/>
    <p:sldId id="372" r:id="rId6"/>
    <p:sldId id="391" r:id="rId7"/>
    <p:sldId id="375" r:id="rId8"/>
    <p:sldId id="377" r:id="rId9"/>
    <p:sldId id="380" r:id="rId10"/>
    <p:sldId id="392" r:id="rId11"/>
    <p:sldId id="382" r:id="rId12"/>
    <p:sldId id="383" r:id="rId13"/>
    <p:sldId id="388" r:id="rId14"/>
    <p:sldId id="384" r:id="rId15"/>
    <p:sldId id="390" r:id="rId16"/>
    <p:sldId id="386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" name="yt_shape_10000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6e29443-224d-44c8-8b88-0f15f6fde5ca.png&quot;}"/>
            </a:endParaRPr>
          </a:p>
        </p:txBody>
      </p:sp>
      <p:sp>
        <p:nvSpPr>
          <p:cNvPr id="10001" name="yt_shape_10001"/>
          <p:cNvSpPr txBox="1"/>
          <p:nvPr/>
        </p:nvSpPr>
        <p:spPr>
          <a:xfrm>
            <a:off x="540000" y="1653160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勾股定理的内容：直角三角形两直角边的平方和等于斜边的平方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02" name="yt_shape_10002"/>
          <p:cNvSpPr txBox="1"/>
          <p:nvPr/>
        </p:nvSpPr>
        <p:spPr>
          <a:xfrm>
            <a:off x="540119" y="21324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勾股定理的数学表达式：如果直角三角形两条直角边分别为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，斜边为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597625">
            <a:extLst>
              <a:ext uri="{FF2B5EF4-FFF2-40B4-BE49-F238E27FC236}">
                <a16:creationId xmlns:a16="http://schemas.microsoft.com/office/drawing/2014/main" id="{28A352CF-F2F6-C6C9-A88E-9AEB31A9321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CD61D0-9290-EC34-5DF9-5B4B0FC4E98D}"/>
              </a:ext>
            </a:extLst>
          </p:cNvPr>
          <p:cNvSpPr txBox="1"/>
          <p:nvPr/>
        </p:nvSpPr>
        <p:spPr>
          <a:xfrm>
            <a:off x="1059708" y="2561145"/>
            <a:ext cx="1534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4" name="yt_shape_10054"/>
          <p:cNvSpPr txBox="1"/>
          <p:nvPr/>
        </p:nvSpPr>
        <p:spPr>
          <a:xfrm>
            <a:off x="538944" y="128207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4" name="yt_shape_10055">
            <a:extLst>
              <a:ext uri="{FF2B5EF4-FFF2-40B4-BE49-F238E27FC236}">
                <a16:creationId xmlns:a16="http://schemas.microsoft.com/office/drawing/2014/main" id="{96014079-FF73-B663-A214-3B3EB25FBF6B}"/>
              </a:ext>
            </a:extLst>
          </p:cNvPr>
          <p:cNvSpPr txBox="1"/>
          <p:nvPr/>
        </p:nvSpPr>
        <p:spPr>
          <a:xfrm>
            <a:off x="538943" y="90872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）如图为一种“羊头”形图案，其作法是从正方形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开始，以它的一边作斜边，向外作等腰直角三角形，然后再以其直角边为边，分别向外作正方形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，依此类推，若正方形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0059">
            <a:extLst>
              <a:ext uri="{FF2B5EF4-FFF2-40B4-BE49-F238E27FC236}">
                <a16:creationId xmlns:a16="http://schemas.microsoft.com/office/drawing/2014/main" id="{AD4CEB6F-7AE8-A52F-7C8F-3DB4CEE97B71}"/>
              </a:ext>
            </a:extLst>
          </p:cNvPr>
          <p:cNvSpPr txBox="1"/>
          <p:nvPr/>
        </p:nvSpPr>
        <p:spPr>
          <a:xfrm>
            <a:off x="538944" y="206063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6" name="yt_shape_10056" title="H_130.4511">
            <a:extLst>
              <a:ext uri="{FF2B5EF4-FFF2-40B4-BE49-F238E27FC236}">
                <a16:creationId xmlns:a16="http://schemas.microsoft.com/office/drawing/2014/main" id="{69409740-B596-C010-B081-A944927C9BF3}"/>
              </a:ext>
            </a:extLst>
          </p:cNvPr>
          <p:cNvGrpSpPr/>
          <p:nvPr/>
        </p:nvGrpSpPr>
        <p:grpSpPr>
          <a:xfrm>
            <a:off x="4911835" y="3140968"/>
            <a:ext cx="2408301" cy="1656729"/>
            <a:chOff x="0" y="0"/>
            <a:chExt cx="2408301" cy="1656729"/>
          </a:xfrm>
        </p:grpSpPr>
        <p:pic>
          <p:nvPicPr>
            <p:cNvPr id="7" name="yt_image_10056">
              <a:extLst>
                <a:ext uri="{FF2B5EF4-FFF2-40B4-BE49-F238E27FC236}">
                  <a16:creationId xmlns:a16="http://schemas.microsoft.com/office/drawing/2014/main" id="{629229E9-46FA-1F7B-DA12-FDB4E15C764D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08301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0058">
              <a:extLst>
                <a:ext uri="{FF2B5EF4-FFF2-40B4-BE49-F238E27FC236}">
                  <a16:creationId xmlns:a16="http://schemas.microsoft.com/office/drawing/2014/main" id="{58F3C7EC-FFE6-B5C7-31A4-7145A14C896F}"/>
                </a:ext>
              </a:extLst>
            </p:cNvPr>
            <p:cNvSpPr txBox="1"/>
            <p:nvPr/>
          </p:nvSpPr>
          <p:spPr>
            <a:xfrm>
              <a:off x="594686" y="129672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EE63ED4B-FC17-7E35-E8C0-3877192E2DA3}"/>
              </a:ext>
            </a:extLst>
          </p:cNvPr>
          <p:cNvSpPr txBox="1"/>
          <p:nvPr/>
        </p:nvSpPr>
        <p:spPr>
          <a:xfrm>
            <a:off x="1055440" y="225964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2227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0" name="yt_shape_1006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上依次摆放着七个正方形（见图）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已知斜放置的三个正方形的面积依次是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，水平放置的四个正方形的面积依次是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64" name="yt_shape_10064"/>
          <p:cNvSpPr txBox="1"/>
          <p:nvPr/>
        </p:nvSpPr>
        <p:spPr>
          <a:xfrm>
            <a:off x="540000" y="391453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61" name="yt_shape_10061" title="H_108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007167" y="2491930"/>
            <a:ext cx="4177665" cy="1372122"/>
            <a:chOff x="0" y="0"/>
            <a:chExt cx="4177665" cy="1372122"/>
          </a:xfrm>
        </p:grpSpPr>
        <p:pic>
          <p:nvPicPr>
            <p:cNvPr id="2" name="yt_image_1006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177665" cy="97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63" name="yt_shape_10063"/>
            <p:cNvSpPr txBox="1"/>
            <p:nvPr/>
          </p:nvSpPr>
          <p:spPr>
            <a:xfrm>
              <a:off x="1479368" y="101212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45B0A33-348F-DE57-1B22-89CBE6DA0AF0}"/>
              </a:ext>
            </a:extLst>
          </p:cNvPr>
          <p:cNvSpPr txBox="1"/>
          <p:nvPr/>
        </p:nvSpPr>
        <p:spPr>
          <a:xfrm>
            <a:off x="105970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7E0BAF-B281-9E51-7FD8-7B78BB573A6A}"/>
              </a:ext>
            </a:extLst>
          </p:cNvPr>
          <p:cNvSpPr txBox="1"/>
          <p:nvPr/>
        </p:nvSpPr>
        <p:spPr>
          <a:xfrm>
            <a:off x="324410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5" name="yt_shape_10065"/>
          <p:cNvSpPr txBox="1"/>
          <p:nvPr/>
        </p:nvSpPr>
        <p:spPr>
          <a:xfrm>
            <a:off x="540000" y="900000"/>
            <a:ext cx="109549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求：</a:t>
            </a:r>
          </a:p>
        </p:txBody>
      </p:sp>
      <p:sp>
        <p:nvSpPr>
          <p:cNvPr id="10066" name="yt_shape_10066"/>
          <p:cNvSpPr txBox="1"/>
          <p:nvPr/>
        </p:nvSpPr>
        <p:spPr>
          <a:xfrm>
            <a:off x="540000" y="1379303"/>
            <a:ext cx="27010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边上的高；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067"/>
              <p:cNvSpPr txBox="1"/>
              <p:nvPr/>
            </p:nvSpPr>
            <p:spPr>
              <a:xfrm>
                <a:off x="540000" y="2010970"/>
                <a:ext cx="4866717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2" name="yt_shape_10067" descr="{&quot;rangeId&quot;:1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0970"/>
                <a:ext cx="4866717" cy="3027047"/>
              </a:xfrm>
              <a:prstGeom prst="rect">
                <a:avLst/>
              </a:prstGeom>
              <a:blipFill>
                <a:blip r:embed="rId2"/>
                <a:stretch>
                  <a:fillRect l="-3885" t="-1815" r="-3008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069" name="yt_shape_1006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20988" y="2010970"/>
            <a:ext cx="1249058" cy="2110435"/>
            <a:chOff x="0" y="0"/>
            <a:chExt cx="1249058" cy="2110435"/>
          </a:xfrm>
        </p:grpSpPr>
        <p:pic>
          <p:nvPicPr>
            <p:cNvPr id="3" name="yt_image_10069" descr="{&quot;rangeId&quot;:0,&quot;⚘_2&quot;:1}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31011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71" name="yt_shape_10071"/>
            <p:cNvSpPr txBox="1"/>
            <p:nvPr/>
          </p:nvSpPr>
          <p:spPr>
            <a:xfrm>
              <a:off x="17952" y="168192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image_10080">
            <a:extLst>
              <a:ext uri="{FF2B5EF4-FFF2-40B4-BE49-F238E27FC236}">
                <a16:creationId xmlns:a16="http://schemas.microsoft.com/office/drawing/2014/main" id="{C27E8D2B-F7FF-3370-A1E5-8B3BE9BC0C06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2334" y="2420888"/>
            <a:ext cx="1187577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0082">
            <a:extLst>
              <a:ext uri="{FF2B5EF4-FFF2-40B4-BE49-F238E27FC236}">
                <a16:creationId xmlns:a16="http://schemas.microsoft.com/office/drawing/2014/main" id="{2FCF84FC-39DC-0938-0EF5-83B2E3206D93}"/>
              </a:ext>
            </a:extLst>
          </p:cNvPr>
          <p:cNvSpPr txBox="1"/>
          <p:nvPr/>
        </p:nvSpPr>
        <p:spPr>
          <a:xfrm>
            <a:off x="6181927" y="3799913"/>
            <a:ext cx="186439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C58CFB-D828-5C12-878B-FA6C54672829}"/>
              </a:ext>
            </a:extLst>
          </p:cNvPr>
          <p:cNvSpPr txBox="1"/>
          <p:nvPr/>
        </p:nvSpPr>
        <p:spPr>
          <a:xfrm>
            <a:off x="6109712" y="3753107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3" name="yt_shape_10073"/>
          <p:cNvSpPr txBox="1"/>
          <p:nvPr/>
        </p:nvSpPr>
        <p:spPr>
          <a:xfrm>
            <a:off x="540000" y="900000"/>
            <a:ext cx="26577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074"/>
              <p:cNvSpPr txBox="1"/>
              <p:nvPr/>
            </p:nvSpPr>
            <p:spPr>
              <a:xfrm>
                <a:off x="540000" y="1531667"/>
                <a:ext cx="3473708" cy="1784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4" name="yt_shape_10074" descr="{&quot;rangeId&quot;:1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3473708" cy="1784527"/>
              </a:xfrm>
              <a:prstGeom prst="rect">
                <a:avLst/>
              </a:prstGeom>
              <a:blipFill>
                <a:blip r:embed="rId2"/>
                <a:stretch>
                  <a:fillRect l="-5448" r="-4394" b="-9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076" name="yt_shape_1007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20988" y="1531667"/>
            <a:ext cx="1249058" cy="2110435"/>
            <a:chOff x="0" y="0"/>
            <a:chExt cx="1249058" cy="2110435"/>
          </a:xfrm>
        </p:grpSpPr>
        <p:pic>
          <p:nvPicPr>
            <p:cNvPr id="5" name="yt_image_10076" descr="{&quot;rangeId&quot;:0,&quot;⚘_2&quot;:1}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31011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78" name="yt_shape_10078"/>
            <p:cNvSpPr txBox="1"/>
            <p:nvPr/>
          </p:nvSpPr>
          <p:spPr>
            <a:xfrm>
              <a:off x="17952" y="168192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083" name="yt_shape_10083"/>
          <p:cNvSpPr txBox="1"/>
          <p:nvPr/>
        </p:nvSpPr>
        <p:spPr>
          <a:xfrm>
            <a:off x="540000" y="563421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4" name="yt_shape_10084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4926f08-15cf-41df-88ee-a45d848414b7.png&quot;}"/>
            </a:endParaRPr>
          </a:p>
        </p:txBody>
      </p:sp>
      <p:sp>
        <p:nvSpPr>
          <p:cNvPr id="10085" name="yt_shape_10085"/>
          <p:cNvSpPr txBox="1"/>
          <p:nvPr/>
        </p:nvSpPr>
        <p:spPr>
          <a:xfrm>
            <a:off x="540000" y="1653160"/>
            <a:ext cx="10711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有以下结论：</a:t>
            </a:r>
          </a:p>
        </p:txBody>
      </p:sp>
      <p:sp>
        <p:nvSpPr>
          <p:cNvPr id="10086" name="yt_shape_10086"/>
          <p:cNvSpPr txBox="1"/>
          <p:nvPr/>
        </p:nvSpPr>
        <p:spPr>
          <a:xfrm>
            <a:off x="540000" y="2132463"/>
            <a:ext cx="106760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A.</a:t>
            </a:r>
          </a:p>
        </p:txBody>
      </p:sp>
      <p:sp>
        <p:nvSpPr>
          <p:cNvPr id="10090" name="yt_shape_10090"/>
          <p:cNvSpPr txBox="1"/>
          <p:nvPr/>
        </p:nvSpPr>
        <p:spPr>
          <a:xfrm>
            <a:off x="540000" y="47295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87" name="yt_shape_10087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1312" y="2764130"/>
            <a:ext cx="1849374" cy="1915047"/>
            <a:chOff x="0" y="0"/>
            <a:chExt cx="1849374" cy="1915047"/>
          </a:xfrm>
        </p:grpSpPr>
        <p:pic>
          <p:nvPicPr>
            <p:cNvPr id="2" name="yt_image_10087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9374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89" name="yt_shape_10089"/>
            <p:cNvSpPr txBox="1"/>
            <p:nvPr/>
          </p:nvSpPr>
          <p:spPr>
            <a:xfrm>
              <a:off x="315223" y="155504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091" name="yt_shape_10091"/>
          <p:cNvSpPr txBox="1"/>
          <p:nvPr/>
        </p:nvSpPr>
        <p:spPr>
          <a:xfrm>
            <a:off x="540000" y="5102983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）以上结论中，正确的有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（只要填序号即可）；</a:t>
            </a:r>
          </a:p>
        </p:txBody>
      </p:sp>
      <p:pic>
        <p:nvPicPr>
          <p:cNvPr id="4" name="yt_shape_1684745597811">
            <a:extLst>
              <a:ext uri="{FF2B5EF4-FFF2-40B4-BE49-F238E27FC236}">
                <a16:creationId xmlns:a16="http://schemas.microsoft.com/office/drawing/2014/main" id="{35884903-AFD9-9D60-08D8-B80EEF23139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820B0C8-80BE-C966-E64E-E27B27C7CACF}"/>
              </a:ext>
            </a:extLst>
          </p:cNvPr>
          <p:cNvSpPr txBox="1"/>
          <p:nvPr/>
        </p:nvSpPr>
        <p:spPr>
          <a:xfrm>
            <a:off x="4564789" y="505617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2" name="yt_shape_10092"/>
          <p:cNvSpPr txBox="1"/>
          <p:nvPr/>
        </p:nvSpPr>
        <p:spPr>
          <a:xfrm>
            <a:off x="335360" y="908720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）证明（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）中一个正确的结论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93" name="yt_shape_10093"/>
          <p:cNvSpPr txBox="1"/>
          <p:nvPr/>
        </p:nvSpPr>
        <p:spPr>
          <a:xfrm>
            <a:off x="335360" y="1388023"/>
            <a:ext cx="1022715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94" name="yt_shape_10094"/>
              <p:cNvSpPr txBox="1"/>
              <p:nvPr/>
            </p:nvSpPr>
            <p:spPr>
              <a:xfrm>
                <a:off x="335360" y="2827589"/>
                <a:ext cx="910505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94" name="yt_shape_100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827589"/>
                <a:ext cx="9105057" cy="638893"/>
              </a:xfrm>
              <a:prstGeom prst="rect">
                <a:avLst/>
              </a:prstGeom>
              <a:blipFill>
                <a:blip r:embed="rId2"/>
                <a:stretch>
                  <a:fillRect l="-2008" r="-33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yt_shape_10087" title="H_150.7911">
            <a:extLst>
              <a:ext uri="{FF2B5EF4-FFF2-40B4-BE49-F238E27FC236}">
                <a16:creationId xmlns:a16="http://schemas.microsoft.com/office/drawing/2014/main" id="{3AE16E4F-7BEF-0EAB-D6D5-BBF5A5CD701A}"/>
              </a:ext>
            </a:extLst>
          </p:cNvPr>
          <p:cNvGrpSpPr/>
          <p:nvPr/>
        </p:nvGrpSpPr>
        <p:grpSpPr>
          <a:xfrm>
            <a:off x="10200456" y="1568947"/>
            <a:ext cx="1849374" cy="1915047"/>
            <a:chOff x="0" y="0"/>
            <a:chExt cx="1849374" cy="1915047"/>
          </a:xfrm>
        </p:grpSpPr>
        <p:pic>
          <p:nvPicPr>
            <p:cNvPr id="3" name="yt_image_10087">
              <a:extLst>
                <a:ext uri="{FF2B5EF4-FFF2-40B4-BE49-F238E27FC236}">
                  <a16:creationId xmlns:a16="http://schemas.microsoft.com/office/drawing/2014/main" id="{1B0B7DB3-29AC-7615-FB79-AE7C26C7E233}"/>
                </a:ex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9374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yt_shape_10089">
              <a:extLst>
                <a:ext uri="{FF2B5EF4-FFF2-40B4-BE49-F238E27FC236}">
                  <a16:creationId xmlns:a16="http://schemas.microsoft.com/office/drawing/2014/main" id="{1F31427F-B2FD-E9D1-3B80-FEA6D15E3E5B}"/>
                </a:ext>
              </a:extLst>
            </p:cNvPr>
            <p:cNvSpPr txBox="1"/>
            <p:nvPr/>
          </p:nvSpPr>
          <p:spPr>
            <a:xfrm>
              <a:off x="315223" y="155504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3" grpId="0" build="allAtOnce"/>
      <p:bldP spid="1009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6" name="yt_shape_10096"/>
          <p:cNvSpPr txBox="1"/>
          <p:nvPr/>
        </p:nvSpPr>
        <p:spPr>
          <a:xfrm>
            <a:off x="54000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a4a97971-4259-422d-a8cb-b37c61348314.png&quot;}"/>
            </a:endParaRPr>
          </a:p>
        </p:txBody>
      </p:sp>
      <p:sp>
        <p:nvSpPr>
          <p:cNvPr id="10097" name="yt_shape_10097"/>
          <p:cNvSpPr txBox="1"/>
          <p:nvPr/>
        </p:nvSpPr>
        <p:spPr>
          <a:xfrm>
            <a:off x="540000" y="1365004"/>
            <a:ext cx="11111999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勾股定理的应用前提是直角三角形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求解勾股定理问题时常列方程或方程组来求解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已知直角三角形中两条边的长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求第三边的长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要弄清哪条是斜边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哪条是直角边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不能确定时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要分类讨论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597847">
            <a:extLst>
              <a:ext uri="{FF2B5EF4-FFF2-40B4-BE49-F238E27FC236}">
                <a16:creationId xmlns:a16="http://schemas.microsoft.com/office/drawing/2014/main" id="{72D6C6A0-41C9-3262-4F7B-FFC375ACBA3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3" name="yt_shape_10003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9e5b844-b3c9-4acc-8eed-d420dcdf566d.png&quot;}"/>
            </a:endParaRPr>
          </a:p>
        </p:txBody>
      </p:sp>
      <p:sp>
        <p:nvSpPr>
          <p:cNvPr id="10004" name="yt_shape_10004"/>
          <p:cNvSpPr txBox="1"/>
          <p:nvPr/>
        </p:nvSpPr>
        <p:spPr>
          <a:xfrm>
            <a:off x="540000" y="1662201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认识勾股定理</a:t>
            </a:r>
          </a:p>
        </p:txBody>
      </p:sp>
      <p:sp>
        <p:nvSpPr>
          <p:cNvPr id="10005" name="yt_shape_10005"/>
          <p:cNvSpPr txBox="1"/>
          <p:nvPr/>
        </p:nvSpPr>
        <p:spPr>
          <a:xfrm>
            <a:off x="540119" y="2161766"/>
            <a:ext cx="1218061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的对边分别为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06" name="yt_table_1000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249214"/>
              </p:ext>
            </p:extLst>
          </p:nvPr>
        </p:nvGraphicFramePr>
        <p:xfrm>
          <a:off x="535456" y="2716263"/>
          <a:ext cx="5334318" cy="848742"/>
        </p:xfrm>
        <a:graphic>
          <a:graphicData uri="http://schemas.openxmlformats.org/drawingml/2006/table">
            <a:tbl>
              <a:tblPr/>
              <a:tblGrid>
                <a:gridCol w="3141980">
                  <a:extLst>
                    <a:ext uri="{9D8B030D-6E8A-4147-A177-3AD203B41FA5}">
                      <a16:colId xmlns:a16="http://schemas.microsoft.com/office/drawing/2014/main" val="10000"/>
                    </a:ext>
                  </a:extLst>
                </a:gridCol>
                <a:gridCol w="2192338">
                  <a:extLst>
                    <a:ext uri="{9D8B030D-6E8A-4147-A177-3AD203B41FA5}">
                      <a16:colId xmlns:a16="http://schemas.microsoft.com/office/drawing/2014/main" val="1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008" name="yt_shape_10008"/>
          <p:cNvSpPr txBox="1"/>
          <p:nvPr/>
        </p:nvSpPr>
        <p:spPr>
          <a:xfrm>
            <a:off x="535456" y="3615605"/>
            <a:ext cx="81368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0009" name="yt_shape_10009" title="H_113.6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1620" y="4247272"/>
            <a:ext cx="1939671" cy="1442988"/>
            <a:chOff x="0" y="0"/>
            <a:chExt cx="1939671" cy="1442988"/>
          </a:xfrm>
        </p:grpSpPr>
        <p:pic>
          <p:nvPicPr>
            <p:cNvPr id="2" name="yt_image_10009">
              <a:extLst>
                <a:ext uri="">
  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9671" cy="1046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11" name="yt_shape_10011"/>
            <p:cNvSpPr txBox="1"/>
            <p:nvPr/>
          </p:nvSpPr>
          <p:spPr>
            <a:xfrm>
              <a:off x="436554" y="10829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597651">
            <a:extLst>
              <a:ext uri="{FF2B5EF4-FFF2-40B4-BE49-F238E27FC236}">
                <a16:creationId xmlns:a16="http://schemas.microsoft.com/office/drawing/2014/main" id="{9BC29779-17F8-A39A-B9D9-79CF0A001E7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6" name="yt_shape_1684745597667">
            <a:extLst>
              <a:ext uri="{FF2B5EF4-FFF2-40B4-BE49-F238E27FC236}">
                <a16:creationId xmlns:a16="http://schemas.microsoft.com/office/drawing/2014/main" id="{5E57BF91-4C29-170B-AFFC-06463B405FA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0074D8D-7A66-EDEE-AC4F-BB829BB7A74A}"/>
              </a:ext>
            </a:extLst>
          </p:cNvPr>
          <p:cNvSpPr txBox="1"/>
          <p:nvPr/>
        </p:nvSpPr>
        <p:spPr>
          <a:xfrm>
            <a:off x="11064552" y="21104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4EEF01-4DD8-5618-BFBA-086D9057943F}"/>
              </a:ext>
            </a:extLst>
          </p:cNvPr>
          <p:cNvSpPr txBox="1"/>
          <p:nvPr/>
        </p:nvSpPr>
        <p:spPr>
          <a:xfrm>
            <a:off x="7970195" y="3568799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3" name="yt_shape_10013"/>
          <p:cNvSpPr txBox="1"/>
          <p:nvPr/>
        </p:nvSpPr>
        <p:spPr>
          <a:xfrm>
            <a:off x="540119" y="900000"/>
            <a:ext cx="9876296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17" name="yt_shape_10017"/>
          <p:cNvSpPr txBox="1"/>
          <p:nvPr/>
        </p:nvSpPr>
        <p:spPr>
          <a:xfrm>
            <a:off x="540000" y="33795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14" name="yt_shape_10014" title="H_103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6451" y="2011799"/>
            <a:ext cx="1919097" cy="1317258"/>
            <a:chOff x="0" y="0"/>
            <a:chExt cx="1919097" cy="1317258"/>
          </a:xfrm>
        </p:grpSpPr>
        <p:pic>
          <p:nvPicPr>
            <p:cNvPr id="2" name="yt_image_1001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9097" cy="921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16" name="yt_shape_10016"/>
            <p:cNvSpPr txBox="1"/>
            <p:nvPr/>
          </p:nvSpPr>
          <p:spPr>
            <a:xfrm>
              <a:off x="426267" y="9572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72C5469-D1D5-11D8-7857-9455CBBB24B7}"/>
              </a:ext>
            </a:extLst>
          </p:cNvPr>
          <p:cNvSpPr txBox="1"/>
          <p:nvPr/>
        </p:nvSpPr>
        <p:spPr>
          <a:xfrm>
            <a:off x="1775520" y="132260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8" name="yt_shape_1001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022" name="yt_shape_10022"/>
          <p:cNvSpPr txBox="1"/>
          <p:nvPr/>
        </p:nvSpPr>
        <p:spPr>
          <a:xfrm>
            <a:off x="540000" y="363210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19" name="yt_shape_10019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4454" y="2011799"/>
            <a:ext cx="1863090" cy="1569861"/>
            <a:chOff x="0" y="0"/>
            <a:chExt cx="1863090" cy="1569861"/>
          </a:xfrm>
        </p:grpSpPr>
        <p:pic>
          <p:nvPicPr>
            <p:cNvPr id="2" name="yt_image_1001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3090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21" name="yt_shape_10021"/>
            <p:cNvSpPr txBox="1"/>
            <p:nvPr/>
          </p:nvSpPr>
          <p:spPr>
            <a:xfrm>
              <a:off x="398264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023" name="yt_shape_10023"/>
          <p:cNvSpPr txBox="1"/>
          <p:nvPr/>
        </p:nvSpPr>
        <p:spPr>
          <a:xfrm>
            <a:off x="540000" y="4005541"/>
            <a:ext cx="590546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Times New Roman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Times New Roman" pitchFamily="24"/>
              </a:rPr>
              <a:t>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Times New Roman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Times New Roman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Times New Roman" pitchFamily="24"/>
              </a:rPr>
              <a:t>根据勾股定理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Times New Roman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Times New Roman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1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Times New Roman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Times New Roman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Times New Roman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Times New Roman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Times New Roman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Times New Roman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Times New Roman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Times New Roman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0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0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0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2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4" name="yt_shape_10024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利用勾股定理求面积</a:t>
            </a:r>
          </a:p>
        </p:txBody>
      </p:sp>
      <p:sp>
        <p:nvSpPr>
          <p:cNvPr id="10025" name="yt_shape_10025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如图，四边形均为正方形，正方形中的数字代表其面积，字母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所代表的正方形的面积是（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29" name="yt_table_10029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993064"/>
              </p:ext>
            </p:extLst>
          </p:nvPr>
        </p:nvGraphicFramePr>
        <p:xfrm>
          <a:off x="540000" y="4653136"/>
          <a:ext cx="7809866" cy="428054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194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0026" name="yt_shape_10026_skip" title="H_162.4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9601" y="2445483"/>
            <a:ext cx="1812798" cy="2063637"/>
            <a:chOff x="0" y="0"/>
            <a:chExt cx="1812798" cy="2063637"/>
          </a:xfrm>
        </p:grpSpPr>
        <p:pic>
          <p:nvPicPr>
            <p:cNvPr id="2" name="yt_image_10026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2798" cy="166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28" name="yt_shape_10028"/>
            <p:cNvSpPr txBox="1"/>
            <p:nvPr/>
          </p:nvSpPr>
          <p:spPr>
            <a:xfrm>
              <a:off x="373118" y="17036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597703">
            <a:extLst>
              <a:ext uri="{FF2B5EF4-FFF2-40B4-BE49-F238E27FC236}">
                <a16:creationId xmlns:a16="http://schemas.microsoft.com/office/drawing/2014/main" id="{8A2D0F3B-EB9F-512B-8764-B5DFA0E8542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8752B79-E989-5E5B-402A-13E8AD1CF837}"/>
              </a:ext>
            </a:extLst>
          </p:cNvPr>
          <p:cNvSpPr txBox="1"/>
          <p:nvPr/>
        </p:nvSpPr>
        <p:spPr>
          <a:xfrm>
            <a:off x="19741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035">
            <a:extLst>
              <a:ext uri="{FF2B5EF4-FFF2-40B4-BE49-F238E27FC236}">
                <a16:creationId xmlns:a16="http://schemas.microsoft.com/office/drawing/2014/main" id="{DF996B99-415E-B51D-7A39-70A2DF03EA69}"/>
              </a:ext>
            </a:extLst>
          </p:cNvPr>
          <p:cNvSpPr txBox="1"/>
          <p:nvPr/>
        </p:nvSpPr>
        <p:spPr>
          <a:xfrm>
            <a:off x="537765" y="664332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t_shape_10031">
            <a:extLst>
              <a:ext uri="{FF2B5EF4-FFF2-40B4-BE49-F238E27FC236}">
                <a16:creationId xmlns:a16="http://schemas.microsoft.com/office/drawing/2014/main" id="{8BD570B3-52C8-14DE-0F6E-CBE883ED3013}"/>
              </a:ext>
            </a:extLst>
          </p:cNvPr>
          <p:cNvSpPr txBox="1"/>
          <p:nvPr/>
        </p:nvSpPr>
        <p:spPr>
          <a:xfrm>
            <a:off x="537884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如图，是由两个直角三角形和三个正方形组成的图形，大直角三角形的斜边和直角边长分别是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，则图中阴影部分的面积为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0035">
            <a:extLst>
              <a:ext uri="{FF2B5EF4-FFF2-40B4-BE49-F238E27FC236}">
                <a16:creationId xmlns:a16="http://schemas.microsoft.com/office/drawing/2014/main" id="{DF996B99-415E-B51D-7A39-70A2DF03EA69}"/>
              </a:ext>
            </a:extLst>
          </p:cNvPr>
          <p:cNvSpPr txBox="1"/>
          <p:nvPr/>
        </p:nvSpPr>
        <p:spPr>
          <a:xfrm>
            <a:off x="537765" y="664332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7" name="yt_shape_10032" title="H_114.5211">
            <a:extLst>
              <a:ext uri="{FF2B5EF4-FFF2-40B4-BE49-F238E27FC236}">
                <a16:creationId xmlns:a16="http://schemas.microsoft.com/office/drawing/2014/main" id="{99573C0B-FA8E-0EEC-CF4A-D9DC559D2EED}"/>
              </a:ext>
            </a:extLst>
          </p:cNvPr>
          <p:cNvGrpSpPr/>
          <p:nvPr/>
        </p:nvGrpSpPr>
        <p:grpSpPr>
          <a:xfrm>
            <a:off x="4871864" y="2276872"/>
            <a:ext cx="2479167" cy="1454418"/>
            <a:chOff x="0" y="0"/>
            <a:chExt cx="2479167" cy="1454418"/>
          </a:xfrm>
        </p:grpSpPr>
        <p:pic>
          <p:nvPicPr>
            <p:cNvPr id="8" name="yt_image_10032">
              <a:extLst>
                <a:ext uri="{FF2B5EF4-FFF2-40B4-BE49-F238E27FC236}">
                  <a16:creationId xmlns:a16="http://schemas.microsoft.com/office/drawing/2014/main" id="{E486C076-CD1E-2277-E606-DA8EF09FC662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79167" cy="10584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0034">
              <a:extLst>
                <a:ext uri="{FF2B5EF4-FFF2-40B4-BE49-F238E27FC236}">
                  <a16:creationId xmlns:a16="http://schemas.microsoft.com/office/drawing/2014/main" id="{0BD2DD34-5F25-4D5F-75F6-CEEDC27A701D}"/>
                </a:ext>
              </a:extLst>
            </p:cNvPr>
            <p:cNvSpPr txBox="1"/>
            <p:nvPr/>
          </p:nvSpPr>
          <p:spPr>
            <a:xfrm>
              <a:off x="706302" y="10944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05F527A2-7F44-2C88-E87D-8523B55BB5A5}"/>
              </a:ext>
            </a:extLst>
          </p:cNvPr>
          <p:cNvSpPr txBox="1"/>
          <p:nvPr/>
        </p:nvSpPr>
        <p:spPr>
          <a:xfrm>
            <a:off x="7153472" y="148141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1797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6" name="yt_shape_10036"/>
          <p:cNvSpPr txBox="1"/>
          <p:nvPr/>
        </p:nvSpPr>
        <p:spPr>
          <a:xfrm>
            <a:off x="540000" y="900000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因考虑不全而漏解</a:t>
            </a:r>
          </a:p>
        </p:txBody>
      </p:sp>
      <p:sp>
        <p:nvSpPr>
          <p:cNvPr id="10037" name="yt_shape_10037"/>
          <p:cNvSpPr txBox="1"/>
          <p:nvPr/>
        </p:nvSpPr>
        <p:spPr>
          <a:xfrm>
            <a:off x="540119" y="1399565"/>
            <a:ext cx="1016439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的三边长分别为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38" name="yt_table_10038" title="H_67.1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321143"/>
              </p:ext>
            </p:extLst>
          </p:nvPr>
        </p:nvGraphicFramePr>
        <p:xfrm>
          <a:off x="540000" y="2511364"/>
          <a:ext cx="4200843" cy="852425"/>
        </p:xfrm>
        <a:graphic>
          <a:graphicData uri="http://schemas.openxmlformats.org/drawingml/2006/table">
            <a:tbl>
              <a:tblPr/>
              <a:tblGrid>
                <a:gridCol w="2557780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" name="yt_shape_1684745597733">
            <a:extLst>
              <a:ext uri="{FF2B5EF4-FFF2-40B4-BE49-F238E27FC236}">
                <a16:creationId xmlns:a16="http://schemas.microsoft.com/office/drawing/2014/main" id="{70CE64A4-B5F9-4AAA-CFDB-920F70F7341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D454B5-5EBD-1EA4-64D6-FEA48DA6D722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0" name="yt_shape_10040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5a04e08-92b5-44e5-b287-9af22d3daa39.png&quot;}"/>
            </a:endParaRPr>
          </a:p>
        </p:txBody>
      </p:sp>
      <p:sp>
        <p:nvSpPr>
          <p:cNvPr id="10041" name="yt_shape_10041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滨州市中考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中，若∠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42" name="yt_table_10042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498196"/>
              </p:ext>
            </p:extLst>
          </p:nvPr>
        </p:nvGraphicFramePr>
        <p:xfrm>
          <a:off x="540000" y="2755982"/>
          <a:ext cx="7581266" cy="428054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044" name="yt_shape_10044"/>
          <p:cNvSpPr txBox="1"/>
          <p:nvPr/>
        </p:nvSpPr>
        <p:spPr>
          <a:xfrm>
            <a:off x="540119" y="32347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内，满足∠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AEB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，则阴影部分的面积是（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48" name="yt_table_10048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164188"/>
              </p:ext>
            </p:extLst>
          </p:nvPr>
        </p:nvGraphicFramePr>
        <p:xfrm>
          <a:off x="540000" y="4194164"/>
          <a:ext cx="7505066" cy="428054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045" name="yt_shape_10045_skip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10782" y="4194164"/>
            <a:ext cx="1639062" cy="1849896"/>
            <a:chOff x="0" y="0"/>
            <a:chExt cx="1639062" cy="1849896"/>
          </a:xfrm>
        </p:grpSpPr>
        <p:pic>
          <p:nvPicPr>
            <p:cNvPr id="2" name="yt_image_10045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9062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47" name="yt_shape_10047"/>
            <p:cNvSpPr txBox="1"/>
            <p:nvPr/>
          </p:nvSpPr>
          <p:spPr>
            <a:xfrm>
              <a:off x="286250" y="1489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597761">
            <a:extLst>
              <a:ext uri="{FF2B5EF4-FFF2-40B4-BE49-F238E27FC236}">
                <a16:creationId xmlns:a16="http://schemas.microsoft.com/office/drawing/2014/main" id="{C1F9E29D-9F4B-3BD4-C550-B8B4EEE6D15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5EBCDC4-39A1-7DA2-B17D-E6BAA434EE75}"/>
              </a:ext>
            </a:extLst>
          </p:cNvPr>
          <p:cNvSpPr txBox="1"/>
          <p:nvPr/>
        </p:nvSpPr>
        <p:spPr>
          <a:xfrm>
            <a:off x="2278908" y="2072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7FD51C-AA0C-F9E7-F308-C94D1F4E567B}"/>
              </a:ext>
            </a:extLst>
          </p:cNvPr>
          <p:cNvSpPr txBox="1"/>
          <p:nvPr/>
        </p:nvSpPr>
        <p:spPr>
          <a:xfrm>
            <a:off x="1974108" y="366341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0" name="yt_shape_1005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如图，学校有一块长方形花圃，有极少数人为了避开拐角走“捷径”，在花圃内走出了一条“路”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他们仅仅少走了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步路（假设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步为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），却踩伤了花草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0051" name="yt_shape_10051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849" y="2060848"/>
            <a:ext cx="2232279" cy="1838466"/>
            <a:chOff x="0" y="0"/>
            <a:chExt cx="2232279" cy="1838466"/>
          </a:xfrm>
        </p:grpSpPr>
        <p:pic>
          <p:nvPicPr>
            <p:cNvPr id="2" name="yt_image_1005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32279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53" name="yt_shape_10053"/>
            <p:cNvSpPr txBox="1"/>
            <p:nvPr/>
          </p:nvSpPr>
          <p:spPr>
            <a:xfrm>
              <a:off x="506675" y="147846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8F654F2-0786-B1CC-4C44-8CF6E73A9F3E}"/>
              </a:ext>
            </a:extLst>
          </p:cNvPr>
          <p:cNvSpPr txBox="1"/>
          <p:nvPr/>
        </p:nvSpPr>
        <p:spPr>
          <a:xfrm>
            <a:off x="5403108" y="132868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1190</Words>
  <Application>Microsoft Office PowerPoint</Application>
  <PresentationFormat>宽屏</PresentationFormat>
  <Paragraphs>99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45</cp:revision>
  <dcterms:created xsi:type="dcterms:W3CDTF">2023-05-05T05:33:00Z</dcterms:created>
  <dcterms:modified xsi:type="dcterms:W3CDTF">2023-05-24T05:51:43Z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