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1" r:id="rId3"/>
    <p:sldId id="369" r:id="rId4"/>
    <p:sldId id="372" r:id="rId5"/>
    <p:sldId id="373" r:id="rId6"/>
    <p:sldId id="374" r:id="rId7"/>
    <p:sldId id="377" r:id="rId8"/>
    <p:sldId id="378" r:id="rId9"/>
    <p:sldId id="379" r:id="rId10"/>
    <p:sldId id="384" r:id="rId11"/>
    <p:sldId id="392" r:id="rId12"/>
    <p:sldId id="386" r:id="rId13"/>
    <p:sldId id="395" r:id="rId14"/>
    <p:sldId id="387" r:id="rId15"/>
    <p:sldId id="388" r:id="rId16"/>
    <p:sldId id="389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2" name="yt_shape_15752"/>
          <p:cNvSpPr txBox="1"/>
          <p:nvPr/>
        </p:nvSpPr>
        <p:spPr>
          <a:xfrm>
            <a:off x="551384" y="764704"/>
            <a:ext cx="2577629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114422ba-f586-4f3d-85ac-c5df72ece16b.png&quot;}"/>
            </a:endParaRPr>
          </a:p>
        </p:txBody>
      </p:sp>
      <p:sp>
        <p:nvSpPr>
          <p:cNvPr id="15753" name="yt_shape_15753"/>
          <p:cNvSpPr txBox="1"/>
          <p:nvPr/>
        </p:nvSpPr>
        <p:spPr>
          <a:xfrm>
            <a:off x="551384" y="1481893"/>
            <a:ext cx="37702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命题及相关概念</a:t>
            </a:r>
          </a:p>
        </p:txBody>
      </p:sp>
      <p:sp>
        <p:nvSpPr>
          <p:cNvPr id="15754" name="yt_shape_15754"/>
          <p:cNvSpPr txBox="1"/>
          <p:nvPr/>
        </p:nvSpPr>
        <p:spPr>
          <a:xfrm>
            <a:off x="551503" y="19814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湖州市中考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）命题“如果｜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”的逆命题是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755" name="yt_shape_15755"/>
          <p:cNvSpPr txBox="1"/>
          <p:nvPr/>
        </p:nvSpPr>
        <p:spPr>
          <a:xfrm>
            <a:off x="551503" y="29408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）命题“三角形的三个内角中至少有两个锐角”是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真命题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（填“真命题”或“假命题”）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756" name="yt_shape_15756"/>
          <p:cNvSpPr txBox="1"/>
          <p:nvPr/>
        </p:nvSpPr>
        <p:spPr>
          <a:xfrm>
            <a:off x="614884" y="4157851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如图，有下列三个条件：</a:t>
            </a:r>
          </a:p>
        </p:txBody>
      </p:sp>
      <p:pic>
        <p:nvPicPr>
          <p:cNvPr id="3" name="yt_shape_1684746257927">
            <a:extLst>
              <a:ext uri="{FF2B5EF4-FFF2-40B4-BE49-F238E27FC236}">
                <a16:creationId xmlns:a16="http://schemas.microsoft.com/office/drawing/2014/main" id="{7F141F33-0F5A-4518-4941-BFA556FA148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4" y="790443"/>
            <a:ext cx="2425764" cy="608478"/>
          </a:xfrm>
          <a:prstGeom prst="rect">
            <a:avLst/>
          </a:prstGeom>
        </p:spPr>
      </p:pic>
      <p:pic>
        <p:nvPicPr>
          <p:cNvPr id="5" name="yt_shape_1684746257944">
            <a:extLst>
              <a:ext uri="{FF2B5EF4-FFF2-40B4-BE49-F238E27FC236}">
                <a16:creationId xmlns:a16="http://schemas.microsoft.com/office/drawing/2014/main" id="{C2E1E941-13F5-3024-716F-70FC11D5D47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4" y="1521932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D408FC-E0B6-C299-8F2C-205E5E05EAB6}"/>
              </a:ext>
            </a:extLst>
          </p:cNvPr>
          <p:cNvSpPr txBox="1"/>
          <p:nvPr/>
        </p:nvSpPr>
        <p:spPr>
          <a:xfrm>
            <a:off x="9910291" y="193465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B0D7B2-3ADF-4FB6-F7CD-465051CABB65}"/>
              </a:ext>
            </a:extLst>
          </p:cNvPr>
          <p:cNvSpPr txBox="1"/>
          <p:nvPr/>
        </p:nvSpPr>
        <p:spPr>
          <a:xfrm>
            <a:off x="461492" y="2410140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81E1A0-6D7F-4233-FB08-1F30C4FDE642}"/>
              </a:ext>
            </a:extLst>
          </p:cNvPr>
          <p:cNvSpPr txBox="1"/>
          <p:nvPr/>
        </p:nvSpPr>
        <p:spPr>
          <a:xfrm>
            <a:off x="9529291" y="289408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真命题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5757">
            <a:extLst>
              <a:ext uri="{FF2B5EF4-FFF2-40B4-BE49-F238E27FC236}">
                <a16:creationId xmlns:a16="http://schemas.microsoft.com/office/drawing/2014/main" id="{5236228F-87B8-27CE-9195-92549C132156}"/>
              </a:ext>
            </a:extLst>
          </p:cNvPr>
          <p:cNvSpPr txBox="1"/>
          <p:nvPr/>
        </p:nvSpPr>
        <p:spPr>
          <a:xfrm>
            <a:off x="699488" y="4586366"/>
            <a:ext cx="5273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5758">
            <a:extLst>
              <a:ext uri="{FF2B5EF4-FFF2-40B4-BE49-F238E27FC236}">
                <a16:creationId xmlns:a16="http://schemas.microsoft.com/office/drawing/2014/main" id="{3E47CAE1-2180-A6AB-CD46-FF663D3B6377}"/>
              </a:ext>
            </a:extLst>
          </p:cNvPr>
          <p:cNvSpPr txBox="1"/>
          <p:nvPr/>
        </p:nvSpPr>
        <p:spPr>
          <a:xfrm>
            <a:off x="628781" y="5079268"/>
            <a:ext cx="913962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）若从这三个条件中任选两个作为题设，另一个作为结论，组成一个命题，一共能组成几个命题？请你都写出来；</a:t>
            </a:r>
          </a:p>
        </p:txBody>
      </p:sp>
      <p:sp>
        <p:nvSpPr>
          <p:cNvPr id="9" name="yt_shape_15759">
            <a:extLst>
              <a:ext uri="{FF2B5EF4-FFF2-40B4-BE49-F238E27FC236}">
                <a16:creationId xmlns:a16="http://schemas.microsoft.com/office/drawing/2014/main" id="{0E401B0D-F035-23A0-612A-567728370A8A}"/>
              </a:ext>
            </a:extLst>
          </p:cNvPr>
          <p:cNvSpPr txBox="1"/>
          <p:nvPr/>
        </p:nvSpPr>
        <p:spPr>
          <a:xfrm>
            <a:off x="635988" y="5919945"/>
            <a:ext cx="7954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能组成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个命题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Cambria Math" pitchFamily="24"/>
                <a:ea typeface="宋体" pitchFamily="24"/>
                <a:cs typeface="Cambria Math" pitchFamily="24"/>
              </a:rPr>
              <a:t>⇒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Cambria Math" pitchFamily="24"/>
                <a:ea typeface="宋体" pitchFamily="24"/>
                <a:cs typeface="Cambria Math" pitchFamily="24"/>
              </a:rPr>
              <a:t>⇒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Cambria Math" pitchFamily="24"/>
                <a:ea typeface="宋体" pitchFamily="24"/>
                <a:cs typeface="Cambria Math" pitchFamily="24"/>
              </a:rPr>
              <a:t>⇒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" name="yt_shape_15760">
            <a:extLst>
              <a:ext uri="{FF2B5EF4-FFF2-40B4-BE49-F238E27FC236}">
                <a16:creationId xmlns:a16="http://schemas.microsoft.com/office/drawing/2014/main" id="{8840E392-3A1A-C3B5-740C-4118F06069A7}"/>
              </a:ext>
            </a:extLst>
          </p:cNvPr>
          <p:cNvGrpSpPr/>
          <p:nvPr/>
        </p:nvGrpSpPr>
        <p:grpSpPr>
          <a:xfrm>
            <a:off x="9991293" y="4553116"/>
            <a:ext cx="1672209" cy="1654378"/>
            <a:chOff x="0" y="0"/>
            <a:chExt cx="1672209" cy="1654378"/>
          </a:xfrm>
        </p:grpSpPr>
        <p:pic>
          <p:nvPicPr>
            <p:cNvPr id="11" name="yt_image_15760" descr="{&quot;rangeId&quot;:0,&quot;⚘_2&quot;:1}">
              <a:extLst>
                <a:ext uri="{FF2B5EF4-FFF2-40B4-BE49-F238E27FC236}">
                  <a16:creationId xmlns:a16="http://schemas.microsoft.com/office/drawing/2014/main" id="{F33A30C2-5895-E672-DE66-F8327D9F68AB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72209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5762">
              <a:extLst>
                <a:ext uri="{FF2B5EF4-FFF2-40B4-BE49-F238E27FC236}">
                  <a16:creationId xmlns:a16="http://schemas.microsoft.com/office/drawing/2014/main" id="{5F9BF0F4-7175-525C-E398-3A425961F1C7}"/>
                </a:ext>
              </a:extLst>
            </p:cNvPr>
            <p:cNvSpPr txBox="1"/>
            <p:nvPr/>
          </p:nvSpPr>
          <p:spPr>
            <a:xfrm>
              <a:off x="315495" y="1225863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6" name="yt_shape_15826"/>
          <p:cNvSpPr txBox="1"/>
          <p:nvPr/>
        </p:nvSpPr>
        <p:spPr>
          <a:xfrm>
            <a:off x="540000" y="900000"/>
            <a:ext cx="2539157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552c683-83c1-4661-bc7c-1e6ad0f8339e.png&quot;}"/>
            </a:endParaRPr>
          </a:p>
        </p:txBody>
      </p:sp>
      <p:sp>
        <p:nvSpPr>
          <p:cNvPr id="15827" name="yt_shape_15827"/>
          <p:cNvSpPr txBox="1"/>
          <p:nvPr/>
        </p:nvSpPr>
        <p:spPr>
          <a:xfrm>
            <a:off x="540000" y="1644183"/>
            <a:ext cx="73161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828" name="yt_shape_15828"/>
          <p:cNvSpPr txBox="1"/>
          <p:nvPr/>
        </p:nvSpPr>
        <p:spPr>
          <a:xfrm>
            <a:off x="540000" y="2123486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5829" name="yt_image_1582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3885" y="2755153"/>
            <a:ext cx="1824228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31" name="yt_shape_15831"/>
          <p:cNvSpPr txBox="1"/>
          <p:nvPr/>
        </p:nvSpPr>
        <p:spPr>
          <a:xfrm>
            <a:off x="540000" y="4341794"/>
            <a:ext cx="67197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5832" name="yt_image_158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7893" y="4973461"/>
            <a:ext cx="1696212" cy="157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6258086">
            <a:extLst>
              <a:ext uri="{FF2B5EF4-FFF2-40B4-BE49-F238E27FC236}">
                <a16:creationId xmlns:a16="http://schemas.microsoft.com/office/drawing/2014/main" id="{DC3899C0-3444-3D11-6B72-6A862E49261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260"/>
            <a:ext cx="2387664" cy="6361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11EFB0-A202-ABB3-3332-88CC0F5FF49B}"/>
              </a:ext>
            </a:extLst>
          </p:cNvPr>
          <p:cNvSpPr txBox="1"/>
          <p:nvPr/>
        </p:nvSpPr>
        <p:spPr>
          <a:xfrm>
            <a:off x="3615464" y="20766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F26A97-9911-E7B5-06A9-2EC015AECC7D}"/>
              </a:ext>
            </a:extLst>
          </p:cNvPr>
          <p:cNvSpPr txBox="1"/>
          <p:nvPr/>
        </p:nvSpPr>
        <p:spPr>
          <a:xfrm>
            <a:off x="5885589" y="429498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4" name="yt_shape_1583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）尝试解决下面问题：如图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835" name="yt_image_158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8310" y="2060848"/>
            <a:ext cx="1783080" cy="147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837">
                <a:extLst>
                  <a:ext uri="{FF2B5EF4-FFF2-40B4-BE49-F238E27FC236}">
                    <a16:creationId xmlns:a16="http://schemas.microsoft.com/office/drawing/2014/main" id="{935111A1-FFA8-4FF6-302E-E63184B980E5}"/>
                  </a:ext>
                </a:extLst>
              </p:cNvPr>
              <p:cNvSpPr txBox="1"/>
              <p:nvPr/>
            </p:nvSpPr>
            <p:spPr>
              <a:xfrm>
                <a:off x="539882" y="1808647"/>
                <a:ext cx="6896119" cy="44674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2" name="yt_shape_15837">
                <a:extLst>
                  <a:ext uri="{FF2B5EF4-FFF2-40B4-BE49-F238E27FC236}">
                    <a16:creationId xmlns:a16="http://schemas.microsoft.com/office/drawing/2014/main" id="{935111A1-FFA8-4FF6-302E-E63184B980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1808647"/>
                <a:ext cx="6896119" cy="4467441"/>
              </a:xfrm>
              <a:prstGeom prst="rect">
                <a:avLst/>
              </a:prstGeom>
              <a:blipFill>
                <a:blip r:embed="rId3"/>
                <a:stretch>
                  <a:fillRect l="-2741" t="-1228" r="-1945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9" name="yt_shape_1583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840" name="yt_shape_15840"/>
          <p:cNvSpPr txBox="1"/>
          <p:nvPr/>
        </p:nvSpPr>
        <p:spPr>
          <a:xfrm>
            <a:off x="540000" y="1859435"/>
            <a:ext cx="98344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点重合，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841" name="yt_image_158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834595"/>
            <a:ext cx="2212848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843">
                <a:extLst>
                  <a:ext uri="{FF2B5EF4-FFF2-40B4-BE49-F238E27FC236}">
                    <a16:creationId xmlns:a16="http://schemas.microsoft.com/office/drawing/2014/main" id="{83E2804A-D5AC-9497-09AF-AF3C620D8E80}"/>
                  </a:ext>
                </a:extLst>
              </p:cNvPr>
              <p:cNvSpPr txBox="1"/>
              <p:nvPr/>
            </p:nvSpPr>
            <p:spPr>
              <a:xfrm>
                <a:off x="540000" y="2336330"/>
                <a:ext cx="11111999" cy="44674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2" name="yt_shape_15843">
                <a:extLst>
                  <a:ext uri="{FF2B5EF4-FFF2-40B4-BE49-F238E27FC236}">
                    <a16:creationId xmlns:a16="http://schemas.microsoft.com/office/drawing/2014/main" id="{83E2804A-D5AC-9497-09AF-AF3C620D8E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6330"/>
                <a:ext cx="11111999" cy="4467441"/>
              </a:xfrm>
              <a:prstGeom prst="rect">
                <a:avLst/>
              </a:prstGeom>
              <a:blipFill>
                <a:blip r:embed="rId3"/>
                <a:stretch>
                  <a:fillRect l="-1701" t="-1091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845" name="yt_shape_15845"/>
              <p:cNvSpPr txBox="1"/>
              <p:nvPr/>
            </p:nvSpPr>
            <p:spPr>
              <a:xfrm>
                <a:off x="540000" y="620688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上（不与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两点重合）时，求证：∠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845" name="yt_shape_158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0688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847" name="yt_image_1584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273" y="2069568"/>
            <a:ext cx="2375154" cy="1796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849">
                <a:extLst>
                  <a:ext uri="{FF2B5EF4-FFF2-40B4-BE49-F238E27FC236}">
                    <a16:creationId xmlns:a16="http://schemas.microsoft.com/office/drawing/2014/main" id="{045D2707-1E21-B30E-47CE-643AAE1EF1DF}"/>
                  </a:ext>
                </a:extLst>
              </p:cNvPr>
              <p:cNvSpPr txBox="1"/>
              <p:nvPr/>
            </p:nvSpPr>
            <p:spPr>
              <a:xfrm>
                <a:off x="539763" y="1727209"/>
                <a:ext cx="9262151" cy="50735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AD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AD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849">
                <a:extLst>
                  <a:ext uri="{FF2B5EF4-FFF2-40B4-BE49-F238E27FC236}">
                    <a16:creationId xmlns:a16="http://schemas.microsoft.com/office/drawing/2014/main" id="{045D2707-1E21-B30E-47CE-643AAE1EF1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63" y="1727209"/>
                <a:ext cx="9262151" cy="5073568"/>
              </a:xfrm>
              <a:prstGeom prst="rect">
                <a:avLst/>
              </a:prstGeom>
              <a:blipFill>
                <a:blip r:embed="rId4"/>
                <a:stretch>
                  <a:fillRect l="-2041" t="-960" r="-856" b="-1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51" name="yt_shape_1585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的图形我们把它称为“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字形”，则∠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之间的数量关系为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　　　　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5852" name="yt_image_158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761" y="2011799"/>
            <a:ext cx="1522476" cy="194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5862">
            <a:extLst>
              <a:ext uri="{FF2B5EF4-FFF2-40B4-BE49-F238E27FC236}">
                <a16:creationId xmlns:a16="http://schemas.microsoft.com/office/drawing/2014/main" id="{0A4ABADF-00C5-DF38-7972-BC35DD0AD116}"/>
              </a:ext>
            </a:extLst>
          </p:cNvPr>
          <p:cNvSpPr txBox="1"/>
          <p:nvPr/>
        </p:nvSpPr>
        <p:spPr>
          <a:xfrm>
            <a:off x="565256" y="4569222"/>
            <a:ext cx="959237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3" name="yt_shape_15863">
            <a:extLst>
              <a:ext uri="{FF2B5EF4-FFF2-40B4-BE49-F238E27FC236}">
                <a16:creationId xmlns:a16="http://schemas.microsoft.com/office/drawing/2014/main" id="{FA9EB131-6054-33FA-EC85-BA89FA2283F1}"/>
              </a:ext>
            </a:extLst>
          </p:cNvPr>
          <p:cNvSpPr txBox="1"/>
          <p:nvPr/>
        </p:nvSpPr>
        <p:spPr>
          <a:xfrm>
            <a:off x="565256" y="6008788"/>
            <a:ext cx="45733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故答案为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57" name="yt_shape_15857"/>
          <p:cNvSpPr txBox="1"/>
          <p:nvPr/>
        </p:nvSpPr>
        <p:spPr>
          <a:xfrm>
            <a:off x="524641" y="1243693"/>
            <a:ext cx="4334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图中有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字形”；</a:t>
            </a:r>
          </a:p>
        </p:txBody>
      </p:sp>
      <p:sp>
        <p:nvSpPr>
          <p:cNvPr id="15858" name="yt_shape_15858"/>
          <p:cNvSpPr txBox="1"/>
          <p:nvPr/>
        </p:nvSpPr>
        <p:spPr>
          <a:xfrm>
            <a:off x="524641" y="1722996"/>
            <a:ext cx="61058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2" name="yt_shape_15854">
            <a:extLst>
              <a:ext uri="{FF2B5EF4-FFF2-40B4-BE49-F238E27FC236}">
                <a16:creationId xmlns:a16="http://schemas.microsoft.com/office/drawing/2014/main" id="{E9696C8B-E606-F878-D196-33525BD1FA80}"/>
              </a:ext>
            </a:extLst>
          </p:cNvPr>
          <p:cNvSpPr txBox="1"/>
          <p:nvPr/>
        </p:nvSpPr>
        <p:spPr>
          <a:xfrm>
            <a:off x="263352" y="748357"/>
            <a:ext cx="63671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分别平分∠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5855">
            <a:extLst>
              <a:ext uri="{FF2B5EF4-FFF2-40B4-BE49-F238E27FC236}">
                <a16:creationId xmlns:a16="http://schemas.microsoft.com/office/drawing/2014/main" id="{6513DE8E-C1ED-3807-E394-57C4D2C107DC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962614"/>
            <a:ext cx="1892808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864">
            <a:extLst>
              <a:ext uri="{FF2B5EF4-FFF2-40B4-BE49-F238E27FC236}">
                <a16:creationId xmlns:a16="http://schemas.microsoft.com/office/drawing/2014/main" id="{B50EE865-7DA5-CD26-2C67-2F76BBC36AC1}"/>
              </a:ext>
            </a:extLst>
          </p:cNvPr>
          <p:cNvSpPr txBox="1"/>
          <p:nvPr/>
        </p:nvSpPr>
        <p:spPr>
          <a:xfrm>
            <a:off x="407368" y="2124623"/>
            <a:ext cx="379591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图中有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字形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故答案为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5865">
            <a:extLst>
              <a:ext uri="{FF2B5EF4-FFF2-40B4-BE49-F238E27FC236}">
                <a16:creationId xmlns:a16="http://schemas.microsoft.com/office/drawing/2014/main" id="{1AA45E3E-9D73-9B1B-E41F-23AD341C2AA1}"/>
              </a:ext>
            </a:extLst>
          </p:cNvPr>
          <p:cNvSpPr txBox="1"/>
          <p:nvPr/>
        </p:nvSpPr>
        <p:spPr>
          <a:xfrm>
            <a:off x="407368" y="5004583"/>
            <a:ext cx="40684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866">
            <a:extLst>
              <a:ext uri="{FF2B5EF4-FFF2-40B4-BE49-F238E27FC236}">
                <a16:creationId xmlns:a16="http://schemas.microsoft.com/office/drawing/2014/main" id="{A23E4E59-737A-DDDA-0E73-8C997DAA544C}"/>
              </a:ext>
            </a:extLst>
          </p:cNvPr>
          <p:cNvSpPr txBox="1"/>
          <p:nvPr/>
        </p:nvSpPr>
        <p:spPr>
          <a:xfrm>
            <a:off x="407368" y="5483886"/>
            <a:ext cx="3795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5867">
            <a:extLst>
              <a:ext uri="{FF2B5EF4-FFF2-40B4-BE49-F238E27FC236}">
                <a16:creationId xmlns:a16="http://schemas.microsoft.com/office/drawing/2014/main" id="{CCC5C2EB-70FE-A0F4-DAF0-DD204DFB2C6D}"/>
              </a:ext>
            </a:extLst>
          </p:cNvPr>
          <p:cNvSpPr txBox="1"/>
          <p:nvPr/>
        </p:nvSpPr>
        <p:spPr>
          <a:xfrm>
            <a:off x="407368" y="5912401"/>
            <a:ext cx="5060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5868">
            <a:extLst>
              <a:ext uri="{FF2B5EF4-FFF2-40B4-BE49-F238E27FC236}">
                <a16:creationId xmlns:a16="http://schemas.microsoft.com/office/drawing/2014/main" id="{AD73A160-7493-2888-F0FB-9B0E727A4661}"/>
              </a:ext>
            </a:extLst>
          </p:cNvPr>
          <p:cNvSpPr txBox="1"/>
          <p:nvPr/>
        </p:nvSpPr>
        <p:spPr>
          <a:xfrm>
            <a:off x="407368" y="6391704"/>
            <a:ext cx="18033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5859">
            <a:extLst>
              <a:ext uri="{FF2B5EF4-FFF2-40B4-BE49-F238E27FC236}">
                <a16:creationId xmlns:a16="http://schemas.microsoft.com/office/drawing/2014/main" id="{C8AE00AA-3935-01EA-15CC-3B3A32A21C5D}"/>
              </a:ext>
            </a:extLst>
          </p:cNvPr>
          <p:cNvSpPr txBox="1"/>
          <p:nvPr/>
        </p:nvSpPr>
        <p:spPr>
          <a:xfrm>
            <a:off x="407552" y="727054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分别平分∠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反向延长线交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之间的数量关系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5860">
            <a:extLst>
              <a:ext uri="{FF2B5EF4-FFF2-40B4-BE49-F238E27FC236}">
                <a16:creationId xmlns:a16="http://schemas.microsoft.com/office/drawing/2014/main" id="{BB10D95C-5BD1-6618-8B6A-95D7D9A3B455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071542"/>
            <a:ext cx="1839087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869">
            <a:extLst>
              <a:ext uri="{FF2B5EF4-FFF2-40B4-BE49-F238E27FC236}">
                <a16:creationId xmlns:a16="http://schemas.microsoft.com/office/drawing/2014/main" id="{369A3300-150F-A06A-7B48-F9520BE8FC57}"/>
              </a:ext>
            </a:extLst>
          </p:cNvPr>
          <p:cNvSpPr txBox="1"/>
          <p:nvPr/>
        </p:nvSpPr>
        <p:spPr>
          <a:xfrm>
            <a:off x="407552" y="1340768"/>
            <a:ext cx="40604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5870">
            <a:extLst>
              <a:ext uri="{FF2B5EF4-FFF2-40B4-BE49-F238E27FC236}">
                <a16:creationId xmlns:a16="http://schemas.microsoft.com/office/drawing/2014/main" id="{AD402558-82C0-CFCE-CC56-474D29D76F99}"/>
              </a:ext>
            </a:extLst>
          </p:cNvPr>
          <p:cNvSpPr txBox="1"/>
          <p:nvPr/>
        </p:nvSpPr>
        <p:spPr>
          <a:xfrm>
            <a:off x="407552" y="1730086"/>
            <a:ext cx="3435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871">
            <a:extLst>
              <a:ext uri="{FF2B5EF4-FFF2-40B4-BE49-F238E27FC236}">
                <a16:creationId xmlns:a16="http://schemas.microsoft.com/office/drawing/2014/main" id="{AC276B2D-76AD-2782-E20E-AFEDF445B87C}"/>
              </a:ext>
            </a:extLst>
          </p:cNvPr>
          <p:cNvSpPr txBox="1"/>
          <p:nvPr/>
        </p:nvSpPr>
        <p:spPr>
          <a:xfrm>
            <a:off x="407552" y="2132802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5872">
            <a:extLst>
              <a:ext uri="{FF2B5EF4-FFF2-40B4-BE49-F238E27FC236}">
                <a16:creationId xmlns:a16="http://schemas.microsoft.com/office/drawing/2014/main" id="{8CA4ABD7-C19E-A006-97EC-A9153336F41B}"/>
              </a:ext>
            </a:extLst>
          </p:cNvPr>
          <p:cNvSpPr txBox="1"/>
          <p:nvPr/>
        </p:nvSpPr>
        <p:spPr>
          <a:xfrm>
            <a:off x="407552" y="2561317"/>
            <a:ext cx="2507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5873">
            <a:extLst>
              <a:ext uri="{FF2B5EF4-FFF2-40B4-BE49-F238E27FC236}">
                <a16:creationId xmlns:a16="http://schemas.microsoft.com/office/drawing/2014/main" id="{043320FE-B90A-1441-9311-11483113E94D}"/>
              </a:ext>
            </a:extLst>
          </p:cNvPr>
          <p:cNvSpPr txBox="1"/>
          <p:nvPr/>
        </p:nvSpPr>
        <p:spPr>
          <a:xfrm>
            <a:off x="407552" y="304062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5874">
            <a:extLst>
              <a:ext uri="{FF2B5EF4-FFF2-40B4-BE49-F238E27FC236}">
                <a16:creationId xmlns:a16="http://schemas.microsoft.com/office/drawing/2014/main" id="{A5D90ED5-9501-15E3-9AD8-20F78F5099A0}"/>
              </a:ext>
            </a:extLst>
          </p:cNvPr>
          <p:cNvSpPr txBox="1"/>
          <p:nvPr/>
        </p:nvSpPr>
        <p:spPr>
          <a:xfrm>
            <a:off x="407552" y="3519923"/>
            <a:ext cx="2215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" name="yt_shape_15875">
            <a:extLst>
              <a:ext uri="{FF2B5EF4-FFF2-40B4-BE49-F238E27FC236}">
                <a16:creationId xmlns:a16="http://schemas.microsoft.com/office/drawing/2014/main" id="{7D7B1312-B6BC-E781-5489-EB5CB00551F6}"/>
              </a:ext>
            </a:extLst>
          </p:cNvPr>
          <p:cNvSpPr txBox="1"/>
          <p:nvPr/>
        </p:nvSpPr>
        <p:spPr>
          <a:xfrm>
            <a:off x="407552" y="3999226"/>
            <a:ext cx="2215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" name="yt_shape_15876">
            <a:extLst>
              <a:ext uri="{FF2B5EF4-FFF2-40B4-BE49-F238E27FC236}">
                <a16:creationId xmlns:a16="http://schemas.microsoft.com/office/drawing/2014/main" id="{932A0F34-F410-9D1D-BE3C-E90CF24E27DA}"/>
              </a:ext>
            </a:extLst>
          </p:cNvPr>
          <p:cNvSpPr txBox="1"/>
          <p:nvPr/>
        </p:nvSpPr>
        <p:spPr>
          <a:xfrm>
            <a:off x="407552" y="4478529"/>
            <a:ext cx="38219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" name="yt_shape_15877">
            <a:extLst>
              <a:ext uri="{FF2B5EF4-FFF2-40B4-BE49-F238E27FC236}">
                <a16:creationId xmlns:a16="http://schemas.microsoft.com/office/drawing/2014/main" id="{DFA541F2-3A70-0D48-3729-67D0CED7CDD9}"/>
              </a:ext>
            </a:extLst>
          </p:cNvPr>
          <p:cNvSpPr txBox="1"/>
          <p:nvPr/>
        </p:nvSpPr>
        <p:spPr>
          <a:xfrm>
            <a:off x="407552" y="4957832"/>
            <a:ext cx="40684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" name="yt_shape_15878">
            <a:extLst>
              <a:ext uri="{FF2B5EF4-FFF2-40B4-BE49-F238E27FC236}">
                <a16:creationId xmlns:a16="http://schemas.microsoft.com/office/drawing/2014/main" id="{B43F066E-6092-A3C0-8F5B-A341C613FB51}"/>
              </a:ext>
            </a:extLst>
          </p:cNvPr>
          <p:cNvSpPr txBox="1"/>
          <p:nvPr/>
        </p:nvSpPr>
        <p:spPr>
          <a:xfrm>
            <a:off x="407552" y="5437135"/>
            <a:ext cx="43541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" name="yt_shape_15879">
            <a:extLst>
              <a:ext uri="{FF2B5EF4-FFF2-40B4-BE49-F238E27FC236}">
                <a16:creationId xmlns:a16="http://schemas.microsoft.com/office/drawing/2014/main" id="{8F5250F3-84B8-321A-5127-C810C06FE005}"/>
              </a:ext>
            </a:extLst>
          </p:cNvPr>
          <p:cNvSpPr txBox="1"/>
          <p:nvPr/>
        </p:nvSpPr>
        <p:spPr>
          <a:xfrm>
            <a:off x="407552" y="5916438"/>
            <a:ext cx="71814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5" name="yt_shape_15880">
            <a:extLst>
              <a:ext uri="{FF2B5EF4-FFF2-40B4-BE49-F238E27FC236}">
                <a16:creationId xmlns:a16="http://schemas.microsoft.com/office/drawing/2014/main" id="{113647DD-5E0B-6E9B-A66F-2D054F73AFA3}"/>
              </a:ext>
            </a:extLst>
          </p:cNvPr>
          <p:cNvSpPr txBox="1"/>
          <p:nvPr/>
        </p:nvSpPr>
        <p:spPr>
          <a:xfrm>
            <a:off x="407552" y="6344953"/>
            <a:ext cx="39065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4" name="yt_shape_15764"/>
          <p:cNvSpPr txBox="1"/>
          <p:nvPr/>
        </p:nvSpPr>
        <p:spPr>
          <a:xfrm>
            <a:off x="540000" y="900000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）请你写出其中的一个真命题的推理过程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5765"/>
          <p:cNvSpPr txBox="1"/>
          <p:nvPr/>
        </p:nvSpPr>
        <p:spPr>
          <a:xfrm>
            <a:off x="540000" y="1531667"/>
            <a:ext cx="724076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Cambria Math" pitchFamily="24"/>
                <a:ea typeface="宋体" pitchFamily="24"/>
                <a:cs typeface="Cambria Math" pitchFamily="24"/>
              </a:rPr>
              <a:t>⇒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等量代换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pSp>
        <p:nvGrpSpPr>
          <p:cNvPr id="15766" name="yt_shape_1576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9790" y="1531667"/>
            <a:ext cx="1672209" cy="1654378"/>
            <a:chOff x="0" y="0"/>
            <a:chExt cx="1672209" cy="1654378"/>
          </a:xfrm>
        </p:grpSpPr>
        <p:pic>
          <p:nvPicPr>
            <p:cNvPr id="5" name="yt_image_15766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2209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68" name="yt_shape_15768"/>
            <p:cNvSpPr txBox="1"/>
            <p:nvPr/>
          </p:nvSpPr>
          <p:spPr>
            <a:xfrm>
              <a:off x="315495" y="1225863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" name="yt_shape_15770"/>
          <p:cNvSpPr txBox="1"/>
          <p:nvPr/>
        </p:nvSpPr>
        <p:spPr>
          <a:xfrm>
            <a:off x="540000" y="900000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平行线的判定与性质</a:t>
            </a:r>
          </a:p>
        </p:txBody>
      </p:sp>
      <p:sp>
        <p:nvSpPr>
          <p:cNvPr id="15771" name="yt_shape_15771"/>
          <p:cNvSpPr txBox="1"/>
          <p:nvPr/>
        </p:nvSpPr>
        <p:spPr>
          <a:xfrm>
            <a:off x="540119" y="1399565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陕西省中考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的大小为（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75" name="yt_table_15775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279927"/>
              </p:ext>
            </p:extLst>
          </p:nvPr>
        </p:nvGraphicFramePr>
        <p:xfrm>
          <a:off x="540000" y="2359000"/>
          <a:ext cx="9333866" cy="424371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3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3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3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8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1"/>
                  </a:ext>
                </a:extLst>
              </a:tr>
            </a:tbl>
          </a:graphicData>
        </a:graphic>
      </p:graphicFrame>
      <p:grpSp>
        <p:nvGrpSpPr>
          <p:cNvPr id="15772" name="yt_shape_15772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5650" y="2359000"/>
            <a:ext cx="1744218" cy="1673874"/>
            <a:chOff x="0" y="0"/>
            <a:chExt cx="1744218" cy="1673874"/>
          </a:xfrm>
        </p:grpSpPr>
        <p:pic>
          <p:nvPicPr>
            <p:cNvPr id="2" name="yt_image_1577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4218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74" name="yt_shape_15774"/>
            <p:cNvSpPr txBox="1"/>
            <p:nvPr/>
          </p:nvSpPr>
          <p:spPr>
            <a:xfrm>
              <a:off x="338828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57980">
            <a:extLst>
              <a:ext uri="{FF2B5EF4-FFF2-40B4-BE49-F238E27FC236}">
                <a16:creationId xmlns:a16="http://schemas.microsoft.com/office/drawing/2014/main" id="{152CE1D3-1AC8-867E-F509-593C406A91C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0B428F3-B3B1-040A-0DC2-24F7481312E6}"/>
              </a:ext>
            </a:extLst>
          </p:cNvPr>
          <p:cNvSpPr txBox="1"/>
          <p:nvPr/>
        </p:nvSpPr>
        <p:spPr>
          <a:xfrm>
            <a:off x="10795759" y="13487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5777">
            <a:extLst>
              <a:ext uri="{FF2B5EF4-FFF2-40B4-BE49-F238E27FC236}">
                <a16:creationId xmlns:a16="http://schemas.microsoft.com/office/drawing/2014/main" id="{8460B361-F33C-5107-FEEC-1EBB345D5282}"/>
              </a:ext>
            </a:extLst>
          </p:cNvPr>
          <p:cNvSpPr txBox="1"/>
          <p:nvPr/>
        </p:nvSpPr>
        <p:spPr>
          <a:xfrm>
            <a:off x="540000" y="4135754"/>
            <a:ext cx="1218073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6" name="yt_table_15781_skip" title="H_66.83008">
            <a:extLst>
              <a:ext uri="{FF2B5EF4-FFF2-40B4-BE49-F238E27FC236}">
                <a16:creationId xmlns:a16="http://schemas.microsoft.com/office/drawing/2014/main" id="{B591B376-CFD6-A9D4-7248-E506B55DB2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883280"/>
              </p:ext>
            </p:extLst>
          </p:nvPr>
        </p:nvGraphicFramePr>
        <p:xfrm>
          <a:off x="539881" y="5095189"/>
          <a:ext cx="4142106" cy="848742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4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"/>
                  </a:ext>
                </a:extLst>
              </a:tr>
            </a:tbl>
          </a:graphicData>
        </a:graphic>
      </p:graphicFrame>
      <p:grpSp>
        <p:nvGrpSpPr>
          <p:cNvPr id="7" name="yt_shape_15778_skip" title="H_137.3811">
            <a:extLst>
              <a:ext uri="{FF2B5EF4-FFF2-40B4-BE49-F238E27FC236}">
                <a16:creationId xmlns:a16="http://schemas.microsoft.com/office/drawing/2014/main" id="{0088A92A-0988-BBBC-F8CD-01FBEF99960F}"/>
              </a:ext>
            </a:extLst>
          </p:cNvPr>
          <p:cNvGrpSpPr/>
          <p:nvPr/>
        </p:nvGrpSpPr>
        <p:grpSpPr>
          <a:xfrm>
            <a:off x="9150127" y="4803438"/>
            <a:ext cx="2499741" cy="1744740"/>
            <a:chOff x="0" y="0"/>
            <a:chExt cx="2499741" cy="1744740"/>
          </a:xfrm>
        </p:grpSpPr>
        <p:pic>
          <p:nvPicPr>
            <p:cNvPr id="8" name="yt_image_15778">
              <a:extLst>
                <a:ext uri="{FF2B5EF4-FFF2-40B4-BE49-F238E27FC236}">
                  <a16:creationId xmlns:a16="http://schemas.microsoft.com/office/drawing/2014/main" id="{5640EDAD-587C-7C90-5AF5-73855C99D352}"/>
                </a:ex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99741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5780">
              <a:extLst>
                <a:ext uri="{FF2B5EF4-FFF2-40B4-BE49-F238E27FC236}">
                  <a16:creationId xmlns:a16="http://schemas.microsoft.com/office/drawing/2014/main" id="{54B14242-0FD8-D13A-0B8D-3005F8ED1D60}"/>
                </a:ext>
              </a:extLst>
            </p:cNvPr>
            <p:cNvSpPr txBox="1"/>
            <p:nvPr/>
          </p:nvSpPr>
          <p:spPr>
            <a:xfrm>
              <a:off x="716589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FD6ADC1-F211-C700-3506-298D3275C5D5}"/>
              </a:ext>
            </a:extLst>
          </p:cNvPr>
          <p:cNvSpPr txBox="1"/>
          <p:nvPr/>
        </p:nvSpPr>
        <p:spPr>
          <a:xfrm>
            <a:off x="11338344" y="40688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3" name="yt_shape_1578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张家界市中考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为平面镜，∠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，一束光线（与水平线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平行）从点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射入，经平面镜反射后，反射光线落在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处，则∠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787" name="yt_shape_15787"/>
          <p:cNvSpPr txBox="1"/>
          <p:nvPr/>
        </p:nvSpPr>
        <p:spPr>
          <a:xfrm>
            <a:off x="540000" y="41122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84" name="yt_shape_15784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3309" y="2491930"/>
            <a:ext cx="1905381" cy="1569861"/>
            <a:chOff x="0" y="0"/>
            <a:chExt cx="1905381" cy="1569861"/>
          </a:xfrm>
        </p:grpSpPr>
        <p:pic>
          <p:nvPicPr>
            <p:cNvPr id="2" name="yt_image_1578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5381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86" name="yt_shape_15786"/>
            <p:cNvSpPr txBox="1"/>
            <p:nvPr/>
          </p:nvSpPr>
          <p:spPr>
            <a:xfrm>
              <a:off x="419409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30A7C80-2EA7-4F6B-7435-99553858D1D6}"/>
              </a:ext>
            </a:extLst>
          </p:cNvPr>
          <p:cNvSpPr txBox="1"/>
          <p:nvPr/>
        </p:nvSpPr>
        <p:spPr>
          <a:xfrm>
            <a:off x="3175846" y="180417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8" name="yt_shape_15788"/>
          <p:cNvSpPr txBox="1"/>
          <p:nvPr/>
        </p:nvSpPr>
        <p:spPr>
          <a:xfrm>
            <a:off x="540000" y="900000"/>
            <a:ext cx="67774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792" name="yt_shape_15792"/>
          <p:cNvSpPr txBox="1"/>
          <p:nvPr/>
        </p:nvSpPr>
        <p:spPr>
          <a:xfrm>
            <a:off x="540000" y="30148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89" name="yt_shape_15789" title="H_112.81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0446" y="1531667"/>
            <a:ext cx="1991106" cy="1432701"/>
            <a:chOff x="0" y="0"/>
            <a:chExt cx="1991106" cy="1432701"/>
          </a:xfrm>
        </p:grpSpPr>
        <p:pic>
          <p:nvPicPr>
            <p:cNvPr id="2" name="yt_image_1578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1106" cy="1036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91" name="yt_shape_15791"/>
            <p:cNvSpPr txBox="1"/>
            <p:nvPr/>
          </p:nvSpPr>
          <p:spPr>
            <a:xfrm>
              <a:off x="462272" y="10727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793" name="yt_shape_15793"/>
          <p:cNvSpPr txBox="1"/>
          <p:nvPr/>
        </p:nvSpPr>
        <p:spPr>
          <a:xfrm>
            <a:off x="540000" y="3388280"/>
            <a:ext cx="565058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同位角相等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等量代换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9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4" name="yt_shape_15794"/>
          <p:cNvSpPr txBox="1"/>
          <p:nvPr/>
        </p:nvSpPr>
        <p:spPr>
          <a:xfrm>
            <a:off x="540000" y="900000"/>
            <a:ext cx="407803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三角形内角和定理</a:t>
            </a:r>
          </a:p>
        </p:txBody>
      </p:sp>
      <p:sp>
        <p:nvSpPr>
          <p:cNvPr id="15795" name="yt_shape_1579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99" name="yt_table_15799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116513"/>
              </p:ext>
            </p:extLst>
          </p:nvPr>
        </p:nvGraphicFramePr>
        <p:xfrm>
          <a:off x="540000" y="2359000"/>
          <a:ext cx="87242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4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4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4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4"/>
                  </a:ext>
                </a:extLst>
              </a:tr>
            </a:tbl>
          </a:graphicData>
        </a:graphic>
      </p:graphicFrame>
      <p:grpSp>
        <p:nvGrpSpPr>
          <p:cNvPr id="15796" name="yt_shape_15796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2216" y="2359000"/>
            <a:ext cx="1707642" cy="1909332"/>
            <a:chOff x="0" y="0"/>
            <a:chExt cx="1707642" cy="1909332"/>
          </a:xfrm>
        </p:grpSpPr>
        <p:pic>
          <p:nvPicPr>
            <p:cNvPr id="2" name="yt_image_1579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7642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98" name="yt_shape_15798"/>
            <p:cNvSpPr txBox="1"/>
            <p:nvPr/>
          </p:nvSpPr>
          <p:spPr>
            <a:xfrm>
              <a:off x="320540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58020">
            <a:extLst>
              <a:ext uri="{FF2B5EF4-FFF2-40B4-BE49-F238E27FC236}">
                <a16:creationId xmlns:a16="http://schemas.microsoft.com/office/drawing/2014/main" id="{1AD7B2A6-2BAB-C93F-C99C-72680AA7027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C092DE6-9DD6-3036-402F-CA93DB2D2ACC}"/>
              </a:ext>
            </a:extLst>
          </p:cNvPr>
          <p:cNvSpPr txBox="1"/>
          <p:nvPr/>
        </p:nvSpPr>
        <p:spPr>
          <a:xfrm>
            <a:off x="739224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5801">
            <a:extLst>
              <a:ext uri="{FF2B5EF4-FFF2-40B4-BE49-F238E27FC236}">
                <a16:creationId xmlns:a16="http://schemas.microsoft.com/office/drawing/2014/main" id="{87DFD8DF-EB35-921D-D099-820B4992F7CF}"/>
              </a:ext>
            </a:extLst>
          </p:cNvPr>
          <p:cNvSpPr txBox="1"/>
          <p:nvPr/>
        </p:nvSpPr>
        <p:spPr>
          <a:xfrm>
            <a:off x="540000" y="42683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5805">
            <a:extLst>
              <a:ext uri="{FF2B5EF4-FFF2-40B4-BE49-F238E27FC236}">
                <a16:creationId xmlns:a16="http://schemas.microsoft.com/office/drawing/2014/main" id="{397774A0-76B5-BF80-47EB-96516E7637ED}"/>
              </a:ext>
            </a:extLst>
          </p:cNvPr>
          <p:cNvSpPr txBox="1"/>
          <p:nvPr/>
        </p:nvSpPr>
        <p:spPr>
          <a:xfrm>
            <a:off x="539881" y="70050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5802" title="H_123.9711">
            <a:extLst>
              <a:ext uri="{FF2B5EF4-FFF2-40B4-BE49-F238E27FC236}">
                <a16:creationId xmlns:a16="http://schemas.microsoft.com/office/drawing/2014/main" id="{CC766A7B-CE92-26ED-7E2B-B8D770A8EAA4}"/>
              </a:ext>
            </a:extLst>
          </p:cNvPr>
          <p:cNvGrpSpPr/>
          <p:nvPr/>
        </p:nvGrpSpPr>
        <p:grpSpPr>
          <a:xfrm>
            <a:off x="10020223" y="4966076"/>
            <a:ext cx="1587627" cy="1574433"/>
            <a:chOff x="0" y="0"/>
            <a:chExt cx="1587627" cy="1574433"/>
          </a:xfrm>
        </p:grpSpPr>
        <p:pic>
          <p:nvPicPr>
            <p:cNvPr id="8" name="yt_image_15802">
              <a:extLst>
                <a:ext uri="{FF2B5EF4-FFF2-40B4-BE49-F238E27FC236}">
                  <a16:creationId xmlns:a16="http://schemas.microsoft.com/office/drawing/2014/main" id="{FA94C8C3-DAC5-478C-C6DE-712AC5F1B935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87627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5804">
              <a:extLst>
                <a:ext uri="{FF2B5EF4-FFF2-40B4-BE49-F238E27FC236}">
                  <a16:creationId xmlns:a16="http://schemas.microsoft.com/office/drawing/2014/main" id="{195EA71E-062D-69C5-6311-BEEAB1082A97}"/>
                </a:ext>
              </a:extLst>
            </p:cNvPr>
            <p:cNvSpPr txBox="1"/>
            <p:nvPr/>
          </p:nvSpPr>
          <p:spPr>
            <a:xfrm>
              <a:off x="260532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B74AD212-8C11-9DD2-5A4E-7386B29C182B}"/>
              </a:ext>
            </a:extLst>
          </p:cNvPr>
          <p:cNvSpPr txBox="1"/>
          <p:nvPr/>
        </p:nvSpPr>
        <p:spPr>
          <a:xfrm>
            <a:off x="4682264" y="4697014"/>
            <a:ext cx="132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6" name="yt_shape_1580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）如图是可调躺椅示意图（数据如图），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保持不变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为了舒适，需调整∠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的大小，使∠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减少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（填“增加”或“减少”）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810" name="yt_shape_15810"/>
          <p:cNvSpPr txBox="1"/>
          <p:nvPr/>
        </p:nvSpPr>
        <p:spPr>
          <a:xfrm>
            <a:off x="540000" y="44082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807" name="yt_shape_15807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7010" y="2491930"/>
            <a:ext cx="2117979" cy="1865898"/>
            <a:chOff x="0" y="0"/>
            <a:chExt cx="2117979" cy="1865898"/>
          </a:xfrm>
        </p:grpSpPr>
        <p:pic>
          <p:nvPicPr>
            <p:cNvPr id="2" name="yt_image_1580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7979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809" name="yt_shape_15809"/>
            <p:cNvSpPr txBox="1"/>
            <p:nvPr/>
          </p:nvSpPr>
          <p:spPr>
            <a:xfrm>
              <a:off x="449525" y="150589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4723D1F-684F-D0CF-1914-A484AC99026F}"/>
              </a:ext>
            </a:extLst>
          </p:cNvPr>
          <p:cNvSpPr txBox="1"/>
          <p:nvPr/>
        </p:nvSpPr>
        <p:spPr>
          <a:xfrm>
            <a:off x="1585171" y="180417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B62CAE-8332-1D2C-A2E1-94AEF8EFF86E}"/>
              </a:ext>
            </a:extLst>
          </p:cNvPr>
          <p:cNvSpPr txBox="1"/>
          <p:nvPr/>
        </p:nvSpPr>
        <p:spPr>
          <a:xfrm>
            <a:off x="6461971" y="180417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1" name="yt_shape_15811"/>
          <p:cNvSpPr txBox="1"/>
          <p:nvPr/>
        </p:nvSpPr>
        <p:spPr>
          <a:xfrm>
            <a:off x="540000" y="900000"/>
            <a:ext cx="97256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815" name="yt_shape_15815"/>
          <p:cNvSpPr txBox="1"/>
          <p:nvPr/>
        </p:nvSpPr>
        <p:spPr>
          <a:xfrm>
            <a:off x="540000" y="33268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812" name="yt_shape_15812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3316" y="1531667"/>
            <a:ext cx="1785366" cy="1744740"/>
            <a:chOff x="0" y="0"/>
            <a:chExt cx="1785366" cy="1744740"/>
          </a:xfrm>
        </p:grpSpPr>
        <p:pic>
          <p:nvPicPr>
            <p:cNvPr id="2" name="yt_image_1581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5366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814" name="yt_shape_15814"/>
            <p:cNvSpPr txBox="1"/>
            <p:nvPr/>
          </p:nvSpPr>
          <p:spPr>
            <a:xfrm>
              <a:off x="283219" y="13847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816" name="yt_shape_15816"/>
          <p:cNvSpPr txBox="1"/>
          <p:nvPr/>
        </p:nvSpPr>
        <p:spPr>
          <a:xfrm>
            <a:off x="540000" y="3700250"/>
            <a:ext cx="579145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AE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8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8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8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1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7" name="yt_shape_15817"/>
          <p:cNvSpPr txBox="1"/>
          <p:nvPr/>
        </p:nvSpPr>
        <p:spPr>
          <a:xfrm>
            <a:off x="540000" y="900000"/>
            <a:ext cx="2551981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6b97561-cdb0-40ec-95fe-648ff9f9ce6f.png&quot;}"/>
            </a:endParaRPr>
          </a:p>
        </p:txBody>
      </p:sp>
      <p:sp>
        <p:nvSpPr>
          <p:cNvPr id="15818" name="yt_shape_15818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潍坊市中考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）如图是小亮绘制的潜望镜原理示意图，两个平面镜的镜面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平行，入射光线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与出射光线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若入射光线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与镜面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的夹角∠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822" name="yt_table_1582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376115"/>
              </p:ext>
            </p:extLst>
          </p:nvPr>
        </p:nvGraphicFramePr>
        <p:xfrm>
          <a:off x="540000" y="3083749"/>
          <a:ext cx="4786630" cy="848742"/>
        </p:xfrm>
        <a:graphic>
          <a:graphicData uri="http://schemas.openxmlformats.org/drawingml/2006/table">
            <a:tbl>
              <a:tblPr/>
              <a:tblGrid>
                <a:gridCol w="2935605">
                  <a:extLst>
                    <a:ext uri="{9D8B030D-6E8A-4147-A177-3AD203B41FA5}">
                      <a16:colId xmlns:a16="http://schemas.microsoft.com/office/drawing/2014/main" val="10847"/>
                    </a:ext>
                  </a:extLst>
                </a:gridCol>
                <a:gridCol w="1851025">
                  <a:extLst>
                    <a:ext uri="{9D8B030D-6E8A-4147-A177-3AD203B41FA5}">
                      <a16:colId xmlns:a16="http://schemas.microsoft.com/office/drawing/2014/main" val="108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6"/>
                  </a:ext>
                </a:extLst>
              </a:tr>
            </a:tbl>
          </a:graphicData>
        </a:graphic>
      </p:graphicFrame>
      <p:grpSp>
        <p:nvGrpSpPr>
          <p:cNvPr id="15819" name="yt_shape_15819_skip" title="H_185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8816" y="2547321"/>
            <a:ext cx="1663065" cy="2359674"/>
            <a:chOff x="0" y="0"/>
            <a:chExt cx="1663065" cy="2359674"/>
          </a:xfrm>
        </p:grpSpPr>
        <p:pic>
          <p:nvPicPr>
            <p:cNvPr id="2" name="yt_image_1581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3065" cy="19636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821" name="yt_shape_15821"/>
            <p:cNvSpPr txBox="1"/>
            <p:nvPr/>
          </p:nvSpPr>
          <p:spPr>
            <a:xfrm>
              <a:off x="222068" y="19996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58060">
            <a:extLst>
              <a:ext uri="{FF2B5EF4-FFF2-40B4-BE49-F238E27FC236}">
                <a16:creationId xmlns:a16="http://schemas.microsoft.com/office/drawing/2014/main" id="{5E0D6F69-7878-20F9-15B5-61E74404E63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29"/>
            <a:ext cx="2400364" cy="6352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EEA0D0B-E6A1-9150-9E1C-D2FC246DCD57}"/>
              </a:ext>
            </a:extLst>
          </p:cNvPr>
          <p:cNvSpPr txBox="1"/>
          <p:nvPr/>
        </p:nvSpPr>
        <p:spPr>
          <a:xfrm>
            <a:off x="3040908" y="25483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5824">
            <a:extLst>
              <a:ext uri="{FF2B5EF4-FFF2-40B4-BE49-F238E27FC236}">
                <a16:creationId xmlns:a16="http://schemas.microsoft.com/office/drawing/2014/main" id="{89824727-31FD-C9D9-9331-626DD55D5C37}"/>
              </a:ext>
            </a:extLst>
          </p:cNvPr>
          <p:cNvSpPr txBox="1"/>
          <p:nvPr/>
        </p:nvSpPr>
        <p:spPr>
          <a:xfrm>
            <a:off x="540000" y="5213817"/>
            <a:ext cx="11652000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若三角形的一个外角为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哈尔滨市中考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上的高，∠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CF0FE5-2B51-B47B-3C27-EB7371082181}"/>
              </a:ext>
            </a:extLst>
          </p:cNvPr>
          <p:cNvSpPr txBox="1"/>
          <p:nvPr/>
        </p:nvSpPr>
        <p:spPr>
          <a:xfrm>
            <a:off x="8263663" y="516701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F5B311-3CCF-314D-7C82-3B416F3074C6}"/>
              </a:ext>
            </a:extLst>
          </p:cNvPr>
          <p:cNvSpPr txBox="1"/>
          <p:nvPr/>
        </p:nvSpPr>
        <p:spPr>
          <a:xfrm>
            <a:off x="2329707" y="606158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1991</Words>
  <Application>Microsoft Office PowerPoint</Application>
  <PresentationFormat>宽屏</PresentationFormat>
  <Paragraphs>145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56</cp:revision>
  <dcterms:created xsi:type="dcterms:W3CDTF">2023-05-05T05:33:00Z</dcterms:created>
  <dcterms:modified xsi:type="dcterms:W3CDTF">2023-05-23T09:29:50Z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