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9" r:id="rId6"/>
    <p:sldId id="313" r:id="rId7"/>
    <p:sldId id="25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5" name="yt_shape_12875"/>
          <p:cNvSpPr txBox="1"/>
          <p:nvPr/>
        </p:nvSpPr>
        <p:spPr>
          <a:xfrm>
            <a:off x="540000" y="900000"/>
            <a:ext cx="406681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等边三角形中的全等</a:t>
            </a:r>
          </a:p>
        </p:txBody>
      </p:sp>
      <p:sp>
        <p:nvSpPr>
          <p:cNvPr id="12876" name="yt_shape_12876"/>
          <p:cNvSpPr txBox="1"/>
          <p:nvPr/>
        </p:nvSpPr>
        <p:spPr>
          <a:xfrm>
            <a:off x="540119" y="134441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d98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所在直线上的动点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</p:txBody>
      </p:sp>
      <p:pic>
        <p:nvPicPr>
          <p:cNvPr id="12877" name="yt_image_12877" title="H_121.77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2817724"/>
            <a:ext cx="1483745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879" name="yt_shape_12879"/>
              <p:cNvSpPr txBox="1"/>
              <p:nvPr/>
            </p:nvSpPr>
            <p:spPr>
              <a:xfrm>
                <a:off x="597624" y="2029783"/>
                <a:ext cx="8541569" cy="2921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</p:txBody>
          </p:sp>
        </mc:Choice>
        <mc:Fallback>
          <p:sp>
            <p:nvSpPr>
              <p:cNvPr id="12879" name="yt_shape_128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624" y="2029783"/>
                <a:ext cx="8541569" cy="2921634"/>
              </a:xfrm>
              <a:prstGeom prst="rect">
                <a:avLst/>
              </a:prstGeom>
              <a:blipFill>
                <a:blip r:embed="rId3"/>
                <a:stretch>
                  <a:fillRect l="-2141" r="-1213" b="-5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242611832" title="H_25.973701">
            <a:extLst>
              <a:ext uri="{FF2B5EF4-FFF2-40B4-BE49-F238E27FC236}">
                <a16:creationId xmlns:a16="http://schemas.microsoft.com/office/drawing/2014/main" id="{2D910AAD-4112-E9D7-8EED-C570381C3F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115C75B-1AA3-E6A1-D06F-47B734FD0624}"/>
                  </a:ext>
                </a:extLst>
              </p:cNvPr>
              <p:cNvSpPr txBox="1"/>
              <p:nvPr/>
            </p:nvSpPr>
            <p:spPr>
              <a:xfrm>
                <a:off x="507613" y="1982977"/>
                <a:ext cx="624782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115C75B-1AA3-E6A1-D06F-47B734FD06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13" y="1982977"/>
                <a:ext cx="6247828" cy="1611643"/>
              </a:xfrm>
              <a:prstGeom prst="rect">
                <a:avLst/>
              </a:prstGeom>
              <a:blipFill>
                <a:blip r:embed="rId5"/>
                <a:stretch>
                  <a:fillRect l="-14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E5B9E55-7AE8-3563-AE67-894A3954089A}"/>
              </a:ext>
            </a:extLst>
          </p:cNvPr>
          <p:cNvSpPr txBox="1"/>
          <p:nvPr/>
        </p:nvSpPr>
        <p:spPr>
          <a:xfrm>
            <a:off x="507613" y="3501008"/>
            <a:ext cx="44431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CB97DC-4031-62EF-4DFE-D0BC1DAF72DC}"/>
              </a:ext>
            </a:extLst>
          </p:cNvPr>
          <p:cNvSpPr txBox="1"/>
          <p:nvPr/>
        </p:nvSpPr>
        <p:spPr>
          <a:xfrm>
            <a:off x="507613" y="3976496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5A3EE43-94B2-A357-6E03-DFABF13E293B}"/>
              </a:ext>
            </a:extLst>
          </p:cNvPr>
          <p:cNvSpPr txBox="1"/>
          <p:nvPr/>
        </p:nvSpPr>
        <p:spPr>
          <a:xfrm>
            <a:off x="507613" y="4451985"/>
            <a:ext cx="86390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1" name="yt_shape_12881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等腰直角三角形中的全等</a:t>
            </a:r>
          </a:p>
        </p:txBody>
      </p:sp>
      <p:sp>
        <p:nvSpPr>
          <p:cNvPr id="12882" name="yt_shape_12882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均为等腰直角三角形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932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883" name="yt_image_12883" title="H_132.57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1988840"/>
            <a:ext cx="1967889" cy="168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611913" title="H_25.973701">
            <a:extLst>
              <a:ext uri="{FF2B5EF4-FFF2-40B4-BE49-F238E27FC236}">
                <a16:creationId xmlns:a16="http://schemas.microsoft.com/office/drawing/2014/main" id="{C488339E-3A60-884C-7249-B55B86D42E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885"/>
              <p:cNvSpPr txBox="1"/>
              <p:nvPr/>
            </p:nvSpPr>
            <p:spPr>
              <a:xfrm>
                <a:off x="497379" y="2350658"/>
                <a:ext cx="6620402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均为等腰直角三角形，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28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350658"/>
                <a:ext cx="6620402" cy="4362028"/>
              </a:xfrm>
              <a:prstGeom prst="rect">
                <a:avLst/>
              </a:prstGeom>
              <a:blipFill>
                <a:blip r:embed="rId4"/>
                <a:stretch>
                  <a:fillRect l="-2855" t="-1259" r="-1842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8C5C883-FB30-B191-7E37-ED84600595BE}"/>
              </a:ext>
            </a:extLst>
          </p:cNvPr>
          <p:cNvSpPr txBox="1"/>
          <p:nvPr/>
        </p:nvSpPr>
        <p:spPr>
          <a:xfrm>
            <a:off x="407368" y="2303852"/>
            <a:ext cx="6736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均为等腰直角三角形，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9F729D-3CA6-C6BA-9198-52F2CFBF0318}"/>
              </a:ext>
            </a:extLst>
          </p:cNvPr>
          <p:cNvSpPr txBox="1"/>
          <p:nvPr/>
        </p:nvSpPr>
        <p:spPr>
          <a:xfrm>
            <a:off x="407368" y="2779340"/>
            <a:ext cx="3505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2E6AC76-C471-396D-3072-DBCE2BCA4C70}"/>
              </a:ext>
            </a:extLst>
          </p:cNvPr>
          <p:cNvSpPr txBox="1"/>
          <p:nvPr/>
        </p:nvSpPr>
        <p:spPr>
          <a:xfrm>
            <a:off x="407368" y="3254828"/>
            <a:ext cx="367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9280C6B-FBEF-5104-C7CE-392925F97830}"/>
              </a:ext>
            </a:extLst>
          </p:cNvPr>
          <p:cNvSpPr txBox="1"/>
          <p:nvPr/>
        </p:nvSpPr>
        <p:spPr>
          <a:xfrm>
            <a:off x="407368" y="3730316"/>
            <a:ext cx="5333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8C97A8E-6698-BF2E-2D7A-6A5440C9D728}"/>
              </a:ext>
            </a:extLst>
          </p:cNvPr>
          <p:cNvSpPr txBox="1"/>
          <p:nvPr/>
        </p:nvSpPr>
        <p:spPr>
          <a:xfrm>
            <a:off x="407368" y="4205804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BF62578-D7C0-8D93-5F87-605542CF44F0}"/>
                  </a:ext>
                </a:extLst>
              </p:cNvPr>
              <p:cNvSpPr txBox="1"/>
              <p:nvPr/>
            </p:nvSpPr>
            <p:spPr>
              <a:xfrm>
                <a:off x="407368" y="4681292"/>
                <a:ext cx="57350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BF62578-D7C0-8D93-5F87-605542CF44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681292"/>
                <a:ext cx="5735066" cy="1611643"/>
              </a:xfrm>
              <a:prstGeom prst="rect">
                <a:avLst/>
              </a:prstGeom>
              <a:blipFill>
                <a:blip r:embed="rId5"/>
                <a:stretch>
                  <a:fillRect l="-1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606B5E2C-75A8-05FB-236A-E4B3845FAC1C}"/>
              </a:ext>
            </a:extLst>
          </p:cNvPr>
          <p:cNvSpPr txBox="1"/>
          <p:nvPr/>
        </p:nvSpPr>
        <p:spPr>
          <a:xfrm>
            <a:off x="407368" y="6199323"/>
            <a:ext cx="446062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7" name="yt_shape_12887"/>
          <p:cNvSpPr txBox="1"/>
          <p:nvPr/>
        </p:nvSpPr>
        <p:spPr>
          <a:xfrm>
            <a:off x="540000" y="692696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两个等腰三角形共顶点</a:t>
            </a:r>
          </a:p>
        </p:txBody>
      </p:sp>
      <p:sp>
        <p:nvSpPr>
          <p:cNvPr id="12888" name="yt_shape_12888"/>
          <p:cNvSpPr txBox="1"/>
          <p:nvPr/>
        </p:nvSpPr>
        <p:spPr>
          <a:xfrm>
            <a:off x="540119" y="118790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均为等边三角形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4015"/>
              </a:rPr>
              <a:t>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</p:txBody>
      </p:sp>
      <p:pic>
        <p:nvPicPr>
          <p:cNvPr id="12889" name="yt_image_12889" title="H_129.96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2071024"/>
            <a:ext cx="2191546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611999" title="H_25.973701">
            <a:extLst>
              <a:ext uri="{FF2B5EF4-FFF2-40B4-BE49-F238E27FC236}">
                <a16:creationId xmlns:a16="http://schemas.microsoft.com/office/drawing/2014/main" id="{389FA213-C84B-336E-E7ED-A888D87FDB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747823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891"/>
              <p:cNvSpPr txBox="1"/>
              <p:nvPr/>
            </p:nvSpPr>
            <p:spPr>
              <a:xfrm>
                <a:off x="630011" y="2117830"/>
                <a:ext cx="6657272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都是等边三角形，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</p:txBody>
          </p:sp>
        </mc:Choice>
        <mc:Fallback>
          <p:sp>
            <p:nvSpPr>
              <p:cNvPr id="6" name="yt_shape_128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2117830"/>
                <a:ext cx="6657272" cy="4842159"/>
              </a:xfrm>
              <a:prstGeom prst="rect">
                <a:avLst/>
              </a:prstGeom>
              <a:blipFill>
                <a:blip r:embed="rId4"/>
                <a:stretch>
                  <a:fillRect l="-2747" t="-1006" r="-1832" b="-3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385D810-379A-3B95-A1A6-E5875D9D3D30}"/>
              </a:ext>
            </a:extLst>
          </p:cNvPr>
          <p:cNvSpPr txBox="1"/>
          <p:nvPr/>
        </p:nvSpPr>
        <p:spPr>
          <a:xfrm>
            <a:off x="540000" y="2071024"/>
            <a:ext cx="612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都是等边三角形，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AB38BD-0E5E-A906-D5AF-40AFF2629616}"/>
              </a:ext>
            </a:extLst>
          </p:cNvPr>
          <p:cNvSpPr txBox="1"/>
          <p:nvPr/>
        </p:nvSpPr>
        <p:spPr>
          <a:xfrm>
            <a:off x="540000" y="2546512"/>
            <a:ext cx="6772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DBD80E1-FD50-35C8-A62F-3DBFFEB315B6}"/>
              </a:ext>
            </a:extLst>
          </p:cNvPr>
          <p:cNvSpPr txBox="1"/>
          <p:nvPr/>
        </p:nvSpPr>
        <p:spPr>
          <a:xfrm>
            <a:off x="540000" y="3022000"/>
            <a:ext cx="5637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F95E788-81BC-85D6-DF4A-87C98B54B7EF}"/>
              </a:ext>
            </a:extLst>
          </p:cNvPr>
          <p:cNvSpPr txBox="1"/>
          <p:nvPr/>
        </p:nvSpPr>
        <p:spPr>
          <a:xfrm>
            <a:off x="540000" y="3497488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817A878-033E-6A6F-6D14-47876BBDB3C5}"/>
                  </a:ext>
                </a:extLst>
              </p:cNvPr>
              <p:cNvSpPr txBox="1"/>
              <p:nvPr/>
            </p:nvSpPr>
            <p:spPr>
              <a:xfrm>
                <a:off x="540000" y="3972976"/>
                <a:ext cx="57350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817A878-033E-6A6F-6D14-47876BBDB3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72976"/>
                <a:ext cx="5735066" cy="1611643"/>
              </a:xfrm>
              <a:prstGeom prst="rect">
                <a:avLst/>
              </a:prstGeom>
              <a:blipFill>
                <a:blip r:embed="rId5"/>
                <a:stretch>
                  <a:fillRect l="-1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E10FE57E-03FA-95F7-EE31-397169483916}"/>
              </a:ext>
            </a:extLst>
          </p:cNvPr>
          <p:cNvSpPr txBox="1"/>
          <p:nvPr/>
        </p:nvSpPr>
        <p:spPr>
          <a:xfrm>
            <a:off x="540000" y="5491007"/>
            <a:ext cx="4460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716471B-B2F8-E2EF-C71C-721647B04015}"/>
              </a:ext>
            </a:extLst>
          </p:cNvPr>
          <p:cNvSpPr txBox="1"/>
          <p:nvPr/>
        </p:nvSpPr>
        <p:spPr>
          <a:xfrm>
            <a:off x="540000" y="5966495"/>
            <a:ext cx="6112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CB07593-6B2D-12E8-ADD8-F44B7EDDD5BC}"/>
              </a:ext>
            </a:extLst>
          </p:cNvPr>
          <p:cNvSpPr txBox="1"/>
          <p:nvPr/>
        </p:nvSpPr>
        <p:spPr>
          <a:xfrm>
            <a:off x="6421492" y="5995295"/>
            <a:ext cx="3564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3" name="yt_shape_12893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等腰三角形与全等的综合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94" name="yt_shape_12894"/>
              <p:cNvSpPr txBox="1"/>
              <p:nvPr/>
            </p:nvSpPr>
            <p:spPr>
              <a:xfrm>
                <a:off x="540119" y="1344417"/>
                <a:ext cx="11492915" cy="48421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为顶点作两个等腰直角三角形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如图所示放置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bc4a9"/>
                  </a:rPr>
                  <a:t>使得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一直角边重合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是等腰直角三角形，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894" name="yt_shape_12894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44417"/>
                <a:ext cx="11492915" cy="4842159"/>
              </a:xfrm>
              <a:prstGeom prst="rect">
                <a:avLst/>
              </a:prstGeom>
              <a:blipFill>
                <a:blip r:embed="rId2"/>
                <a:stretch>
                  <a:fillRect l="-1645" t="-1134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98" name="yt_image_12898" title="H_118.71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6682" y="2935519"/>
            <a:ext cx="1805317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5242612087" title="H_25.973701">
            <a:extLst>
              <a:ext uri="{FF2B5EF4-FFF2-40B4-BE49-F238E27FC236}">
                <a16:creationId xmlns:a16="http://schemas.microsoft.com/office/drawing/2014/main" id="{E48A174B-E9CA-AFE8-5DC3-9746C390D3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0E0B18-F11D-E293-92F3-CA28756F8605}"/>
              </a:ext>
            </a:extLst>
          </p:cNvPr>
          <p:cNvSpPr txBox="1"/>
          <p:nvPr/>
        </p:nvSpPr>
        <p:spPr>
          <a:xfrm>
            <a:off x="450108" y="2724075"/>
            <a:ext cx="717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1BA0A5-1320-26FE-90E3-10BDC096213B}"/>
              </a:ext>
            </a:extLst>
          </p:cNvPr>
          <p:cNvSpPr txBox="1"/>
          <p:nvPr/>
        </p:nvSpPr>
        <p:spPr>
          <a:xfrm>
            <a:off x="450108" y="3199563"/>
            <a:ext cx="6779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DF8B591-56E4-DD3E-E58B-E4FE0AF9B9E1}"/>
                  </a:ext>
                </a:extLst>
              </p:cNvPr>
              <p:cNvSpPr txBox="1"/>
              <p:nvPr/>
            </p:nvSpPr>
            <p:spPr>
              <a:xfrm>
                <a:off x="450108" y="3675051"/>
                <a:ext cx="57953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13, 'hasSerialNum': 1}">
                <a:extLst>
                  <a:ext uri="{FF2B5EF4-FFF2-40B4-BE49-F238E27FC236}">
                    <a16:creationId xmlns:a16="http://schemas.microsoft.com/office/drawing/2014/main" id="{5DF8B591-56E4-DD3E-E58B-E4FE0AF9B9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75051"/>
                <a:ext cx="5795391" cy="1611643"/>
              </a:xfrm>
              <a:prstGeom prst="rect">
                <a:avLst/>
              </a:prstGeom>
              <a:blipFill>
                <a:blip r:embed="rId5"/>
                <a:stretch>
                  <a:fillRect l="-1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E0AC2F4-136A-DE54-6A40-BC0CD72D7DDF}"/>
              </a:ext>
            </a:extLst>
          </p:cNvPr>
          <p:cNvSpPr txBox="1"/>
          <p:nvPr/>
        </p:nvSpPr>
        <p:spPr>
          <a:xfrm>
            <a:off x="450108" y="5193082"/>
            <a:ext cx="44431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E1CC0D-99F8-0637-7B70-27E63042244A}"/>
              </a:ext>
            </a:extLst>
          </p:cNvPr>
          <p:cNvSpPr txBox="1"/>
          <p:nvPr/>
        </p:nvSpPr>
        <p:spPr>
          <a:xfrm>
            <a:off x="450108" y="5668570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2901"/>
          <p:cNvSpPr txBox="1"/>
          <p:nvPr/>
        </p:nvSpPr>
        <p:spPr>
          <a:xfrm>
            <a:off x="497379" y="1427601"/>
            <a:ext cx="705481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而在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</p:txBody>
      </p:sp>
      <p:pic>
        <p:nvPicPr>
          <p:cNvPr id="12902" name="yt_image_12902" title="H_118.71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04061" y="1427601"/>
            <a:ext cx="1805317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9667DB-9FB5-B466-D284-045E984C9C77}"/>
              </a:ext>
            </a:extLst>
          </p:cNvPr>
          <p:cNvSpPr txBox="1"/>
          <p:nvPr/>
        </p:nvSpPr>
        <p:spPr>
          <a:xfrm>
            <a:off x="407368" y="1380795"/>
            <a:ext cx="4432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C447DB-A834-9F64-D26D-3F26C94F5E48}"/>
              </a:ext>
            </a:extLst>
          </p:cNvPr>
          <p:cNvSpPr txBox="1"/>
          <p:nvPr/>
        </p:nvSpPr>
        <p:spPr>
          <a:xfrm>
            <a:off x="407368" y="1856283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E10490-F640-976D-2762-038A387A1AB8}"/>
              </a:ext>
            </a:extLst>
          </p:cNvPr>
          <p:cNvSpPr txBox="1"/>
          <p:nvPr/>
        </p:nvSpPr>
        <p:spPr>
          <a:xfrm>
            <a:off x="407368" y="2331771"/>
            <a:ext cx="716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而在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2225D9-AA01-E3A2-13AB-4F8E955404E4}"/>
              </a:ext>
            </a:extLst>
          </p:cNvPr>
          <p:cNvSpPr txBox="1"/>
          <p:nvPr/>
        </p:nvSpPr>
        <p:spPr>
          <a:xfrm>
            <a:off x="407368" y="2807259"/>
            <a:ext cx="2791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59D510E-FBCA-04D8-4086-A6A1ECA17353}"/>
              </a:ext>
            </a:extLst>
          </p:cNvPr>
          <p:cNvSpPr txBox="1"/>
          <p:nvPr/>
        </p:nvSpPr>
        <p:spPr>
          <a:xfrm>
            <a:off x="407368" y="3282747"/>
            <a:ext cx="7042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900"/>
          <p:cNvSpPr txBox="1"/>
          <p:nvPr/>
        </p:nvSpPr>
        <p:spPr>
          <a:xfrm>
            <a:off x="407368" y="908720"/>
            <a:ext cx="64953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770</Words>
  <Application>Microsoft Office PowerPoint</Application>
  <PresentationFormat>宽屏</PresentationFormat>
  <Paragraphs>74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_⨹_1_1932d</vt:lpstr>
      <vt:lpstr>_⨹_1_44015</vt:lpstr>
      <vt:lpstr>_⨹_1_4d98d</vt:lpstr>
      <vt:lpstr>_⨹_2_bc4a9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2024-05-09T08:08:18Z</dcterms:created>
  <dcterms:modified xsi:type="dcterms:W3CDTF">2024-05-10T02:58:28Z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