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0" r:id="rId8"/>
    <p:sldId id="311" r:id="rId9"/>
    <p:sldId id="312" r:id="rId10"/>
    <p:sldId id="314" r:id="rId11"/>
    <p:sldId id="315" r:id="rId12"/>
    <p:sldId id="316" r:id="rId13"/>
    <p:sldId id="317" r:id="rId14"/>
    <p:sldId id="324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bin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7" name="yt_shape_1236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366" name="yt_image_12366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69" name="yt_shape_12369"/>
          <p:cNvSpPr txBox="1"/>
          <p:nvPr/>
        </p:nvSpPr>
        <p:spPr>
          <a:xfrm>
            <a:off x="540000" y="1482165"/>
            <a:ext cx="704519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斜边直角边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判定两个三角形全等</a:t>
            </a:r>
          </a:p>
        </p:txBody>
      </p:sp>
      <p:sp>
        <p:nvSpPr>
          <p:cNvPr id="12370" name="yt_shape_12370"/>
          <p:cNvSpPr txBox="1"/>
          <p:nvPr/>
        </p:nvSpPr>
        <p:spPr>
          <a:xfrm>
            <a:off x="540000" y="1977370"/>
            <a:ext cx="105685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H. L.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全等的条件是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72" name="yt_table_1237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7295026"/>
              </p:ext>
            </p:extLst>
          </p:nvPr>
        </p:nvGraphicFramePr>
        <p:xfrm>
          <a:off x="540047" y="2456673"/>
          <a:ext cx="4000500" cy="1901952"/>
        </p:xfrm>
        <a:graphic>
          <a:graphicData uri="http://schemas.openxmlformats.org/drawingml/2006/table">
            <a:tbl>
              <a:tblPr/>
              <a:tblGrid>
                <a:gridCol w="4000500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0"/>
                  </a:ext>
                </a:extLst>
              </a:tr>
            </a:tbl>
          </a:graphicData>
        </a:graphic>
      </p:graphicFrame>
      <p:pic>
        <p:nvPicPr>
          <p:cNvPr id="12371" name="yt_image_12371_skip" title="H_122.2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8419" y="2456673"/>
            <a:ext cx="2131533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39532547" title="H_26.259764">
            <a:extLst>
              <a:ext uri="{FF2B5EF4-FFF2-40B4-BE49-F238E27FC236}">
                <a16:creationId xmlns:a16="http://schemas.microsoft.com/office/drawing/2014/main" id="{EF7EC5C8-8D58-D303-E98D-BACD7BD8F2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3925AF-D1D6-C675-C612-501A63CF4393}"/>
              </a:ext>
            </a:extLst>
          </p:cNvPr>
          <p:cNvSpPr txBox="1"/>
          <p:nvPr/>
        </p:nvSpPr>
        <p:spPr>
          <a:xfrm>
            <a:off x="10103576" y="193056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1" name="yt_shape_1242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1a2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422" name="yt_image_12422" title="H_118.3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1916832"/>
            <a:ext cx="1738065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424"/>
              <p:cNvSpPr txBox="1"/>
              <p:nvPr/>
            </p:nvSpPr>
            <p:spPr>
              <a:xfrm>
                <a:off x="569387" y="1855453"/>
                <a:ext cx="6679714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 S. A.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4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855453"/>
                <a:ext cx="6679714" cy="3881897"/>
              </a:xfrm>
              <a:prstGeom prst="rect">
                <a:avLst/>
              </a:prstGeom>
              <a:blipFill>
                <a:blip r:embed="rId3"/>
                <a:stretch>
                  <a:fillRect l="-2737" t="-1256" r="-1734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F826158-EF01-B733-9CC1-0F153101AEAE}"/>
              </a:ext>
            </a:extLst>
          </p:cNvPr>
          <p:cNvSpPr txBox="1"/>
          <p:nvPr/>
        </p:nvSpPr>
        <p:spPr>
          <a:xfrm>
            <a:off x="479376" y="1808647"/>
            <a:ext cx="572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FF29C6-9852-42F6-C1DE-BA5B77A8A41E}"/>
              </a:ext>
            </a:extLst>
          </p:cNvPr>
          <p:cNvSpPr txBox="1"/>
          <p:nvPr/>
        </p:nvSpPr>
        <p:spPr>
          <a:xfrm>
            <a:off x="479376" y="2284135"/>
            <a:ext cx="679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26173E9-DC7C-E4FE-2F05-7D758436CF5D}"/>
              </a:ext>
            </a:extLst>
          </p:cNvPr>
          <p:cNvSpPr txBox="1"/>
          <p:nvPr/>
        </p:nvSpPr>
        <p:spPr>
          <a:xfrm>
            <a:off x="479376" y="2759623"/>
            <a:ext cx="2131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A106833-3587-4106-7193-2B5098B0E126}"/>
                  </a:ext>
                </a:extLst>
              </p:cNvPr>
              <p:cNvSpPr txBox="1"/>
              <p:nvPr/>
            </p:nvSpPr>
            <p:spPr>
              <a:xfrm>
                <a:off x="479376" y="3235111"/>
                <a:ext cx="572077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A106833-3587-4106-7193-2B5098B0E1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235111"/>
                <a:ext cx="5720778" cy="1611643"/>
              </a:xfrm>
              <a:prstGeom prst="rect">
                <a:avLst/>
              </a:prstGeom>
              <a:blipFill>
                <a:blip r:embed="rId4"/>
                <a:stretch>
                  <a:fillRect l="-1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BE5DDB52-73F7-2422-1DBF-242D76AE5161}"/>
              </a:ext>
            </a:extLst>
          </p:cNvPr>
          <p:cNvSpPr txBox="1"/>
          <p:nvPr/>
        </p:nvSpPr>
        <p:spPr>
          <a:xfrm>
            <a:off x="479376" y="4753143"/>
            <a:ext cx="44939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S. A.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8063718-64A1-27DE-9339-EAE3979B85E4}"/>
              </a:ext>
            </a:extLst>
          </p:cNvPr>
          <p:cNvSpPr txBox="1"/>
          <p:nvPr/>
        </p:nvSpPr>
        <p:spPr>
          <a:xfrm>
            <a:off x="479376" y="5228630"/>
            <a:ext cx="1910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6" name="yt_shape_12426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cfd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427" name="yt_image_12427" title="H_112.68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88488" y="1700808"/>
            <a:ext cx="1349262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429"/>
              <p:cNvSpPr txBox="1"/>
              <p:nvPr/>
            </p:nvSpPr>
            <p:spPr>
              <a:xfrm>
                <a:off x="628779" y="1808647"/>
                <a:ext cx="7059625" cy="39001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证明：在正方形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H. L.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4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779" y="1808647"/>
                <a:ext cx="7059625" cy="3900107"/>
              </a:xfrm>
              <a:prstGeom prst="rect">
                <a:avLst/>
              </a:prstGeom>
              <a:blipFill>
                <a:blip r:embed="rId3"/>
                <a:stretch>
                  <a:fillRect l="-2591" t="-1408" r="-1641" b="-3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36A7165-CD26-B36C-6C35-E3DA9EC09670}"/>
              </a:ext>
            </a:extLst>
          </p:cNvPr>
          <p:cNvSpPr txBox="1"/>
          <p:nvPr/>
        </p:nvSpPr>
        <p:spPr>
          <a:xfrm>
            <a:off x="538768" y="1761841"/>
            <a:ext cx="381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证明：在正方形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A7E1788-6BEB-F498-D044-E267CF1FB98F}"/>
              </a:ext>
            </a:extLst>
          </p:cNvPr>
          <p:cNvSpPr txBox="1"/>
          <p:nvPr/>
        </p:nvSpPr>
        <p:spPr>
          <a:xfrm>
            <a:off x="538768" y="2237329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2276565-C52C-4F93-BCB0-1D1E2F79072C}"/>
                  </a:ext>
                </a:extLst>
              </p:cNvPr>
              <p:cNvSpPr txBox="1"/>
              <p:nvPr/>
            </p:nvSpPr>
            <p:spPr>
              <a:xfrm>
                <a:off x="538768" y="2712817"/>
                <a:ext cx="548335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2276565-C52C-4F93-BCB0-1D1E2F7907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768" y="2712817"/>
                <a:ext cx="5483353" cy="1154189"/>
              </a:xfrm>
              <a:prstGeom prst="rect">
                <a:avLst/>
              </a:prstGeom>
              <a:blipFill>
                <a:blip r:embed="rId4"/>
                <a:stretch>
                  <a:fillRect l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EFF4D6D-AA6C-7F5B-0D6D-BA8057400313}"/>
              </a:ext>
            </a:extLst>
          </p:cNvPr>
          <p:cNvSpPr txBox="1"/>
          <p:nvPr/>
        </p:nvSpPr>
        <p:spPr>
          <a:xfrm>
            <a:off x="538768" y="3773394"/>
            <a:ext cx="4939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H. L.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9FCCE8E-8C10-23DC-3A67-82BF5C194C35}"/>
              </a:ext>
            </a:extLst>
          </p:cNvPr>
          <p:cNvSpPr txBox="1"/>
          <p:nvPr/>
        </p:nvSpPr>
        <p:spPr>
          <a:xfrm>
            <a:off x="538768" y="4248882"/>
            <a:ext cx="2891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8AA9B3E-730B-4F89-DEA3-F4E0B1D54399}"/>
              </a:ext>
            </a:extLst>
          </p:cNvPr>
          <p:cNvSpPr txBox="1"/>
          <p:nvPr/>
        </p:nvSpPr>
        <p:spPr>
          <a:xfrm>
            <a:off x="538768" y="4724370"/>
            <a:ext cx="7171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BAC2AFD-5EBF-848E-04E9-88B578A58D9D}"/>
              </a:ext>
            </a:extLst>
          </p:cNvPr>
          <p:cNvSpPr txBox="1"/>
          <p:nvPr/>
        </p:nvSpPr>
        <p:spPr>
          <a:xfrm>
            <a:off x="538768" y="5199858"/>
            <a:ext cx="2961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2" name="yt_shape_1243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431" name="yt_image_12431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34" name="yt_shape_12434"/>
          <p:cNvSpPr txBox="1"/>
          <p:nvPr/>
        </p:nvSpPr>
        <p:spPr>
          <a:xfrm>
            <a:off x="540119" y="143137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d381"/>
              </a:rPr>
              <a:t>所在直线的距离相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2436" name="yt_image_12436" title="H_287.5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4392" y="2126781"/>
            <a:ext cx="2179899" cy="2139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438"/>
              <p:cNvSpPr txBox="1"/>
              <p:nvPr/>
            </p:nvSpPr>
            <p:spPr>
              <a:xfrm>
                <a:off x="513006" y="2866961"/>
                <a:ext cx="11492915" cy="29398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0b3ac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H. L.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6" name="yt_shape_124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006" y="2866961"/>
                <a:ext cx="11492915" cy="2939844"/>
              </a:xfrm>
              <a:prstGeom prst="rect">
                <a:avLst/>
              </a:prstGeom>
              <a:blipFill>
                <a:blip r:embed="rId4"/>
                <a:stretch>
                  <a:fillRect l="-1592" t="-1656" b="-5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2441"/>
          <p:cNvSpPr txBox="1"/>
          <p:nvPr/>
        </p:nvSpPr>
        <p:spPr>
          <a:xfrm>
            <a:off x="512886" y="6009957"/>
            <a:ext cx="2211183" cy="175618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550" b="0" i="0" u="none" spc="-9550">
                <a:solidFill>
                  <a:srgbClr val="1EE3CF"/>
                </a:solidFill>
                <a:effectLst/>
                <a:latin typeface="宋体/Times New Roman" pitchFamily="96"/>
                <a:ea typeface="宋体" pitchFamily="96"/>
              </a:rPr>
              <a:t> </a:t>
            </a:r>
            <a:r>
              <a:rPr lang="en-US" altLang="zh-CN" sz="9550" b="0" i="0" u="none" spc="15080">
                <a:solidFill>
                  <a:srgbClr val="1EE3CF"/>
                </a:solidFill>
                <a:effectLst/>
                <a:latin typeface="宋体/Times New Roman" pitchFamily="96"/>
                <a:ea typeface="宋体" pitchFamily="96"/>
              </a:rPr>
              <a:t> </a:t>
            </a:r>
          </a:p>
        </p:txBody>
      </p:sp>
      <p:pic>
        <p:nvPicPr>
          <p:cNvPr id="8" name="yt_image_12440" title="H_150.267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88004" y="4446610"/>
            <a:ext cx="2216287" cy="190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6DE1917-866A-087D-0B92-65D53FF9F8EE}"/>
              </a:ext>
            </a:extLst>
          </p:cNvPr>
          <p:cNvSpPr txBox="1"/>
          <p:nvPr/>
        </p:nvSpPr>
        <p:spPr>
          <a:xfrm>
            <a:off x="422995" y="2820155"/>
            <a:ext cx="1141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D2AF000-C011-E396-C761-E124F7EBA6D9}"/>
              </a:ext>
            </a:extLst>
          </p:cNvPr>
          <p:cNvSpPr txBox="1"/>
          <p:nvPr/>
        </p:nvSpPr>
        <p:spPr>
          <a:xfrm>
            <a:off x="422995" y="3295643"/>
            <a:ext cx="2372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BEO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CFO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0b3ac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9E0AA42-44D3-E84C-96B0-5B52D648DB72}"/>
                  </a:ext>
                </a:extLst>
              </p:cNvPr>
              <p:cNvSpPr txBox="1"/>
              <p:nvPr/>
            </p:nvSpPr>
            <p:spPr>
              <a:xfrm>
                <a:off x="422995" y="3771131"/>
                <a:ext cx="553256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9E0AA42-44D3-E84C-96B0-5B52D648DB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995" y="3771131"/>
                <a:ext cx="5532564" cy="1154189"/>
              </a:xfrm>
              <a:prstGeom prst="rect">
                <a:avLst/>
              </a:prstGeom>
              <a:blipFill>
                <a:blip r:embed="rId6"/>
                <a:stretch>
                  <a:fillRect l="-1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5F03D849-3BF2-00DE-0A41-8237A6DBF520}"/>
              </a:ext>
            </a:extLst>
          </p:cNvPr>
          <p:cNvSpPr txBox="1"/>
          <p:nvPr/>
        </p:nvSpPr>
        <p:spPr>
          <a:xfrm>
            <a:off x="422995" y="4831708"/>
            <a:ext cx="4763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H. L.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558B870-2944-CE4C-CF74-88434FDE47E8}"/>
              </a:ext>
            </a:extLst>
          </p:cNvPr>
          <p:cNvSpPr txBox="1"/>
          <p:nvPr/>
        </p:nvSpPr>
        <p:spPr>
          <a:xfrm>
            <a:off x="422995" y="5307196"/>
            <a:ext cx="2131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3" name="yt_shape_12443"/>
          <p:cNvSpPr txBox="1"/>
          <p:nvPr/>
        </p:nvSpPr>
        <p:spPr>
          <a:xfrm>
            <a:off x="540000" y="900000"/>
            <a:ext cx="87107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444" name="yt_image_12444" title="H_303.7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6440" y="921456"/>
            <a:ext cx="1956402" cy="2392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446"/>
              <p:cNvSpPr txBox="1"/>
              <p:nvPr/>
            </p:nvSpPr>
            <p:spPr>
              <a:xfrm>
                <a:off x="422648" y="1450852"/>
                <a:ext cx="11492915" cy="34199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分别作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分别是垂足，则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89539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H. L.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4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648" y="1450852"/>
                <a:ext cx="11492915" cy="3419975"/>
              </a:xfrm>
              <a:prstGeom prst="rect">
                <a:avLst/>
              </a:prstGeom>
              <a:blipFill>
                <a:blip r:embed="rId3"/>
                <a:stretch>
                  <a:fillRect l="-1591" t="-1426" b="-4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2449"/>
          <p:cNvSpPr txBox="1"/>
          <p:nvPr/>
        </p:nvSpPr>
        <p:spPr>
          <a:xfrm>
            <a:off x="512540" y="5060248"/>
            <a:ext cx="1998176" cy="175618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550" b="0" i="0" u="none" spc="-9550">
                <a:solidFill>
                  <a:srgbClr val="1EE3CF"/>
                </a:solidFill>
                <a:effectLst/>
                <a:latin typeface="宋体/Times New Roman" pitchFamily="96"/>
                <a:ea typeface="宋体" pitchFamily="96"/>
              </a:rPr>
              <a:t> </a:t>
            </a:r>
            <a:r>
              <a:rPr lang="en-US" altLang="zh-CN" sz="9550" b="0" i="0" u="none" spc="13419">
                <a:solidFill>
                  <a:srgbClr val="1EE3CF"/>
                </a:solidFill>
                <a:effectLst/>
                <a:latin typeface="宋体/Times New Roman" pitchFamily="96"/>
                <a:ea typeface="宋体" pitchFamily="96"/>
              </a:rPr>
              <a:t> </a:t>
            </a:r>
          </a:p>
        </p:txBody>
      </p:sp>
      <p:pic>
        <p:nvPicPr>
          <p:cNvPr id="6" name="yt_image_12448" title="H_150.267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80376" y="3763982"/>
            <a:ext cx="2005365" cy="190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A689ECA-C584-FA18-765B-3D07FFDD2A95}"/>
              </a:ext>
            </a:extLst>
          </p:cNvPr>
          <p:cNvSpPr txBox="1"/>
          <p:nvPr/>
        </p:nvSpPr>
        <p:spPr>
          <a:xfrm>
            <a:off x="422648" y="1390315"/>
            <a:ext cx="11319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分别作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028D7DD-5660-E743-0F61-B0505AC47FFE}"/>
              </a:ext>
            </a:extLst>
          </p:cNvPr>
          <p:cNvSpPr txBox="1"/>
          <p:nvPr/>
        </p:nvSpPr>
        <p:spPr>
          <a:xfrm>
            <a:off x="422648" y="1865803"/>
            <a:ext cx="3686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分别是垂足，则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BEO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sym typeface="_⨹_1_89539"/>
              </a:rPr>
              <a:t>＝ 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757F7E5-4562-FF4E-E1A7-F2D39B9E5D3E}"/>
                  </a:ext>
                </a:extLst>
              </p:cNvPr>
              <p:cNvSpPr txBox="1"/>
              <p:nvPr/>
            </p:nvSpPr>
            <p:spPr>
              <a:xfrm>
                <a:off x="422648" y="2341291"/>
                <a:ext cx="553256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757F7E5-4562-FF4E-E1A7-F2D39B9E5D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648" y="2341291"/>
                <a:ext cx="5532564" cy="1154189"/>
              </a:xfrm>
              <a:prstGeom prst="rect">
                <a:avLst/>
              </a:prstGeom>
              <a:blipFill>
                <a:blip r:embed="rId5"/>
                <a:stretch>
                  <a:fillRect l="-1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F0FAED5E-8E2C-8883-B943-EF3E5EEBB389}"/>
              </a:ext>
            </a:extLst>
          </p:cNvPr>
          <p:cNvSpPr txBox="1"/>
          <p:nvPr/>
        </p:nvSpPr>
        <p:spPr>
          <a:xfrm>
            <a:off x="422648" y="3401868"/>
            <a:ext cx="4763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H. L.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5096C8A-FCF6-B112-5653-DBEDE010D258}"/>
              </a:ext>
            </a:extLst>
          </p:cNvPr>
          <p:cNvSpPr txBox="1"/>
          <p:nvPr/>
        </p:nvSpPr>
        <p:spPr>
          <a:xfrm>
            <a:off x="422648" y="3877356"/>
            <a:ext cx="3096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916C7BF-D9D5-0B60-7228-FCC824393479}"/>
              </a:ext>
            </a:extLst>
          </p:cNvPr>
          <p:cNvSpPr txBox="1"/>
          <p:nvPr/>
        </p:nvSpPr>
        <p:spPr>
          <a:xfrm>
            <a:off x="422648" y="4352844"/>
            <a:ext cx="2943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4" name="yt_shape_1237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c168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78" name="yt_table_1237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565717"/>
              </p:ext>
            </p:extLst>
          </p:nvPr>
        </p:nvGraphicFramePr>
        <p:xfrm>
          <a:off x="540047" y="1859435"/>
          <a:ext cx="8744713" cy="475488"/>
        </p:xfrm>
        <a:graphic>
          <a:graphicData uri="http://schemas.openxmlformats.org/drawingml/2006/table">
            <a:tbl>
              <a:tblPr/>
              <a:tblGrid>
                <a:gridCol w="2468880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  <a:gridCol w="2440115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1"/>
                  </a:ext>
                </a:extLst>
              </a:tr>
            </a:tbl>
          </a:graphicData>
        </a:graphic>
      </p:graphicFrame>
      <p:grpSp>
        <p:nvGrpSpPr>
          <p:cNvPr id="12375" name="yt_shape_12375_skip" title="H_165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20040" y="1859435"/>
            <a:ext cx="1629802" cy="2096784"/>
            <a:chOff x="0" y="0"/>
            <a:chExt cx="1629802" cy="2096784"/>
          </a:xfrm>
        </p:grpSpPr>
        <p:pic>
          <p:nvPicPr>
            <p:cNvPr id="2" name="yt_image_1237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9802" cy="1700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77" name="yt_shape_12377"/>
            <p:cNvSpPr txBox="1"/>
            <p:nvPr/>
          </p:nvSpPr>
          <p:spPr>
            <a:xfrm>
              <a:off x="281620" y="17367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DA5561D-4129-4D7B-A884-C8900A1119D5}"/>
              </a:ext>
            </a:extLst>
          </p:cNvPr>
          <p:cNvSpPr txBox="1"/>
          <p:nvPr/>
        </p:nvSpPr>
        <p:spPr>
          <a:xfrm>
            <a:off x="359335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0" name="yt_shape_1238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01f2,isEnd"/>
              </a:rPr>
              <a:t>请添加一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个适当的条件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使得根据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H. L.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</a:t>
            </a:r>
          </a:p>
        </p:txBody>
      </p:sp>
      <p:sp>
        <p:nvSpPr>
          <p:cNvPr id="12384" name="yt_shape_12384"/>
          <p:cNvSpPr txBox="1"/>
          <p:nvPr/>
        </p:nvSpPr>
        <p:spPr>
          <a:xfrm>
            <a:off x="540000" y="414748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81" name="yt_shape_12381" title="H_164.2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2114" y="2011799"/>
            <a:ext cx="2027770" cy="2085354"/>
            <a:chOff x="0" y="0"/>
            <a:chExt cx="2027770" cy="2085354"/>
          </a:xfrm>
        </p:grpSpPr>
        <p:pic>
          <p:nvPicPr>
            <p:cNvPr id="2" name="yt_image_1238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27770" cy="16893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83" name="yt_shape_12383"/>
            <p:cNvSpPr txBox="1"/>
            <p:nvPr/>
          </p:nvSpPr>
          <p:spPr>
            <a:xfrm>
              <a:off x="480604" y="172535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EBA2E9A-4A8E-39CF-BA73-498A96D0F76C}"/>
              </a:ext>
            </a:extLst>
          </p:cNvPr>
          <p:cNvSpPr txBox="1"/>
          <p:nvPr/>
        </p:nvSpPr>
        <p:spPr>
          <a:xfrm>
            <a:off x="2631333" y="1328682"/>
            <a:ext cx="1710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5" name="yt_shape_1238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垂足分别为点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5d06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386" name="yt_image_12386" title="H_146.43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6440" y="1808647"/>
            <a:ext cx="1701041" cy="185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388"/>
              <p:cNvSpPr txBox="1"/>
              <p:nvPr/>
            </p:nvSpPr>
            <p:spPr>
              <a:xfrm>
                <a:off x="597337" y="1963638"/>
                <a:ext cx="5375895" cy="293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H. L.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3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337" y="1963638"/>
                <a:ext cx="5375895" cy="2939844"/>
              </a:xfrm>
              <a:prstGeom prst="rect">
                <a:avLst/>
              </a:prstGeom>
              <a:blipFill>
                <a:blip r:embed="rId3"/>
                <a:stretch>
                  <a:fillRect l="-3515" t="-1660" b="-5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30F28A8-74D6-B3D6-D7AF-9787FADED418}"/>
              </a:ext>
            </a:extLst>
          </p:cNvPr>
          <p:cNvSpPr txBox="1"/>
          <p:nvPr/>
        </p:nvSpPr>
        <p:spPr>
          <a:xfrm>
            <a:off x="507326" y="1916832"/>
            <a:ext cx="4555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6C8B9-EBAB-B678-24FF-47E2432F0D81}"/>
              </a:ext>
            </a:extLst>
          </p:cNvPr>
          <p:cNvSpPr txBox="1"/>
          <p:nvPr/>
        </p:nvSpPr>
        <p:spPr>
          <a:xfrm>
            <a:off x="507326" y="2392320"/>
            <a:ext cx="358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DC9C955-201A-E8B2-B550-A97BD73CF202}"/>
                  </a:ext>
                </a:extLst>
              </p:cNvPr>
              <p:cNvSpPr txBox="1"/>
              <p:nvPr/>
            </p:nvSpPr>
            <p:spPr>
              <a:xfrm>
                <a:off x="507326" y="2867808"/>
                <a:ext cx="550398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DC9C955-201A-E8B2-B550-A97BD73CF2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326" y="2867808"/>
                <a:ext cx="5503989" cy="1154189"/>
              </a:xfrm>
              <a:prstGeom prst="rect">
                <a:avLst/>
              </a:prstGeom>
              <a:blipFill>
                <a:blip r:embed="rId4"/>
                <a:stretch>
                  <a:fillRect l="-16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B31ECB1-332A-B063-2EAC-6198044ED3AA}"/>
              </a:ext>
            </a:extLst>
          </p:cNvPr>
          <p:cNvSpPr txBox="1"/>
          <p:nvPr/>
        </p:nvSpPr>
        <p:spPr>
          <a:xfrm>
            <a:off x="507326" y="3928385"/>
            <a:ext cx="4974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H. L.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AD5EE98-2EDC-8337-8BFB-7128FFE114A3}"/>
              </a:ext>
            </a:extLst>
          </p:cNvPr>
          <p:cNvSpPr txBox="1"/>
          <p:nvPr/>
        </p:nvSpPr>
        <p:spPr>
          <a:xfrm>
            <a:off x="507326" y="4403873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" name="yt_shape_12390"/>
          <p:cNvSpPr txBox="1"/>
          <p:nvPr/>
        </p:nvSpPr>
        <p:spPr>
          <a:xfrm>
            <a:off x="540000" y="900000"/>
            <a:ext cx="673742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直角三角形全等的判定方法的灵活运用</a:t>
            </a:r>
          </a:p>
        </p:txBody>
      </p:sp>
      <p:sp>
        <p:nvSpPr>
          <p:cNvPr id="12391" name="yt_shape_12391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郑州七中期中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8667"/>
              </a:rPr>
              <a:t>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加一个条件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不能使得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95" name="yt_table_1239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254800"/>
              </p:ext>
            </p:extLst>
          </p:nvPr>
        </p:nvGraphicFramePr>
        <p:xfrm>
          <a:off x="540047" y="2354640"/>
          <a:ext cx="6275705" cy="950976"/>
        </p:xfrm>
        <a:graphic>
          <a:graphicData uri="http://schemas.openxmlformats.org/drawingml/2006/table">
            <a:tbl>
              <a:tblPr/>
              <a:tblGrid>
                <a:gridCol w="4132580">
                  <a:extLst>
                    <a:ext uri="{9D8B030D-6E8A-4147-A177-3AD203B41FA5}">
                      <a16:colId xmlns:a16="http://schemas.microsoft.com/office/drawing/2014/main" val="10524"/>
                    </a:ext>
                  </a:extLst>
                </a:gridCol>
                <a:gridCol w="2143125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3"/>
                  </a:ext>
                </a:extLst>
              </a:tr>
            </a:tbl>
          </a:graphicData>
        </a:graphic>
      </p:graphicFrame>
      <p:grpSp>
        <p:nvGrpSpPr>
          <p:cNvPr id="12392" name="yt_shape_12392_skip" title="H_116.2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62350" y="2354640"/>
            <a:ext cx="1787527" cy="1476135"/>
            <a:chOff x="0" y="0"/>
            <a:chExt cx="1787527" cy="1476135"/>
          </a:xfrm>
        </p:grpSpPr>
        <p:pic>
          <p:nvPicPr>
            <p:cNvPr id="2" name="yt_image_1239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7527" cy="1080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94" name="yt_shape_12394"/>
            <p:cNvSpPr txBox="1"/>
            <p:nvPr/>
          </p:nvSpPr>
          <p:spPr>
            <a:xfrm>
              <a:off x="360482" y="111613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239532670">
            <a:extLst>
              <a:ext uri="{FF2B5EF4-FFF2-40B4-BE49-F238E27FC236}">
                <a16:creationId xmlns:a16="http://schemas.microsoft.com/office/drawing/2014/main" id="{EA7C22A4-537A-C6C6-7D25-323B6484F2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733B4D0-85F9-8FCC-A56D-6C5CAB9B49C9}"/>
              </a:ext>
            </a:extLst>
          </p:cNvPr>
          <p:cNvSpPr txBox="1"/>
          <p:nvPr/>
        </p:nvSpPr>
        <p:spPr>
          <a:xfrm>
            <a:off x="7581157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7" name="yt_shape_1239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开放性题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9d56,isEnd"/>
              </a:rPr>
              <a:t>在不添加任何辅助线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的情况下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请添加一个条件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c8c0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2401" name="yt_shape_12401"/>
          <p:cNvSpPr txBox="1"/>
          <p:nvPr/>
        </p:nvSpPr>
        <p:spPr>
          <a:xfrm>
            <a:off x="540000" y="382654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98" name="yt_shape_12398" title="H_101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5801" y="2491930"/>
            <a:ext cx="2300396" cy="1284111"/>
            <a:chOff x="0" y="0"/>
            <a:chExt cx="2300396" cy="1284111"/>
          </a:xfrm>
        </p:grpSpPr>
        <p:pic>
          <p:nvPicPr>
            <p:cNvPr id="2" name="yt_image_1239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00396" cy="888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00" name="yt_shape_12400"/>
            <p:cNvSpPr txBox="1"/>
            <p:nvPr/>
          </p:nvSpPr>
          <p:spPr>
            <a:xfrm>
              <a:off x="616917" y="92411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262E2BE-92A9-24A6-4138-B1AFA15D428D}"/>
              </a:ext>
            </a:extLst>
          </p:cNvPr>
          <p:cNvSpPr txBox="1"/>
          <p:nvPr/>
        </p:nvSpPr>
        <p:spPr>
          <a:xfrm>
            <a:off x="4460133" y="1328682"/>
            <a:ext cx="387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2" name="yt_shape_12402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边上任意一点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044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垂足分别为点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403" name="yt_image_12403" title="H_127.4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72464" y="1628800"/>
            <a:ext cx="1356030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405"/>
              <p:cNvSpPr txBox="1"/>
              <p:nvPr/>
            </p:nvSpPr>
            <p:spPr>
              <a:xfrm>
                <a:off x="479376" y="1860931"/>
                <a:ext cx="7749557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是正方形，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𝐷𝐺𝐴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𝐴𝐷𝐺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 A.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4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860931"/>
                <a:ext cx="7749557" cy="4362028"/>
              </a:xfrm>
              <a:prstGeom prst="rect">
                <a:avLst/>
              </a:prstGeom>
              <a:blipFill>
                <a:blip r:embed="rId3"/>
                <a:stretch>
                  <a:fillRect l="-2439" t="-1117" r="-472" b="-3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2508962-2CF8-5F9E-7544-059F381DF11E}"/>
              </a:ext>
            </a:extLst>
          </p:cNvPr>
          <p:cNvSpPr txBox="1"/>
          <p:nvPr/>
        </p:nvSpPr>
        <p:spPr>
          <a:xfrm>
            <a:off x="389365" y="1814125"/>
            <a:ext cx="442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C306C34-9DB7-A537-8789-A6C5DB93E5A6}"/>
              </a:ext>
            </a:extLst>
          </p:cNvPr>
          <p:cNvSpPr txBox="1"/>
          <p:nvPr/>
        </p:nvSpPr>
        <p:spPr>
          <a:xfrm>
            <a:off x="389365" y="2289613"/>
            <a:ext cx="7323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EF3698-DEC4-4444-E868-FAB4775B9BCA}"/>
              </a:ext>
            </a:extLst>
          </p:cNvPr>
          <p:cNvSpPr txBox="1"/>
          <p:nvPr/>
        </p:nvSpPr>
        <p:spPr>
          <a:xfrm>
            <a:off x="389365" y="2765101"/>
            <a:ext cx="7282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9B74E24-000D-6DC0-1F82-26DFF4377ECE}"/>
              </a:ext>
            </a:extLst>
          </p:cNvPr>
          <p:cNvSpPr txBox="1"/>
          <p:nvPr/>
        </p:nvSpPr>
        <p:spPr>
          <a:xfrm>
            <a:off x="389365" y="3240589"/>
            <a:ext cx="655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A66675D-571E-C6D9-28FB-45664261C275}"/>
                  </a:ext>
                </a:extLst>
              </p:cNvPr>
              <p:cNvSpPr txBox="1"/>
              <p:nvPr/>
            </p:nvSpPr>
            <p:spPr>
              <a:xfrm>
                <a:off x="389365" y="3716077"/>
                <a:ext cx="57509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𝐷𝐺𝐴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𝐴𝐷𝐺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A66675D-571E-C6D9-28FB-45664261C2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3716077"/>
                <a:ext cx="5750941" cy="1611643"/>
              </a:xfrm>
              <a:prstGeom prst="rect">
                <a:avLst/>
              </a:prstGeom>
              <a:blipFill>
                <a:blip r:embed="rId4"/>
                <a:stretch>
                  <a:fillRect l="-16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22DA90D2-CD25-986C-E00A-8ED151AC16F4}"/>
              </a:ext>
            </a:extLst>
          </p:cNvPr>
          <p:cNvSpPr txBox="1"/>
          <p:nvPr/>
        </p:nvSpPr>
        <p:spPr>
          <a:xfrm>
            <a:off x="389365" y="5234108"/>
            <a:ext cx="78546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5550872-F70E-FC2E-C58B-2FED32722441}"/>
              </a:ext>
            </a:extLst>
          </p:cNvPr>
          <p:cNvSpPr txBox="1"/>
          <p:nvPr/>
        </p:nvSpPr>
        <p:spPr>
          <a:xfrm>
            <a:off x="389365" y="5709596"/>
            <a:ext cx="5441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8" name="yt_shape_1240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407" name="yt_image_1240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10" name="yt_shape_12410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3b80"/>
              </a:rPr>
              <a:t>的两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14" name="yt_table_1241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988758"/>
              </p:ext>
            </p:extLst>
          </p:nvPr>
        </p:nvGraphicFramePr>
        <p:xfrm>
          <a:off x="540047" y="2441600"/>
          <a:ext cx="84512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4"/>
                  </a:ext>
                </a:extLst>
              </a:tr>
            </a:tbl>
          </a:graphicData>
        </a:graphic>
      </p:graphicFrame>
      <p:grpSp>
        <p:nvGrpSpPr>
          <p:cNvPr id="12411" name="yt_shape_12411_skip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74147" y="2441600"/>
            <a:ext cx="2275837" cy="1915047"/>
            <a:chOff x="0" y="0"/>
            <a:chExt cx="2275837" cy="1915047"/>
          </a:xfrm>
        </p:grpSpPr>
        <p:pic>
          <p:nvPicPr>
            <p:cNvPr id="2" name="yt_image_1241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75837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13" name="yt_shape_12413"/>
            <p:cNvSpPr txBox="1"/>
            <p:nvPr/>
          </p:nvSpPr>
          <p:spPr>
            <a:xfrm>
              <a:off x="604637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4C87047-31BB-9726-B071-99B58ACDE55E}"/>
              </a:ext>
            </a:extLst>
          </p:cNvPr>
          <p:cNvSpPr txBox="1"/>
          <p:nvPr/>
        </p:nvSpPr>
        <p:spPr>
          <a:xfrm>
            <a:off x="10718057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6" name="yt_shape_1241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e953,isEnd"/>
              </a:rPr>
              <a:t>对全等三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420" name="yt_shape_12420"/>
          <p:cNvSpPr txBox="1"/>
          <p:nvPr/>
        </p:nvSpPr>
        <p:spPr>
          <a:xfrm>
            <a:off x="540000" y="375209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17" name="yt_shape_12417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4780" y="2011799"/>
            <a:ext cx="1722438" cy="1689876"/>
            <a:chOff x="0" y="0"/>
            <a:chExt cx="1722438" cy="1689876"/>
          </a:xfrm>
        </p:grpSpPr>
        <p:pic>
          <p:nvPicPr>
            <p:cNvPr id="2" name="yt_image_1241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2438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19" name="yt_shape_12419"/>
            <p:cNvSpPr txBox="1"/>
            <p:nvPr/>
          </p:nvSpPr>
          <p:spPr>
            <a:xfrm>
              <a:off x="327938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05BEB6C-B4AA-225D-D36D-B42F71E3C78F}"/>
              </a:ext>
            </a:extLst>
          </p:cNvPr>
          <p:cNvSpPr txBox="1"/>
          <p:nvPr/>
        </p:nvSpPr>
        <p:spPr>
          <a:xfrm>
            <a:off x="9827471" y="85319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05A820-30DD-E8EB-8C9E-E84BE2C275BB}"/>
              </a:ext>
            </a:extLst>
          </p:cNvPr>
          <p:cNvSpPr txBox="1"/>
          <p:nvPr/>
        </p:nvSpPr>
        <p:spPr>
          <a:xfrm>
            <a:off x="2583708" y="1328682"/>
            <a:ext cx="8858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1343</Words>
  <Application>Microsoft Office PowerPoint</Application>
  <PresentationFormat>宽屏</PresentationFormat>
  <Paragraphs>127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3" baseType="lpstr">
      <vt:lpstr>,isEnd</vt:lpstr>
      <vt:lpstr>_⨹_1_0b3ac</vt:lpstr>
      <vt:lpstr>_⨹_1_0c168</vt:lpstr>
      <vt:lpstr>_⨹_1_1044d</vt:lpstr>
      <vt:lpstr>_⨹_1_35d06</vt:lpstr>
      <vt:lpstr>_⨹_1_3cfdb</vt:lpstr>
      <vt:lpstr>_⨹_1_68667</vt:lpstr>
      <vt:lpstr>_⨹_1_7c8c0,isEnd</vt:lpstr>
      <vt:lpstr>_⨹_1_89539</vt:lpstr>
      <vt:lpstr>_⨹_1_c1a2e</vt:lpstr>
      <vt:lpstr>_⨹_2_33b80</vt:lpstr>
      <vt:lpstr>_⨹_4_101f2,isEnd</vt:lpstr>
      <vt:lpstr>_⨹_4_ce953,isEnd</vt:lpstr>
      <vt:lpstr>_⨹_8_ad381</vt:lpstr>
      <vt:lpstr>_⨹_9_d9d56,isEnd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2024-05-09T07:18:28Z</dcterms:created>
  <dcterms:modified xsi:type="dcterms:W3CDTF">2024-05-09T09:15:08Z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