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4" r:id="rId6"/>
    <p:sldId id="316" r:id="rId7"/>
    <p:sldId id="321" r:id="rId8"/>
    <p:sldId id="322" r:id="rId9"/>
    <p:sldId id="325" r:id="rId10"/>
    <p:sldId id="327" r:id="rId11"/>
    <p:sldId id="328" r:id="rId12"/>
    <p:sldId id="329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5" name="yt_shape_11285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1286" name="yt_shape_11286"/>
          <p:cNvSpPr txBox="1"/>
          <p:nvPr/>
        </p:nvSpPr>
        <p:spPr>
          <a:xfrm>
            <a:off x="540119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edb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42356577" title="H_25.973701">
            <a:extLst>
              <a:ext uri="{FF2B5EF4-FFF2-40B4-BE49-F238E27FC236}">
                <a16:creationId xmlns:a16="http://schemas.microsoft.com/office/drawing/2014/main" id="{7E25F774-7CE7-1C59-3131-57BD816D8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23DF5F-3915-015A-4FA7-0A553D23B3DE}"/>
              </a:ext>
            </a:extLst>
          </p:cNvPr>
          <p:cNvSpPr txBox="1"/>
          <p:nvPr/>
        </p:nvSpPr>
        <p:spPr>
          <a:xfrm>
            <a:off x="9619507" y="134839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92D1A7-3A1E-65B9-2C14-1E236DE2920F}"/>
              </a:ext>
            </a:extLst>
          </p:cNvPr>
          <p:cNvSpPr txBox="1"/>
          <p:nvPr/>
        </p:nvSpPr>
        <p:spPr>
          <a:xfrm>
            <a:off x="1313708" y="18238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1BC074-6331-3118-5F42-AE61DAAA0AA6}"/>
              </a:ext>
            </a:extLst>
          </p:cNvPr>
          <p:cNvSpPr txBox="1"/>
          <p:nvPr/>
        </p:nvSpPr>
        <p:spPr>
          <a:xfrm>
            <a:off x="8463807" y="229937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D60FC2-453A-7855-5D45-5F54BF82A697}"/>
              </a:ext>
            </a:extLst>
          </p:cNvPr>
          <p:cNvSpPr txBox="1"/>
          <p:nvPr/>
        </p:nvSpPr>
        <p:spPr>
          <a:xfrm>
            <a:off x="9071821" y="277486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的正方形中剪掉一个边长为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ec2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然后将剩余部分拼成一个长方形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30" name="yt_image_11330" title="H_132.12">
            <a:extLst>
              <a:ext uri="">
                <a16:creationId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9047" y="2032590"/>
            <a:ext cx="3675060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2" name="yt_shape_11332"/>
          <p:cNvSpPr txBox="1"/>
          <p:nvPr/>
        </p:nvSpPr>
        <p:spPr>
          <a:xfrm>
            <a:off x="540000" y="3740141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上述操作能验证的等式是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graphicFrame>
        <p:nvGraphicFramePr>
          <p:cNvPr id="11333" name="yt_table_113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489835"/>
              </p:ext>
            </p:extLst>
          </p:nvPr>
        </p:nvGraphicFramePr>
        <p:xfrm>
          <a:off x="540047" y="4219444"/>
          <a:ext cx="4972050" cy="1901952"/>
        </p:xfrm>
        <a:graphic>
          <a:graphicData uri="http://schemas.openxmlformats.org/drawingml/2006/table">
            <a:tbl>
              <a:tblPr/>
              <a:tblGrid>
                <a:gridCol w="497205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03A8C4-9227-5082-AEE8-5A6B232CA858}"/>
              </a:ext>
            </a:extLst>
          </p:cNvPr>
          <p:cNvSpPr txBox="1"/>
          <p:nvPr/>
        </p:nvSpPr>
        <p:spPr>
          <a:xfrm>
            <a:off x="4869589" y="3693335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5" name="yt_shape_11335"/>
              <p:cNvSpPr txBox="1"/>
              <p:nvPr/>
            </p:nvSpPr>
            <p:spPr>
              <a:xfrm>
                <a:off x="540000" y="900000"/>
                <a:ext cx="6771084" cy="34715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应用你从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选出的等式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5" name="yt_shape_11335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71084" cy="3471591"/>
              </a:xfrm>
              <a:prstGeom prst="rect">
                <a:avLst/>
              </a:prstGeom>
              <a:blipFill>
                <a:blip r:embed="rId2"/>
                <a:stretch>
                  <a:fillRect l="-2793" t="-1582" r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DF2B68-71C2-353A-C11A-DC655CF4DA8A}"/>
              </a:ext>
            </a:extLst>
          </p:cNvPr>
          <p:cNvSpPr txBox="1"/>
          <p:nvPr/>
        </p:nvSpPr>
        <p:spPr>
          <a:xfrm>
            <a:off x="449989" y="1804170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B6254F-92F3-0B64-E205-0DBF1BE528DB}"/>
              </a:ext>
            </a:extLst>
          </p:cNvPr>
          <p:cNvSpPr txBox="1"/>
          <p:nvPr/>
        </p:nvSpPr>
        <p:spPr>
          <a:xfrm>
            <a:off x="497614" y="2279658"/>
            <a:ext cx="181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A4E620-ADFC-D033-5194-1355107DF7BA}"/>
              </a:ext>
            </a:extLst>
          </p:cNvPr>
          <p:cNvSpPr txBox="1"/>
          <p:nvPr/>
        </p:nvSpPr>
        <p:spPr>
          <a:xfrm>
            <a:off x="449989" y="2755146"/>
            <a:ext cx="506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DB7835-777D-3217-995C-CFC4A418A23B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41325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7FDB7835-777D-3217-995C-CFC4A418A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4132516" cy="1154189"/>
              </a:xfrm>
              <a:prstGeom prst="rect">
                <a:avLst/>
              </a:prstGeom>
              <a:blipFill>
                <a:blip r:embed="rId3"/>
                <a:stretch>
                  <a:fillRect l="-2360" r="-2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1330" title="H_132.12">
            <a:extLst>
              <a:ext uri="">
                <a16:creationId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1538" y="1916184"/>
            <a:ext cx="3675060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9" name="yt_shape_11339"/>
              <p:cNvSpPr txBox="1"/>
              <p:nvPr/>
            </p:nvSpPr>
            <p:spPr>
              <a:xfrm>
                <a:off x="540119" y="900000"/>
                <a:ext cx="11492915" cy="40561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）…（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）…（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dfd9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9" name="yt_shape_1133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56110"/>
              </a:xfrm>
              <a:prstGeom prst="rect">
                <a:avLst/>
              </a:prstGeom>
              <a:blipFill>
                <a:blip r:embed="rId2"/>
                <a:stretch>
                  <a:fillRect l="-1645" b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81A4E3-B24B-92A2-5C56-43BEBA6914D9}"/>
                  </a:ext>
                </a:extLst>
              </p:cNvPr>
              <p:cNvSpPr txBox="1"/>
              <p:nvPr/>
            </p:nvSpPr>
            <p:spPr>
              <a:xfrm>
                <a:off x="450108" y="1527628"/>
                <a:ext cx="1091469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）…（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2dfd9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A781A4E3-B24B-92A2-5C56-43BEBA691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27628"/>
                <a:ext cx="10914697" cy="767474"/>
              </a:xfrm>
              <a:prstGeom prst="rect">
                <a:avLst/>
              </a:prstGeom>
              <a:blipFill>
                <a:blip r:embed="rId3"/>
                <a:stretch>
                  <a:fillRect l="-894" t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EA2EB6-7E8D-9D57-101C-E33D804BFD18}"/>
                  </a:ext>
                </a:extLst>
              </p:cNvPr>
              <p:cNvSpPr txBox="1"/>
              <p:nvPr/>
            </p:nvSpPr>
            <p:spPr>
              <a:xfrm>
                <a:off x="450108" y="2201490"/>
                <a:ext cx="60760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E9EA2EB6-7E8D-9D57-101C-E33D804BFD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1490"/>
                <a:ext cx="6076061" cy="768045"/>
              </a:xfrm>
              <a:prstGeom prst="rect">
                <a:avLst/>
              </a:prstGeom>
              <a:blipFill>
                <a:blip r:embed="rId4"/>
                <a:stretch>
                  <a:fillRect r="-140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D478B4-923B-5007-2A44-34D3CC7FAB5A}"/>
                  </a:ext>
                </a:extLst>
              </p:cNvPr>
              <p:cNvSpPr txBox="1"/>
              <p:nvPr/>
            </p:nvSpPr>
            <p:spPr>
              <a:xfrm>
                <a:off x="450108" y="2875923"/>
                <a:ext cx="67047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88D478B4-923B-5007-2A44-34D3CC7FA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75923"/>
                <a:ext cx="6704712" cy="775793"/>
              </a:xfrm>
              <a:prstGeom prst="rect">
                <a:avLst/>
              </a:prstGeom>
              <a:blipFill>
                <a:blip r:embed="rId5"/>
                <a:stretch>
                  <a:fillRect l="-145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F6438F-3E24-E112-FE63-5A6948FAF357}"/>
                  </a:ext>
                </a:extLst>
              </p:cNvPr>
              <p:cNvSpPr txBox="1"/>
              <p:nvPr/>
            </p:nvSpPr>
            <p:spPr>
              <a:xfrm>
                <a:off x="450108" y="3558105"/>
                <a:ext cx="16231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69F6438F-3E24-E112-FE63-5A6948FAF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58105"/>
                <a:ext cx="1623124" cy="769061"/>
              </a:xfrm>
              <a:prstGeom prst="rect">
                <a:avLst/>
              </a:prstGeom>
              <a:blipFill>
                <a:blip r:embed="rId6"/>
                <a:stretch>
                  <a:fillRect l="-601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7D6C69-0F4C-85B0-DB62-E7031F5F8117}"/>
                  </a:ext>
                </a:extLst>
              </p:cNvPr>
              <p:cNvSpPr txBox="1"/>
              <p:nvPr/>
            </p:nvSpPr>
            <p:spPr>
              <a:xfrm>
                <a:off x="450108" y="4233553"/>
                <a:ext cx="11706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117D6C69-0F4C-85B0-DB62-E7031F5F8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3553"/>
                <a:ext cx="1170687" cy="730136"/>
              </a:xfrm>
              <a:prstGeom prst="rect">
                <a:avLst/>
              </a:prstGeom>
              <a:blipFill>
                <a:blip r:embed="rId7"/>
                <a:stretch>
                  <a:fillRect l="-8333" r="-833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330" title="H_132.12">
            <a:extLst>
              <a:ext uri="">
                <a16:creationId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57228" y="2812754"/>
            <a:ext cx="3675060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0" name="yt_shape_11290"/>
          <p:cNvSpPr txBox="1"/>
          <p:nvPr/>
        </p:nvSpPr>
        <p:spPr>
          <a:xfrm>
            <a:off x="546233" y="1247956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例：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例题求解过程中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利用了整体思想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的变形依据是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的变形依据是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填整式乘法公式的名称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用此方法计算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D91A5E-315B-4BD7-6F5A-59E711F4F821}"/>
              </a:ext>
            </a:extLst>
          </p:cNvPr>
          <p:cNvSpPr txBox="1"/>
          <p:nvPr/>
        </p:nvSpPr>
        <p:spPr>
          <a:xfrm>
            <a:off x="9752621" y="3103102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1a464"/>
              </a:rPr>
              <a:t>平方差公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7D70B1-A82E-C240-B67D-62F272525247}"/>
              </a:ext>
            </a:extLst>
          </p:cNvPr>
          <p:cNvSpPr txBox="1"/>
          <p:nvPr/>
        </p:nvSpPr>
        <p:spPr>
          <a:xfrm>
            <a:off x="456222" y="35785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2113C-FC59-AA72-C458-DFB92BEE1EAC}"/>
              </a:ext>
            </a:extLst>
          </p:cNvPr>
          <p:cNvSpPr txBox="1"/>
          <p:nvPr/>
        </p:nvSpPr>
        <p:spPr>
          <a:xfrm>
            <a:off x="4494822" y="357859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两数差的平方公式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482E2D-CC42-6E3B-B01C-38B1029C7E07}"/>
              </a:ext>
            </a:extLst>
          </p:cNvPr>
          <p:cNvSpPr txBox="1"/>
          <p:nvPr/>
        </p:nvSpPr>
        <p:spPr>
          <a:xfrm>
            <a:off x="456222" y="4529566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95378A-EBEF-C66D-3197-85715DAC8C3A}"/>
              </a:ext>
            </a:extLst>
          </p:cNvPr>
          <p:cNvSpPr txBox="1"/>
          <p:nvPr/>
        </p:nvSpPr>
        <p:spPr>
          <a:xfrm>
            <a:off x="456222" y="5005054"/>
            <a:ext cx="447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692696"/>
            <a:ext cx="859261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阅读例题的解答过程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并解答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两个问题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7" name="yt_shape_11297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转化思想</a:t>
            </a:r>
          </a:p>
        </p:txBody>
      </p:sp>
      <p:sp>
        <p:nvSpPr>
          <p:cNvPr id="11298" name="yt_shape_11298"/>
          <p:cNvSpPr txBox="1"/>
          <p:nvPr/>
        </p:nvSpPr>
        <p:spPr>
          <a:xfrm>
            <a:off x="540119" y="139520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从小到大的排序为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小马虎同学把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f4a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5242356684" title="H_25.973701">
            <a:extLst>
              <a:ext uri="{FF2B5EF4-FFF2-40B4-BE49-F238E27FC236}">
                <a16:creationId xmlns:a16="http://schemas.microsoft.com/office/drawing/2014/main" id="{8B388D15-F1CA-5D43-0DF1-061105F06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89A1F6-FE5D-5CC3-0597-5F5DA5D85BAB}"/>
              </a:ext>
            </a:extLst>
          </p:cNvPr>
          <p:cNvSpPr txBox="1"/>
          <p:nvPr/>
        </p:nvSpPr>
        <p:spPr>
          <a:xfrm>
            <a:off x="9416307" y="1348399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1DC506-C322-F349-2602-F036AFA42453}"/>
              </a:ext>
            </a:extLst>
          </p:cNvPr>
          <p:cNvSpPr txBox="1"/>
          <p:nvPr/>
        </p:nvSpPr>
        <p:spPr>
          <a:xfrm>
            <a:off x="4807796" y="2299375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01" name="yt_image_11301" title="H_120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5045" y="1988840"/>
            <a:ext cx="2566697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3" name="yt_shape_11303"/>
          <p:cNvSpPr txBox="1"/>
          <p:nvPr/>
        </p:nvSpPr>
        <p:spPr>
          <a:xfrm>
            <a:off x="561274" y="2388659"/>
            <a:ext cx="576439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平方米，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所以，绿地的面积为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872BDF-723C-E8C5-6BD1-0B46B74FD746}"/>
              </a:ext>
            </a:extLst>
          </p:cNvPr>
          <p:cNvSpPr txBox="1"/>
          <p:nvPr/>
        </p:nvSpPr>
        <p:spPr>
          <a:xfrm>
            <a:off x="471263" y="23418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9DAE70-A259-DBB2-F8BD-E9654CEF13ED}"/>
              </a:ext>
            </a:extLst>
          </p:cNvPr>
          <p:cNvSpPr txBox="1"/>
          <p:nvPr/>
        </p:nvSpPr>
        <p:spPr>
          <a:xfrm>
            <a:off x="776063" y="2817341"/>
            <a:ext cx="501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C060AB-A8BF-9E5C-1CB0-34E8D721A0B0}"/>
              </a:ext>
            </a:extLst>
          </p:cNvPr>
          <p:cNvSpPr txBox="1"/>
          <p:nvPr/>
        </p:nvSpPr>
        <p:spPr>
          <a:xfrm>
            <a:off x="471263" y="3292829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76EE1A-8B64-8CE3-65F6-9CBCA07959F8}"/>
              </a:ext>
            </a:extLst>
          </p:cNvPr>
          <p:cNvSpPr txBox="1"/>
          <p:nvPr/>
        </p:nvSpPr>
        <p:spPr>
          <a:xfrm>
            <a:off x="471263" y="3768317"/>
            <a:ext cx="367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平方米，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502305-20A5-FFC0-A353-107C73072634}"/>
              </a:ext>
            </a:extLst>
          </p:cNvPr>
          <p:cNvSpPr txBox="1"/>
          <p:nvPr/>
        </p:nvSpPr>
        <p:spPr>
          <a:xfrm>
            <a:off x="471263" y="4243805"/>
            <a:ext cx="5888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所以，绿地的面积为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836712"/>
            <a:ext cx="11388648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有一块长为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宽为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米的长方形空地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b92e1,isEnd"/>
              </a:rPr>
              <a:t>计划修筑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东西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南北走向的两条道路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其余进行绿化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已知两条道路的宽分别为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1_0f6e7,isEnd"/>
              </a:rPr>
              <a:t> 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求绿地的面积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的式子来表示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" name="yt_shape_11304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1305" name="yt_shape_11305"/>
          <p:cNvSpPr txBox="1"/>
          <p:nvPr/>
        </p:nvSpPr>
        <p:spPr>
          <a:xfrm>
            <a:off x="540119" y="139520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地震中里氏震级增加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释放的能量增大到原来的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那么里氏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6e4,isEnd"/>
              </a:rPr>
              <a:t>级地震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释放的能量是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级地震释放能量的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</p:txBody>
      </p:sp>
      <p:pic>
        <p:nvPicPr>
          <p:cNvPr id="3" name="yt_shape_1715242356782" title="H_25.973701">
            <a:extLst>
              <a:ext uri="{FF2B5EF4-FFF2-40B4-BE49-F238E27FC236}">
                <a16:creationId xmlns:a16="http://schemas.microsoft.com/office/drawing/2014/main" id="{16D6957F-E51A-BA46-1BEC-845FDBDD8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98BBE0-383C-F336-39D3-B460D98C4305}"/>
              </a:ext>
            </a:extLst>
          </p:cNvPr>
          <p:cNvSpPr txBox="1"/>
          <p:nvPr/>
        </p:nvSpPr>
        <p:spPr>
          <a:xfrm>
            <a:off x="10051307" y="134839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9783AE-D371-45BA-8B25-383C7B5D8F31}"/>
              </a:ext>
            </a:extLst>
          </p:cNvPr>
          <p:cNvSpPr txBox="1"/>
          <p:nvPr/>
        </p:nvSpPr>
        <p:spPr>
          <a:xfrm>
            <a:off x="450108" y="2774863"/>
            <a:ext cx="418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9163A8-5707-EC72-8E85-7CC1C973746C}"/>
              </a:ext>
            </a:extLst>
          </p:cNvPr>
          <p:cNvSpPr txBox="1"/>
          <p:nvPr/>
        </p:nvSpPr>
        <p:spPr>
          <a:xfrm>
            <a:off x="450108" y="3250351"/>
            <a:ext cx="353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13BA61-BADA-9F48-64B8-52ED1914E33D}"/>
              </a:ext>
            </a:extLst>
          </p:cNvPr>
          <p:cNvSpPr txBox="1"/>
          <p:nvPr/>
        </p:nvSpPr>
        <p:spPr>
          <a:xfrm>
            <a:off x="450108" y="3725839"/>
            <a:ext cx="104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456F17-2A75-BE67-4051-B62F0240A309}"/>
              </a:ext>
            </a:extLst>
          </p:cNvPr>
          <p:cNvSpPr txBox="1"/>
          <p:nvPr/>
        </p:nvSpPr>
        <p:spPr>
          <a:xfrm>
            <a:off x="450108" y="4201327"/>
            <a:ext cx="162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10519E-62C0-E7EE-4D4E-ACF369839190}"/>
              </a:ext>
            </a:extLst>
          </p:cNvPr>
          <p:cNvSpPr txBox="1"/>
          <p:nvPr/>
        </p:nvSpPr>
        <p:spPr>
          <a:xfrm>
            <a:off x="450108" y="4676815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3584A3-9D70-587E-DD5F-8509E843129D}"/>
              </a:ext>
            </a:extLst>
          </p:cNvPr>
          <p:cNvSpPr txBox="1"/>
          <p:nvPr/>
        </p:nvSpPr>
        <p:spPr>
          <a:xfrm>
            <a:off x="450108" y="5152303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8" name="yt_shape_1130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成都实验外国语学校单元卷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b827"/>
              </a:rPr>
              <a:t>的乘积中不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其结果中不含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313D43-CD34-B219-744A-BE20A7720DFE}"/>
              </a:ext>
            </a:extLst>
          </p:cNvPr>
          <p:cNvSpPr txBox="1"/>
          <p:nvPr/>
        </p:nvSpPr>
        <p:spPr>
          <a:xfrm>
            <a:off x="450108" y="1804170"/>
            <a:ext cx="807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3CEB13-C1AC-B5CB-831B-7281000D9F4A}"/>
              </a:ext>
            </a:extLst>
          </p:cNvPr>
          <p:cNvSpPr txBox="1"/>
          <p:nvPr/>
        </p:nvSpPr>
        <p:spPr>
          <a:xfrm>
            <a:off x="1631504" y="2326464"/>
            <a:ext cx="8063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9204E5-A76E-94E2-0E9B-4A115052540B}"/>
              </a:ext>
            </a:extLst>
          </p:cNvPr>
          <p:cNvSpPr txBox="1"/>
          <p:nvPr/>
        </p:nvSpPr>
        <p:spPr>
          <a:xfrm>
            <a:off x="450108" y="2755146"/>
            <a:ext cx="379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其结果中不含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ABE531-98EA-6308-D841-84AEC49A829C}"/>
              </a:ext>
            </a:extLst>
          </p:cNvPr>
          <p:cNvSpPr txBox="1"/>
          <p:nvPr/>
        </p:nvSpPr>
        <p:spPr>
          <a:xfrm>
            <a:off x="450108" y="3230634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7FDF7D-6A65-C5D4-E7C2-300D43A375A5}"/>
              </a:ext>
            </a:extLst>
          </p:cNvPr>
          <p:cNvSpPr txBox="1"/>
          <p:nvPr/>
        </p:nvSpPr>
        <p:spPr>
          <a:xfrm>
            <a:off x="450108" y="3706122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215D82-8888-9A05-00DB-6C6B8E05DC92}"/>
              </a:ext>
            </a:extLst>
          </p:cNvPr>
          <p:cNvSpPr txBox="1"/>
          <p:nvPr/>
        </p:nvSpPr>
        <p:spPr>
          <a:xfrm>
            <a:off x="450108" y="4181610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1" name="yt_shape_11311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分类讨论思想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12" name="yt_shape_11312"/>
              <p:cNvSpPr txBox="1"/>
              <p:nvPr/>
            </p:nvSpPr>
            <p:spPr>
              <a:xfrm>
                <a:off x="540119" y="1395205"/>
                <a:ext cx="11492915" cy="967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28c0"/>
                  </a:rPr>
                  <a:t>恰好是等腰三角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的两条边的边长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12" name="yt_shape_1131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967316"/>
              </a:xfrm>
              <a:prstGeom prst="rect">
                <a:avLst/>
              </a:prstGeom>
              <a:blipFill>
                <a:blip r:embed="rId2"/>
                <a:stretch>
                  <a:fillRect l="-1645" t="-1258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14" name="yt_table_113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083469"/>
              </p:ext>
            </p:extLst>
          </p:nvPr>
        </p:nvGraphicFramePr>
        <p:xfrm>
          <a:off x="540047" y="2413309"/>
          <a:ext cx="3896043" cy="950976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1316" name="yt_shape_11316"/>
          <p:cNvSpPr txBox="1"/>
          <p:nvPr/>
        </p:nvSpPr>
        <p:spPr>
          <a:xfrm>
            <a:off x="540000" y="3414863"/>
            <a:ext cx="1021754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是一个多项式的完全平方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的值为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42356885" title="H_25.973701">
            <a:extLst>
              <a:ext uri="{FF2B5EF4-FFF2-40B4-BE49-F238E27FC236}">
                <a16:creationId xmlns:a16="http://schemas.microsoft.com/office/drawing/2014/main" id="{1EE44456-20A4-4E9D-29E4-B22C4286C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B07163-E0F5-FF68-89C1-578009EE5583}"/>
              </a:ext>
            </a:extLst>
          </p:cNvPr>
          <p:cNvSpPr txBox="1"/>
          <p:nvPr/>
        </p:nvSpPr>
        <p:spPr>
          <a:xfrm>
            <a:off x="6971557" y="188199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09A927-8221-ADE1-C745-A70BEF5711D5}"/>
              </a:ext>
            </a:extLst>
          </p:cNvPr>
          <p:cNvSpPr txBox="1"/>
          <p:nvPr/>
        </p:nvSpPr>
        <p:spPr>
          <a:xfrm>
            <a:off x="9501914" y="336805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889045-AA29-CC7F-4AAB-7CC610FC421A}"/>
              </a:ext>
            </a:extLst>
          </p:cNvPr>
          <p:cNvSpPr txBox="1"/>
          <p:nvPr/>
        </p:nvSpPr>
        <p:spPr>
          <a:xfrm>
            <a:off x="754789" y="431903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数形结合思想</a:t>
            </a:r>
          </a:p>
        </p:txBody>
      </p:sp>
      <p:sp>
        <p:nvSpPr>
          <p:cNvPr id="11320" name="yt_shape_11320"/>
          <p:cNvSpPr txBox="1"/>
          <p:nvPr/>
        </p:nvSpPr>
        <p:spPr>
          <a:xfrm>
            <a:off x="540120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丙三种不同的正方形或长方形纸片各若干张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904f"/>
              </a:rPr>
              <a:t>小丽使用甲纸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丙纸片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乙纸片若干张无重合无缝隙拼接成一个大正方形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50c7"/>
              </a:rPr>
              <a:t>则她使用的乙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纸片张数为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2" name="yt_table_113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615131"/>
              </p:ext>
            </p:extLst>
          </p:nvPr>
        </p:nvGraphicFramePr>
        <p:xfrm>
          <a:off x="540047" y="283477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pic>
        <p:nvPicPr>
          <p:cNvPr id="11321" name="yt_image_11321_skip" title="H_71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4594" y="2834771"/>
            <a:ext cx="3345627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356977" title="H_25.973701">
            <a:extLst>
              <a:ext uri="{FF2B5EF4-FFF2-40B4-BE49-F238E27FC236}">
                <a16:creationId xmlns:a16="http://schemas.microsoft.com/office/drawing/2014/main" id="{1C6DCCF6-39AC-FDE2-38F8-BF1713E8D7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30A6BE-C14A-4012-CF03-DFFB52011EDA}"/>
              </a:ext>
            </a:extLst>
          </p:cNvPr>
          <p:cNvSpPr txBox="1"/>
          <p:nvPr/>
        </p:nvSpPr>
        <p:spPr>
          <a:xfrm>
            <a:off x="2583709" y="2299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yt_shape_1132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阴影部分是在一个边长为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的大正方形中剪去一个边长为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9b39"/>
              </a:rPr>
              <a:t>的小正方形后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将阴影部分通过割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形成新的图形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给出下列四种割拼方法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614a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能够验证平方差公式的有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7" name="yt_table_113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768808"/>
              </p:ext>
            </p:extLst>
          </p:nvPr>
        </p:nvGraphicFramePr>
        <p:xfrm>
          <a:off x="539927" y="342111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pic>
        <p:nvPicPr>
          <p:cNvPr id="11325" name="yt_image_11325_skip" title="H_81.1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27" y="2339566"/>
            <a:ext cx="475944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26" name="yt_image_11326_skip" title="H_81.1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9113" y="2339566"/>
            <a:ext cx="4746888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23780D-C276-6843-1F2D-64DB7108E9FF}"/>
              </a:ext>
            </a:extLst>
          </p:cNvPr>
          <p:cNvSpPr txBox="1"/>
          <p:nvPr/>
        </p:nvSpPr>
        <p:spPr>
          <a:xfrm>
            <a:off x="4412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1032</Words>
  <Application>Microsoft Office PowerPoint</Application>
  <PresentationFormat>宽屏</PresentationFormat>
  <Paragraphs>125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_⨹_1_0f6e7,isEnd</vt:lpstr>
      <vt:lpstr>_⨹_1_19edb,isEnd</vt:lpstr>
      <vt:lpstr>_⨹_1_21ec2</vt:lpstr>
      <vt:lpstr>_⨹_1_2dfd9</vt:lpstr>
      <vt:lpstr>_⨹_1_53f4a,isEnd</vt:lpstr>
      <vt:lpstr>_⨹_2_6614a</vt:lpstr>
      <vt:lpstr>_⨹_3_d46e4,isEnd</vt:lpstr>
      <vt:lpstr>_⨹_4_1a464</vt:lpstr>
      <vt:lpstr>_⨹_4_b92e1,isEnd</vt:lpstr>
      <vt:lpstr>_⨹_5_6b827</vt:lpstr>
      <vt:lpstr>_⨹_6_550c7</vt:lpstr>
      <vt:lpstr>_⨹_6_6904f</vt:lpstr>
      <vt:lpstr>_⨹_6_e9b39</vt:lpstr>
      <vt:lpstr>_⨹_7_328c0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2024-05-09T08:08:18Z</dcterms:created>
  <dcterms:modified xsi:type="dcterms:W3CDTF">2024-05-09T09:07:33Z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