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8" r:id="rId6"/>
    <p:sldId id="309" r:id="rId7"/>
    <p:sldId id="311" r:id="rId8"/>
    <p:sldId id="312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5" name="yt_shape_12905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904" name="yt_image_12904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07" name="yt_shape_12907"/>
          <p:cNvSpPr txBox="1"/>
          <p:nvPr/>
        </p:nvSpPr>
        <p:spPr>
          <a:xfrm>
            <a:off x="540000" y="1482165"/>
            <a:ext cx="2736327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尺规作图</a:t>
            </a:r>
          </a:p>
        </p:txBody>
      </p:sp>
      <p:sp>
        <p:nvSpPr>
          <p:cNvPr id="12908" name="yt_shape_12908"/>
          <p:cNvSpPr txBox="1"/>
          <p:nvPr/>
        </p:nvSpPr>
        <p:spPr>
          <a:xfrm>
            <a:off x="540000" y="1977370"/>
            <a:ext cx="48394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尺规作图的画图工具是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09" name="yt_table_1290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8724373"/>
              </p:ext>
            </p:extLst>
          </p:nvPr>
        </p:nvGraphicFramePr>
        <p:xfrm>
          <a:off x="540047" y="2456673"/>
          <a:ext cx="4005263" cy="1901952"/>
        </p:xfrm>
        <a:graphic>
          <a:graphicData uri="http://schemas.openxmlformats.org/drawingml/2006/table">
            <a:tbl>
              <a:tblPr/>
              <a:tblGrid>
                <a:gridCol w="4005263">
                  <a:extLst>
                    <a:ext uri="{9D8B030D-6E8A-4147-A177-3AD203B41FA5}">
                      <a16:colId xmlns:a16="http://schemas.microsoft.com/office/drawing/2014/main" val="105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刻度尺和量角器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三角尺和量角尺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直尺和量角器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没有刻度的直尺和圆规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0"/>
                  </a:ext>
                </a:extLst>
              </a:tr>
            </a:tbl>
          </a:graphicData>
        </a:graphic>
      </p:graphicFrame>
      <p:pic>
        <p:nvPicPr>
          <p:cNvPr id="3" name="yt_shape_1715242620247" title="H_26.259764">
            <a:extLst>
              <a:ext uri="{FF2B5EF4-FFF2-40B4-BE49-F238E27FC236}">
                <a16:creationId xmlns:a16="http://schemas.microsoft.com/office/drawing/2014/main" id="{598054EE-2C68-44B0-EAFB-A7C9B1FF1A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CC04769-1E53-2ED1-81B5-6A239F76B138}"/>
              </a:ext>
            </a:extLst>
          </p:cNvPr>
          <p:cNvSpPr txBox="1"/>
          <p:nvPr/>
        </p:nvSpPr>
        <p:spPr>
          <a:xfrm>
            <a:off x="4412389" y="19305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2" name="yt_shape_12912"/>
          <p:cNvSpPr txBox="1"/>
          <p:nvPr/>
        </p:nvSpPr>
        <p:spPr>
          <a:xfrm>
            <a:off x="551503" y="148967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作一条线段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使它等于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0f38a"/>
              </a:rPr>
              <a:t>正确的作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法是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913" name="yt_image_1291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0416" y="2723146"/>
            <a:ext cx="1483324" cy="1202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915" name="yt_image_1291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632" y="2664283"/>
            <a:ext cx="1939174" cy="384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916" name="yt_image_1291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8806" y="2659711"/>
            <a:ext cx="1921658" cy="388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19" name="yt_shape_12919"/>
          <p:cNvSpPr txBox="1"/>
          <p:nvPr/>
        </p:nvSpPr>
        <p:spPr>
          <a:xfrm>
            <a:off x="1479185" y="3048331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2920" name="yt_shape_12920"/>
          <p:cNvSpPr txBox="1"/>
          <p:nvPr/>
        </p:nvSpPr>
        <p:spPr>
          <a:xfrm>
            <a:off x="3778008" y="3048331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pic>
        <p:nvPicPr>
          <p:cNvPr id="12921" name="yt_image_1292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632" y="3713473"/>
            <a:ext cx="1942119" cy="520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922" name="yt_image_1292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11751" y="3713473"/>
            <a:ext cx="1947533" cy="520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25" name="yt_shape_12925"/>
          <p:cNvSpPr txBox="1"/>
          <p:nvPr/>
        </p:nvSpPr>
        <p:spPr>
          <a:xfrm>
            <a:off x="1489064" y="4233538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2926" name="yt_shape_12926"/>
          <p:cNvSpPr txBox="1"/>
          <p:nvPr/>
        </p:nvSpPr>
        <p:spPr>
          <a:xfrm>
            <a:off x="3785483" y="4233538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E12E626-E11D-43C1-0308-3D490132FE55}"/>
              </a:ext>
            </a:extLst>
          </p:cNvPr>
          <p:cNvSpPr txBox="1"/>
          <p:nvPr/>
        </p:nvSpPr>
        <p:spPr>
          <a:xfrm>
            <a:off x="1680692" y="191836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yt_shape_12911"/>
          <p:cNvSpPr txBox="1"/>
          <p:nvPr/>
        </p:nvSpPr>
        <p:spPr>
          <a:xfrm>
            <a:off x="551384" y="980728"/>
            <a:ext cx="489076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 dirty="0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 dirty="0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作一条线段等于已知线段</a:t>
            </a:r>
          </a:p>
        </p:txBody>
      </p:sp>
      <p:pic>
        <p:nvPicPr>
          <p:cNvPr id="18" name="yt_shape_1715242620321" title="H_26.259764">
            <a:extLst>
              <a:ext uri="{FF2B5EF4-FFF2-40B4-BE49-F238E27FC236}">
                <a16:creationId xmlns:a16="http://schemas.microsoft.com/office/drawing/2014/main" id="{386950EE-AC67-2A1B-A2ED-9DC4947650C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34038"/>
            <a:ext cx="1186052" cy="33349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8" name="yt_shape_12928"/>
          <p:cNvSpPr txBox="1"/>
          <p:nvPr/>
        </p:nvSpPr>
        <p:spPr>
          <a:xfrm>
            <a:off x="551503" y="116732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用尺规作出了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作图痕迹中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弧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1b10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32" name="yt_table_12932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3091348"/>
              </p:ext>
            </p:extLst>
          </p:nvPr>
        </p:nvGraphicFramePr>
        <p:xfrm>
          <a:off x="551431" y="2126760"/>
          <a:ext cx="5160963" cy="1901952"/>
        </p:xfrm>
        <a:graphic>
          <a:graphicData uri="http://schemas.openxmlformats.org/drawingml/2006/table">
            <a:tbl>
              <a:tblPr/>
              <a:tblGrid>
                <a:gridCol w="5160963">
                  <a:extLst>
                    <a:ext uri="{9D8B030D-6E8A-4147-A177-3AD203B41FA5}">
                      <a16:colId xmlns:a16="http://schemas.microsoft.com/office/drawing/2014/main" val="105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为圆心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为半径的弧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为圆心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为半径的弧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为圆心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为半径的弧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为圆心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为半径的弧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4"/>
                  </a:ext>
                </a:extLst>
              </a:tr>
            </a:tbl>
          </a:graphicData>
        </a:graphic>
      </p:graphicFrame>
      <p:grpSp>
        <p:nvGrpSpPr>
          <p:cNvPr id="12929" name="yt_shape_12929_skip" title="H_130.9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681016" y="2126760"/>
            <a:ext cx="2980508" cy="1662444"/>
            <a:chOff x="0" y="0"/>
            <a:chExt cx="2980508" cy="1662444"/>
          </a:xfrm>
        </p:grpSpPr>
        <p:pic>
          <p:nvPicPr>
            <p:cNvPr id="3" name="yt_image_1292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980508" cy="1266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31" name="yt_shape_12931"/>
            <p:cNvSpPr txBox="1"/>
            <p:nvPr/>
          </p:nvSpPr>
          <p:spPr>
            <a:xfrm>
              <a:off x="956973" y="13024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934" name="yt_shape_12934"/>
          <p:cNvSpPr txBox="1"/>
          <p:nvPr/>
        </p:nvSpPr>
        <p:spPr>
          <a:xfrm>
            <a:off x="551384" y="4079080"/>
            <a:ext cx="982961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用尺规作图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其作图依据是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38" name="yt_table_12938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4705829"/>
              </p:ext>
            </p:extLst>
          </p:nvPr>
        </p:nvGraphicFramePr>
        <p:xfrm>
          <a:off x="551431" y="4558383"/>
          <a:ext cx="4614863" cy="1901952"/>
        </p:xfrm>
        <a:graphic>
          <a:graphicData uri="http://schemas.openxmlformats.org/drawingml/2006/table">
            <a:tbl>
              <a:tblPr/>
              <a:tblGrid>
                <a:gridCol w="4614863">
                  <a:extLst>
                    <a:ext uri="{9D8B030D-6E8A-4147-A177-3AD203B41FA5}">
                      <a16:colId xmlns:a16="http://schemas.microsoft.com/office/drawing/2014/main" val="105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同位角相等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两直线平行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内错角相等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两直线平行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同旁内角相等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两直线平行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同旁内角互补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两直线平行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8"/>
                  </a:ext>
                </a:extLst>
              </a:tr>
            </a:tbl>
          </a:graphicData>
        </a:graphic>
      </p:graphicFrame>
      <p:grpSp>
        <p:nvGrpSpPr>
          <p:cNvPr id="12935" name="yt_shape_12935_skip" title="H_148.6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81467" y="4558383"/>
            <a:ext cx="1679770" cy="1887615"/>
            <a:chOff x="0" y="0"/>
            <a:chExt cx="1679770" cy="1887615"/>
          </a:xfrm>
        </p:grpSpPr>
        <p:pic>
          <p:nvPicPr>
            <p:cNvPr id="2" name="yt_image_1293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79770" cy="14916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37" name="yt_shape_12937"/>
            <p:cNvSpPr txBox="1"/>
            <p:nvPr/>
          </p:nvSpPr>
          <p:spPr>
            <a:xfrm>
              <a:off x="306604" y="152761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69DF1BC0-7561-258E-98AA-FB88A4DAFFDC}"/>
              </a:ext>
            </a:extLst>
          </p:cNvPr>
          <p:cNvSpPr txBox="1"/>
          <p:nvPr/>
        </p:nvSpPr>
        <p:spPr>
          <a:xfrm>
            <a:off x="1375892" y="159600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953A1EA-847D-00BD-24D5-61333F9F591A}"/>
              </a:ext>
            </a:extLst>
          </p:cNvPr>
          <p:cNvSpPr txBox="1"/>
          <p:nvPr/>
        </p:nvSpPr>
        <p:spPr>
          <a:xfrm>
            <a:off x="9383123" y="403227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yt_shape_12927"/>
          <p:cNvSpPr txBox="1"/>
          <p:nvPr/>
        </p:nvSpPr>
        <p:spPr>
          <a:xfrm>
            <a:off x="551384" y="764704"/>
            <a:ext cx="427520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 dirty="0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 dirty="0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作一个角等于已知角</a:t>
            </a:r>
          </a:p>
        </p:txBody>
      </p:sp>
      <p:pic>
        <p:nvPicPr>
          <p:cNvPr id="15" name="yt_shape_1715242620417">
            <a:extLst>
              <a:ext uri="{FF2B5EF4-FFF2-40B4-BE49-F238E27FC236}">
                <a16:creationId xmlns:a16="http://schemas.microsoft.com/office/drawing/2014/main" id="{B2AE1A3B-E1DE-87DA-23CB-30012F1560D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18014"/>
            <a:ext cx="1186052" cy="33349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0" name="yt_shape_12940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如图用直尺和圆规作一个角等于已知角的示意图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927d,isEnd"/>
              </a:rPr>
              <a:t>的依据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2941" name="yt_image_12941" title="H_83.7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0621" y="2298470"/>
            <a:ext cx="2916813" cy="106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1984B39-24FB-2D2B-3CC2-3ABE7F5773F5}"/>
              </a:ext>
            </a:extLst>
          </p:cNvPr>
          <p:cNvSpPr txBox="1"/>
          <p:nvPr/>
        </p:nvSpPr>
        <p:spPr>
          <a:xfrm>
            <a:off x="1059708" y="1328682"/>
            <a:ext cx="4840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'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'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S. S. S.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4" name="yt_shape_12944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943" name="yt_image_12943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46" name="yt_shape_12946"/>
          <p:cNvSpPr txBox="1"/>
          <p:nvPr/>
        </p:nvSpPr>
        <p:spPr>
          <a:xfrm>
            <a:off x="540000" y="1482165"/>
            <a:ext cx="636071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下列关于几何画图的语句正确的是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47" name="yt_table_12947" title="H_187.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8315975"/>
              </p:ext>
            </p:extLst>
          </p:nvPr>
        </p:nvGraphicFramePr>
        <p:xfrm>
          <a:off x="540047" y="1961468"/>
          <a:ext cx="11111864" cy="2377440"/>
        </p:xfrm>
        <a:graphic>
          <a:graphicData uri="http://schemas.openxmlformats.org/drawingml/2006/table">
            <a:tbl>
              <a:tblPr/>
              <a:tblGrid>
                <a:gridCol w="11111864">
                  <a:extLst>
                    <a:ext uri="{9D8B030D-6E8A-4147-A177-3AD203B41FA5}">
                      <a16:colId xmlns:a16="http://schemas.microsoft.com/office/drawing/2014/main" val="105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延长射线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到点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在线段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上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Q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的反向延长线上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将射线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绕点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旋转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终边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与始边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的夹角为一个平角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已知线段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满足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在同一直线上作线段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2_32bcc"/>
                        </a:rPr>
                        <a:t>那么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/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线段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83EB656-3960-78F2-FBDC-BEA0D151DFAA}"/>
              </a:ext>
            </a:extLst>
          </p:cNvPr>
          <p:cNvSpPr txBox="1"/>
          <p:nvPr/>
        </p:nvSpPr>
        <p:spPr>
          <a:xfrm>
            <a:off x="5936389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9" name="yt_shape_12949"/>
          <p:cNvSpPr txBox="1"/>
          <p:nvPr/>
        </p:nvSpPr>
        <p:spPr>
          <a:xfrm>
            <a:off x="540120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用直尺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871d"/>
              </a:rPr>
              <a:t>圆规作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保留作图痕迹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不写作法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950" name="yt_image_12950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95319"/>
            <a:ext cx="1227565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52" name="yt_shape_12952"/>
          <p:cNvSpPr txBox="1"/>
          <p:nvPr/>
        </p:nvSpPr>
        <p:spPr>
          <a:xfrm>
            <a:off x="540000" y="2577484"/>
            <a:ext cx="3228448" cy="112870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35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35"/>
                <a:ea typeface="Times New Roman" pitchFamily="3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         </a:t>
            </a:r>
            <a:r>
              <a:rPr lang="en-US" altLang="zh-CN" sz="12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12"/>
                <a:ea typeface="宋体" pitchFamily="12"/>
                <a:sym typeface="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715242620528" title="H_42.228977">
            <a:extLst>
              <a:ext uri="{FF2B5EF4-FFF2-40B4-BE49-F238E27FC236}">
                <a16:creationId xmlns:a16="http://schemas.microsoft.com/office/drawing/2014/main" id="{1CEF42B1-947B-FF3E-1817-F5E174E10C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600" y="2656040"/>
            <a:ext cx="2587817" cy="53630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0B6D52C-C422-55C9-F953-42CDF40F773E}"/>
              </a:ext>
            </a:extLst>
          </p:cNvPr>
          <p:cNvSpPr txBox="1"/>
          <p:nvPr/>
        </p:nvSpPr>
        <p:spPr>
          <a:xfrm>
            <a:off x="449989" y="2530678"/>
            <a:ext cx="3377311" cy="78703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35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5"/>
                <a:ea typeface="Times New Roman" pitchFamily="35"/>
                <a:cs typeface="+mn-cs"/>
                <a:sym typeface="Finished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"/>
              </a:rPr>
              <a:t>                                </a:t>
            </a:r>
            <a:r>
              <a:rPr kumimoji="0" lang="en-US" altLang="zh-CN" sz="1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2"/>
                <a:ea typeface="宋体" pitchFamily="12"/>
                <a:cs typeface="+mn-cs"/>
                <a:sym typeface="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EFD53B3-8E72-CAFC-8A4D-0D35FAFCCE23}"/>
              </a:ext>
            </a:extLst>
          </p:cNvPr>
          <p:cNvSpPr txBox="1"/>
          <p:nvPr/>
        </p:nvSpPr>
        <p:spPr>
          <a:xfrm>
            <a:off x="449989" y="3224098"/>
            <a:ext cx="22851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3" name="yt_shape_12953"/>
          <p:cNvSpPr txBox="1"/>
          <p:nvPr/>
        </p:nvSpPr>
        <p:spPr>
          <a:xfrm>
            <a:off x="569387" y="738443"/>
            <a:ext cx="92589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β.</a:t>
            </a:r>
          </a:p>
        </p:txBody>
      </p:sp>
      <p:pic>
        <p:nvPicPr>
          <p:cNvPr id="12954" name="yt_image_12954" title="H_168.7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55716" y="1373619"/>
            <a:ext cx="366903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56" name="yt_shape_12956"/>
          <p:cNvSpPr txBox="1"/>
          <p:nvPr/>
        </p:nvSpPr>
        <p:spPr>
          <a:xfrm>
            <a:off x="569387" y="3563550"/>
            <a:ext cx="472084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解：作法：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</a:p>
        </p:txBody>
      </p:sp>
      <p:sp>
        <p:nvSpPr>
          <p:cNvPr id="12958" name="yt_shape_12958"/>
          <p:cNvSpPr txBox="1"/>
          <p:nvPr/>
        </p:nvSpPr>
        <p:spPr>
          <a:xfrm>
            <a:off x="569387" y="4195217"/>
            <a:ext cx="2186881" cy="91948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000" b="0" i="0" u="none" spc="-5000">
                <a:solidFill>
                  <a:srgbClr val="1EE3CF"/>
                </a:solidFill>
                <a:effectLst/>
                <a:latin typeface="宋体/Times New Roman" pitchFamily="50"/>
                <a:ea typeface="宋体" pitchFamily="50"/>
              </a:rPr>
              <a:t> </a:t>
            </a:r>
            <a:r>
              <a:rPr lang="en-US" altLang="zh-CN" sz="5000" b="0" i="0" u="none" spc="15928">
                <a:solidFill>
                  <a:srgbClr val="1EE3CF"/>
                </a:solidFill>
                <a:effectLst/>
                <a:latin typeface="宋体/Times New Roman" pitchFamily="50"/>
                <a:ea typeface="宋体" pitchFamily="50"/>
              </a:rPr>
              <a:t> </a:t>
            </a:r>
          </a:p>
        </p:txBody>
      </p:sp>
      <p:pic>
        <p:nvPicPr>
          <p:cNvPr id="12957" name="yt_image_12957" title="H_79.0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09363" y="3488550"/>
            <a:ext cx="2181164" cy="1003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8D60F54-6C8E-30D7-01CF-8D6A6A109909}"/>
              </a:ext>
            </a:extLst>
          </p:cNvPr>
          <p:cNvSpPr txBox="1"/>
          <p:nvPr/>
        </p:nvSpPr>
        <p:spPr>
          <a:xfrm>
            <a:off x="479376" y="3516744"/>
            <a:ext cx="4855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解：作法：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2960"/>
          <p:cNvSpPr txBox="1"/>
          <p:nvPr/>
        </p:nvSpPr>
        <p:spPr>
          <a:xfrm>
            <a:off x="479376" y="4077072"/>
            <a:ext cx="4427494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为顶点，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为一边，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的外部作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β.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就是所求作的角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9" name="yt_shape_12962"/>
          <p:cNvSpPr txBox="1"/>
          <p:nvPr/>
        </p:nvSpPr>
        <p:spPr>
          <a:xfrm>
            <a:off x="479376" y="5669002"/>
            <a:ext cx="1249316" cy="122289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650" b="0" i="0" u="none" spc="-6650">
                <a:solidFill>
                  <a:srgbClr val="1EE3CF"/>
                </a:solidFill>
                <a:effectLst/>
                <a:latin typeface="宋体/Times New Roman" pitchFamily="66"/>
                <a:ea typeface="宋体" pitchFamily="66"/>
              </a:rPr>
              <a:t> </a:t>
            </a:r>
            <a:r>
              <a:rPr lang="en-US" altLang="zh-CN" sz="6650" b="0" i="0" u="none" spc="8242">
                <a:solidFill>
                  <a:srgbClr val="1EE3CF"/>
                </a:solidFill>
                <a:effectLst/>
                <a:latin typeface="宋体/Times New Roman" pitchFamily="66"/>
                <a:ea typeface="宋体" pitchFamily="66"/>
              </a:rPr>
              <a:t> </a:t>
            </a:r>
          </a:p>
        </p:txBody>
      </p:sp>
      <p:pic>
        <p:nvPicPr>
          <p:cNvPr id="10" name="yt_image_12961" title="H_104.4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4835713"/>
            <a:ext cx="1256029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419C51D0-F385-1246-509E-E4EB5875BE5E}"/>
              </a:ext>
            </a:extLst>
          </p:cNvPr>
          <p:cNvSpPr txBox="1"/>
          <p:nvPr/>
        </p:nvSpPr>
        <p:spPr>
          <a:xfrm>
            <a:off x="389365" y="4030266"/>
            <a:ext cx="4520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为顶点，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为一边，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0D23781-9A1E-CD74-AC03-EEC717B9C83F}"/>
              </a:ext>
            </a:extLst>
          </p:cNvPr>
          <p:cNvSpPr txBox="1"/>
          <p:nvPr/>
        </p:nvSpPr>
        <p:spPr>
          <a:xfrm>
            <a:off x="389365" y="4505754"/>
            <a:ext cx="4564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的外部作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β.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DD1F185-2E94-AC3C-5BB7-9F89A43C58F9}"/>
              </a:ext>
            </a:extLst>
          </p:cNvPr>
          <p:cNvSpPr txBox="1"/>
          <p:nvPr/>
        </p:nvSpPr>
        <p:spPr>
          <a:xfrm>
            <a:off x="389365" y="4981242"/>
            <a:ext cx="39916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就是所求作的角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1" grpId="0" build="allAtOnce"/>
      <p:bldP spid="12" grpId="0" build="allAtOnce"/>
      <p:bldP spid="1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685</Words>
  <Application>Microsoft Office PowerPoint</Application>
  <PresentationFormat>宽屏</PresentationFormat>
  <Paragraphs>61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7" baseType="lpstr">
      <vt:lpstr>,isEnd</vt:lpstr>
      <vt:lpstr>_⨹_1_f1b10</vt:lpstr>
      <vt:lpstr>_⨹_2_32bcc</vt:lpstr>
      <vt:lpstr>_⨹_3_b871d</vt:lpstr>
      <vt:lpstr>_⨹_3_b927d,isEnd</vt:lpstr>
      <vt:lpstr>_⨹_4_0f38a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2024-05-09T08:08:18Z</dcterms:created>
  <dcterms:modified xsi:type="dcterms:W3CDTF">2024-05-09T09:24:59Z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