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1" r:id="rId7"/>
    <p:sldId id="315" r:id="rId8"/>
    <p:sldId id="319" r:id="rId9"/>
    <p:sldId id="320" r:id="rId10"/>
    <p:sldId id="322" r:id="rId11"/>
    <p:sldId id="324" r:id="rId12"/>
    <p:sldId id="325" r:id="rId13"/>
    <p:sldId id="326" r:id="rId14"/>
    <p:sldId id="33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bin"/><Relationship Id="rId4" Type="http://schemas.openxmlformats.org/officeDocument/2006/relationships/image" Target="../media/image17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3" name="yt_shape_1118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82" name="yt_image_1118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5" name="yt_shape_11185"/>
          <p:cNvSpPr txBox="1"/>
          <p:nvPr/>
        </p:nvSpPr>
        <p:spPr>
          <a:xfrm>
            <a:off x="540000" y="1482165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两数和的平方</a:t>
            </a:r>
          </a:p>
        </p:txBody>
      </p:sp>
      <p:sp>
        <p:nvSpPr>
          <p:cNvPr id="11186" name="yt_shape_11186"/>
          <p:cNvSpPr txBox="1"/>
          <p:nvPr/>
        </p:nvSpPr>
        <p:spPr>
          <a:xfrm>
            <a:off x="540000" y="1977370"/>
            <a:ext cx="5002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87" name="yt_table_111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581178"/>
              </p:ext>
            </p:extLst>
          </p:nvPr>
        </p:nvGraphicFramePr>
        <p:xfrm>
          <a:off x="540047" y="2456673"/>
          <a:ext cx="5534343" cy="950976"/>
        </p:xfrm>
        <a:graphic>
          <a:graphicData uri="http://schemas.openxmlformats.org/drawingml/2006/table">
            <a:tbl>
              <a:tblPr/>
              <a:tblGrid>
                <a:gridCol w="322453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230981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89" name="yt_shape_11189"/>
              <p:cNvSpPr txBox="1"/>
              <p:nvPr/>
            </p:nvSpPr>
            <p:spPr>
              <a:xfrm>
                <a:off x="540000" y="3458227"/>
                <a:ext cx="4845878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189" name="yt_shape_111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8227"/>
                <a:ext cx="4845878" cy="1586653"/>
              </a:xfrm>
              <a:prstGeom prst="rect">
                <a:avLst/>
              </a:prstGeom>
              <a:blipFill>
                <a:blip r:embed="rId3"/>
                <a:stretch>
                  <a:fillRect l="-3899" t="-3065" r="-2767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39351872" title="H_26.259764">
            <a:extLst>
              <a:ext uri="{FF2B5EF4-FFF2-40B4-BE49-F238E27FC236}">
                <a16:creationId xmlns:a16="http://schemas.microsoft.com/office/drawing/2014/main" id="{3BBC2DF8-B40E-5D27-047F-4DF2240EEE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8FB60E-5618-8B00-C212-55594A86E2F2}"/>
              </a:ext>
            </a:extLst>
          </p:cNvPr>
          <p:cNvSpPr txBox="1"/>
          <p:nvPr/>
        </p:nvSpPr>
        <p:spPr>
          <a:xfrm>
            <a:off x="4591777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80F707-1F54-BD0B-A37A-D97E8C31B7B8}"/>
                  </a:ext>
                </a:extLst>
              </p:cNvPr>
              <p:cNvSpPr txBox="1"/>
              <p:nvPr/>
            </p:nvSpPr>
            <p:spPr>
              <a:xfrm>
                <a:off x="3339239" y="3886909"/>
                <a:ext cx="17850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3, 'hasSerialNum': 1}">
                <a:extLst>
                  <a:ext uri="{FF2B5EF4-FFF2-40B4-BE49-F238E27FC236}">
                    <a16:creationId xmlns:a16="http://schemas.microsoft.com/office/drawing/2014/main" id="{A480F707-1F54-BD0B-A37A-D97E8C31B7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9239" y="3886909"/>
                <a:ext cx="1785048" cy="765061"/>
              </a:xfrm>
              <a:prstGeom prst="rect">
                <a:avLst/>
              </a:prstGeom>
              <a:blipFill>
                <a:blip r:embed="rId5"/>
                <a:stretch>
                  <a:fillRect l="-546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535050F-4EC9-2F1C-416C-04E099036500}"/>
              </a:ext>
            </a:extLst>
          </p:cNvPr>
          <p:cNvCxnSpPr/>
          <p:nvPr/>
        </p:nvCxnSpPr>
        <p:spPr>
          <a:xfrm>
            <a:off x="3076825" y="4624214"/>
            <a:ext cx="1957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02CE7983-E852-4586-F849-E6A8790FDE24}"/>
              </a:ext>
            </a:extLst>
          </p:cNvPr>
          <p:cNvSpPr txBox="1"/>
          <p:nvPr/>
        </p:nvSpPr>
        <p:spPr>
          <a:xfrm>
            <a:off x="3844064" y="4558358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yt_shape_11267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99c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B49C70-2DCD-4633-94CC-5F48A8FA7A65}"/>
              </a:ext>
            </a:extLst>
          </p:cNvPr>
          <p:cNvSpPr txBox="1"/>
          <p:nvPr/>
        </p:nvSpPr>
        <p:spPr>
          <a:xfrm>
            <a:off x="450108" y="1804170"/>
            <a:ext cx="5882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6F99A2-EE3E-6932-D59A-14EB9BAAA908}"/>
              </a:ext>
            </a:extLst>
          </p:cNvPr>
          <p:cNvSpPr txBox="1"/>
          <p:nvPr/>
        </p:nvSpPr>
        <p:spPr>
          <a:xfrm>
            <a:off x="450108" y="2279658"/>
            <a:ext cx="376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22FDF7-3AC3-17E7-3EAC-B35370892925}"/>
              </a:ext>
            </a:extLst>
          </p:cNvPr>
          <p:cNvSpPr txBox="1"/>
          <p:nvPr/>
        </p:nvSpPr>
        <p:spPr>
          <a:xfrm>
            <a:off x="450108" y="2755146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E2409B-6E15-C31D-F592-77B23E75A335}"/>
              </a:ext>
            </a:extLst>
          </p:cNvPr>
          <p:cNvSpPr txBox="1"/>
          <p:nvPr/>
        </p:nvSpPr>
        <p:spPr>
          <a:xfrm>
            <a:off x="450108" y="3230634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026570-3D0A-0AE9-5F4F-D4C3A7DE8BA6}"/>
              </a:ext>
            </a:extLst>
          </p:cNvPr>
          <p:cNvSpPr txBox="1"/>
          <p:nvPr/>
        </p:nvSpPr>
        <p:spPr>
          <a:xfrm>
            <a:off x="450108" y="3706122"/>
            <a:ext cx="409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0D1529-963D-CF9A-8EBE-DDA1830952AC}"/>
              </a:ext>
            </a:extLst>
          </p:cNvPr>
          <p:cNvSpPr txBox="1"/>
          <p:nvPr/>
        </p:nvSpPr>
        <p:spPr>
          <a:xfrm>
            <a:off x="1075582" y="419804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7A7B65-94D2-DD0E-013E-F892D372FDDA}"/>
              </a:ext>
            </a:extLst>
          </p:cNvPr>
          <p:cNvSpPr txBox="1"/>
          <p:nvPr/>
        </p:nvSpPr>
        <p:spPr>
          <a:xfrm>
            <a:off x="1075582" y="467352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yt_shape_11269"/>
          <p:cNvSpPr txBox="1"/>
          <p:nvPr/>
        </p:nvSpPr>
        <p:spPr>
          <a:xfrm>
            <a:off x="551384" y="1265161"/>
            <a:ext cx="11492915" cy="39640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阅读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2_dfa46"/>
              </a:rPr>
              <a:t>：杨辉三角，又称贾宪三角，是二项式系数在三角形中的一种几何排列，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西方人帕斯卡发现时，已比宋代杨辉要迟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根据你观察的杨辉三角的排列规律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  <a:tabLst>
                <a:tab pos="692366" algn="l"/>
                <a:tab pos="1384732" algn="l"/>
                <a:tab pos="2077098" algn="l"/>
                <a:tab pos="2769464" algn="l"/>
                <a:tab pos="346183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  <a:tabLst>
                <a:tab pos="692366" algn="l"/>
                <a:tab pos="1384732" algn="l"/>
                <a:tab pos="2077098" algn="l"/>
                <a:tab pos="2769464" algn="l"/>
                <a:tab pos="346183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  <a:tabLst>
                <a:tab pos="692366" algn="l"/>
                <a:tab pos="1384732" algn="l"/>
                <a:tab pos="2077098" algn="l"/>
                <a:tab pos="2769464" algn="l"/>
                <a:tab pos="346183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  <a:tabLst>
                <a:tab pos="692366" algn="l"/>
                <a:tab pos="1384732" algn="l"/>
                <a:tab pos="2077098" algn="l"/>
                <a:tab pos="2769464" algn="l"/>
                <a:tab pos="346183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</p:txBody>
      </p:sp>
      <p:sp>
        <p:nvSpPr>
          <p:cNvPr id="3" name="矩形 2"/>
          <p:cNvSpPr/>
          <p:nvPr/>
        </p:nvSpPr>
        <p:spPr>
          <a:xfrm>
            <a:off x="407368" y="692696"/>
            <a:ext cx="3724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杨辉三角的应用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yt_shape_11277"/>
          <p:cNvSpPr txBox="1"/>
          <p:nvPr/>
        </p:nvSpPr>
        <p:spPr>
          <a:xfrm>
            <a:off x="540119" y="900001"/>
            <a:ext cx="11492915" cy="43036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【基础练习】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展开式共有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第二项的系数为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系数和为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的展开式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37.44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37.44,isEnd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的第四项的系数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利用上述规律计算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3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3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031875-4DAC-2A99-0107-08A742F7E9CC}"/>
              </a:ext>
            </a:extLst>
          </p:cNvPr>
          <p:cNvSpPr txBox="1"/>
          <p:nvPr/>
        </p:nvSpPr>
        <p:spPr>
          <a:xfrm>
            <a:off x="40950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994F9E-1D27-7CCC-2862-DD858DA1217D}"/>
              </a:ext>
            </a:extLst>
          </p:cNvPr>
          <p:cNvSpPr txBox="1"/>
          <p:nvPr/>
        </p:nvSpPr>
        <p:spPr>
          <a:xfrm>
            <a:off x="76002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FC0DB8-9A2D-2771-169E-D8AF52AF4F09}"/>
              </a:ext>
            </a:extLst>
          </p:cNvPr>
          <p:cNvSpPr txBox="1"/>
          <p:nvPr/>
        </p:nvSpPr>
        <p:spPr>
          <a:xfrm>
            <a:off x="98862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1F473D-5A0B-F0A9-DC99-D6E36E066791}"/>
              </a:ext>
            </a:extLst>
          </p:cNvPr>
          <p:cNvSpPr txBox="1"/>
          <p:nvPr/>
        </p:nvSpPr>
        <p:spPr>
          <a:xfrm>
            <a:off x="4704608" y="1804170"/>
            <a:ext cx="7041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a2b5a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96001A-34C7-C9CC-4E25-48C68A3F4C1A}"/>
              </a:ext>
            </a:extLst>
          </p:cNvPr>
          <p:cNvSpPr txBox="1"/>
          <p:nvPr/>
        </p:nvSpPr>
        <p:spPr>
          <a:xfrm>
            <a:off x="450108" y="2279658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B9EF64-438D-400A-63D8-B248499BFB89}"/>
              </a:ext>
            </a:extLst>
          </p:cNvPr>
          <p:cNvSpPr txBox="1"/>
          <p:nvPr/>
        </p:nvSpPr>
        <p:spPr>
          <a:xfrm>
            <a:off x="5314208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CCF629-08C8-2800-13D3-54BBD4E494D9}"/>
              </a:ext>
            </a:extLst>
          </p:cNvPr>
          <p:cNvSpPr txBox="1"/>
          <p:nvPr/>
        </p:nvSpPr>
        <p:spPr>
          <a:xfrm>
            <a:off x="450108" y="3706122"/>
            <a:ext cx="317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FE149B-A467-1C66-9E47-BEB419B5D725}"/>
              </a:ext>
            </a:extLst>
          </p:cNvPr>
          <p:cNvSpPr txBox="1"/>
          <p:nvPr/>
        </p:nvSpPr>
        <p:spPr>
          <a:xfrm>
            <a:off x="1703512" y="4159046"/>
            <a:ext cx="104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28F432-BDF2-4C4F-EAF5-E6C893F868E1}"/>
              </a:ext>
            </a:extLst>
          </p:cNvPr>
          <p:cNvSpPr txBox="1"/>
          <p:nvPr/>
        </p:nvSpPr>
        <p:spPr>
          <a:xfrm>
            <a:off x="1703512" y="4634534"/>
            <a:ext cx="96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yt_shape_11284"/>
          <p:cNvSpPr txBox="1"/>
          <p:nvPr/>
        </p:nvSpPr>
        <p:spPr>
          <a:xfrm>
            <a:off x="540000" y="1455982"/>
            <a:ext cx="76238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的展开式中含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项的系数是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F04B7F-E293-5E92-2272-7527F6F7D8AD}"/>
              </a:ext>
            </a:extLst>
          </p:cNvPr>
          <p:cNvSpPr txBox="1"/>
          <p:nvPr/>
        </p:nvSpPr>
        <p:spPr>
          <a:xfrm>
            <a:off x="6857139" y="140917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836712"/>
            <a:ext cx="203132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  <a:sym typeface=",isEnd"/>
              </a:rPr>
              <a:t>【拓展提升】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  <a:sym typeface=",isEnd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368" y="836712"/>
            <a:ext cx="8064896" cy="129614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3" name="yt_shape_11193"/>
          <p:cNvSpPr txBox="1"/>
          <p:nvPr/>
        </p:nvSpPr>
        <p:spPr>
          <a:xfrm>
            <a:off x="540000" y="900000"/>
            <a:ext cx="549509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2·3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A53557-5D4B-EE37-B931-2076D799319D}"/>
              </a:ext>
            </a:extLst>
          </p:cNvPr>
          <p:cNvSpPr txBox="1"/>
          <p:nvPr/>
        </p:nvSpPr>
        <p:spPr>
          <a:xfrm>
            <a:off x="449989" y="1804170"/>
            <a:ext cx="499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C23CC1-0C7A-DB30-AFA5-E9B24B52CE08}"/>
              </a:ext>
            </a:extLst>
          </p:cNvPr>
          <p:cNvSpPr txBox="1"/>
          <p:nvPr/>
        </p:nvSpPr>
        <p:spPr>
          <a:xfrm>
            <a:off x="1705701" y="2300906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4CC7DD-210C-A48C-3D86-0253D26DCFBA}"/>
              </a:ext>
            </a:extLst>
          </p:cNvPr>
          <p:cNvSpPr txBox="1"/>
          <p:nvPr/>
        </p:nvSpPr>
        <p:spPr>
          <a:xfrm>
            <a:off x="449989" y="3230634"/>
            <a:ext cx="562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2·3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F25A17-8094-5860-6B93-5E395A857336}"/>
              </a:ext>
            </a:extLst>
          </p:cNvPr>
          <p:cNvSpPr txBox="1"/>
          <p:nvPr/>
        </p:nvSpPr>
        <p:spPr>
          <a:xfrm>
            <a:off x="1705701" y="3727370"/>
            <a:ext cx="286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8" name="yt_shape_11198"/>
          <p:cNvSpPr txBox="1"/>
          <p:nvPr/>
        </p:nvSpPr>
        <p:spPr>
          <a:xfrm>
            <a:off x="540000" y="900000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两数差的平方</a:t>
            </a:r>
          </a:p>
        </p:txBody>
      </p:sp>
      <p:sp>
        <p:nvSpPr>
          <p:cNvPr id="11199" name="yt_shape_11199"/>
          <p:cNvSpPr txBox="1"/>
          <p:nvPr/>
        </p:nvSpPr>
        <p:spPr>
          <a:xfrm>
            <a:off x="540000" y="1395205"/>
            <a:ext cx="71397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00" name="yt_table_112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442848"/>
              </p:ext>
            </p:extLst>
          </p:nvPr>
        </p:nvGraphicFramePr>
        <p:xfrm>
          <a:off x="540047" y="1874508"/>
          <a:ext cx="8114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sp>
        <p:nvSpPr>
          <p:cNvPr id="11202" name="yt_shape_11202"/>
          <p:cNvSpPr txBox="1"/>
          <p:nvPr/>
        </p:nvSpPr>
        <p:spPr>
          <a:xfrm>
            <a:off x="540000" y="2400679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03" name="yt_table_112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14531"/>
              </p:ext>
            </p:extLst>
          </p:nvPr>
        </p:nvGraphicFramePr>
        <p:xfrm>
          <a:off x="540047" y="2879982"/>
          <a:ext cx="4818063" cy="1901952"/>
        </p:xfrm>
        <a:graphic>
          <a:graphicData uri="http://schemas.openxmlformats.org/drawingml/2006/table">
            <a:tbl>
              <a:tblPr/>
              <a:tblGrid>
                <a:gridCol w="481806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p:pic>
        <p:nvPicPr>
          <p:cNvPr id="3" name="yt_shape_1715239351968" title="H_26.259764">
            <a:extLst>
              <a:ext uri="{FF2B5EF4-FFF2-40B4-BE49-F238E27FC236}">
                <a16:creationId xmlns:a16="http://schemas.microsoft.com/office/drawing/2014/main" id="{2C83DD40-7375-ED68-DCBB-72566F9D58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A4F642-D315-AF75-F42B-1DC497DB77EA}"/>
              </a:ext>
            </a:extLst>
          </p:cNvPr>
          <p:cNvSpPr txBox="1"/>
          <p:nvPr/>
        </p:nvSpPr>
        <p:spPr>
          <a:xfrm>
            <a:off x="6690451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26B142-F7F8-5373-A416-BE1C18CED09E}"/>
              </a:ext>
            </a:extLst>
          </p:cNvPr>
          <p:cNvSpPr txBox="1"/>
          <p:nvPr/>
        </p:nvSpPr>
        <p:spPr>
          <a:xfrm>
            <a:off x="4717189" y="235387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5" name="yt_shape_11205"/>
              <p:cNvSpPr txBox="1"/>
              <p:nvPr/>
            </p:nvSpPr>
            <p:spPr>
              <a:xfrm>
                <a:off x="540000" y="900000"/>
                <a:ext cx="5238614" cy="55461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5" name="yt_shape_11205" descr="{&quot;rangeId&quot;: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38614" cy="5546198"/>
              </a:xfrm>
              <a:prstGeom prst="rect">
                <a:avLst/>
              </a:prstGeom>
              <a:blipFill>
                <a:blip r:embed="rId2"/>
                <a:stretch>
                  <a:fillRect l="-3609" t="-990" r="-2678" b="-2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18D42A-595D-2C46-B74E-D6A536B1A68D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3874198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pageBreak': True}">
                <a:extLst>
                  <a:ext uri="{FF2B5EF4-FFF2-40B4-BE49-F238E27FC236}">
                    <a16:creationId xmlns:a16="http://schemas.microsoft.com/office/drawing/2014/main" id="{C918D42A-595D-2C46-B74E-D6A536B1A6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3874198" cy="766585"/>
              </a:xfrm>
              <a:prstGeom prst="rect">
                <a:avLst/>
              </a:prstGeom>
              <a:blipFill>
                <a:blip r:embed="rId3"/>
                <a:stretch>
                  <a:fillRect l="-2520" r="-267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5B6D54-AC61-BF5B-D94E-01916FAE7BC5}"/>
                  </a:ext>
                </a:extLst>
              </p:cNvPr>
              <p:cNvSpPr txBox="1"/>
              <p:nvPr/>
            </p:nvSpPr>
            <p:spPr>
              <a:xfrm>
                <a:off x="449989" y="3347982"/>
                <a:ext cx="39567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pageBreak': True}">
                <a:extLst>
                  <a:ext uri="{FF2B5EF4-FFF2-40B4-BE49-F238E27FC236}">
                    <a16:creationId xmlns:a16="http://schemas.microsoft.com/office/drawing/2014/main" id="{1F5B6D54-AC61-BF5B-D94E-01916FAE7B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47982"/>
                <a:ext cx="3956748" cy="765061"/>
              </a:xfrm>
              <a:prstGeom prst="rect">
                <a:avLst/>
              </a:prstGeom>
              <a:blipFill>
                <a:blip r:embed="rId4"/>
                <a:stretch>
                  <a:fillRect l="-2465" r="-246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8346437-41B5-923F-AB5C-8D3E901CA3FE}"/>
              </a:ext>
            </a:extLst>
          </p:cNvPr>
          <p:cNvSpPr txBox="1"/>
          <p:nvPr/>
        </p:nvSpPr>
        <p:spPr>
          <a:xfrm>
            <a:off x="449989" y="4494919"/>
            <a:ext cx="369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2B411F-FBB1-DAC7-48B0-9CCE4CD7944C}"/>
              </a:ext>
            </a:extLst>
          </p:cNvPr>
          <p:cNvSpPr txBox="1"/>
          <p:nvPr/>
        </p:nvSpPr>
        <p:spPr>
          <a:xfrm>
            <a:off x="449989" y="5445895"/>
            <a:ext cx="484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7B70A0-AE14-F03B-6C9B-5269A964C730}"/>
              </a:ext>
            </a:extLst>
          </p:cNvPr>
          <p:cNvSpPr txBox="1"/>
          <p:nvPr/>
        </p:nvSpPr>
        <p:spPr>
          <a:xfrm>
            <a:off x="1677919" y="5953773"/>
            <a:ext cx="1418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8" name="yt_shape_11218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的平方公式的应用</a:t>
            </a:r>
          </a:p>
        </p:txBody>
      </p:sp>
      <p:sp>
        <p:nvSpPr>
          <p:cNvPr id="11219" name="yt_shape_11219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济南市稼轩中学月考卷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3485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20" name="yt_table_112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113282"/>
              </p:ext>
            </p:extLst>
          </p:nvPr>
        </p:nvGraphicFramePr>
        <p:xfrm>
          <a:off x="540047" y="2354640"/>
          <a:ext cx="4504056" cy="950976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1938338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22" name="yt_shape_11222"/>
              <p:cNvSpPr txBox="1"/>
              <p:nvPr/>
            </p:nvSpPr>
            <p:spPr>
              <a:xfrm>
                <a:off x="540000" y="3356194"/>
                <a:ext cx="8582478" cy="20817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22" name="yt_shape_112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6194"/>
                <a:ext cx="8582478" cy="2081788"/>
              </a:xfrm>
              <a:prstGeom prst="rect">
                <a:avLst/>
              </a:prstGeom>
              <a:blipFill>
                <a:blip r:embed="rId2"/>
                <a:stretch>
                  <a:fillRect l="-2203" t="-2639" r="-1208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39352090" title="H_26.259764">
            <a:extLst>
              <a:ext uri="{FF2B5EF4-FFF2-40B4-BE49-F238E27FC236}">
                <a16:creationId xmlns:a16="http://schemas.microsoft.com/office/drawing/2014/main" id="{7DA5FDBD-7DB6-B5DD-F9D4-E805A1B183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7B09DB-2E0F-5E19-6F78-D0E1ED144F48}"/>
              </a:ext>
            </a:extLst>
          </p:cNvPr>
          <p:cNvSpPr txBox="1"/>
          <p:nvPr/>
        </p:nvSpPr>
        <p:spPr>
          <a:xfrm>
            <a:off x="10597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58A02B-550F-6CF7-C2DE-4560D5B8046E}"/>
              </a:ext>
            </a:extLst>
          </p:cNvPr>
          <p:cNvSpPr txBox="1"/>
          <p:nvPr/>
        </p:nvSpPr>
        <p:spPr>
          <a:xfrm>
            <a:off x="8187464" y="330938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208BAD-69F0-967F-0E55-26D0BD3CDC48}"/>
              </a:ext>
            </a:extLst>
          </p:cNvPr>
          <p:cNvSpPr txBox="1"/>
          <p:nvPr/>
        </p:nvSpPr>
        <p:spPr>
          <a:xfrm>
            <a:off x="7177814" y="378487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928C9D-DBDA-CA9C-38B8-373E9A865272}"/>
              </a:ext>
            </a:extLst>
          </p:cNvPr>
          <p:cNvSpPr txBox="1"/>
          <p:nvPr/>
        </p:nvSpPr>
        <p:spPr>
          <a:xfrm>
            <a:off x="6768239" y="426036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AA96B2-F739-2612-3E61-D5FE1A80ED85}"/>
              </a:ext>
            </a:extLst>
          </p:cNvPr>
          <p:cNvSpPr txBox="1"/>
          <p:nvPr/>
        </p:nvSpPr>
        <p:spPr>
          <a:xfrm>
            <a:off x="5414546" y="4735852"/>
            <a:ext cx="789686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8" name="yt_shape_1122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27" name="yt_image_1122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0" name="yt_shape_11230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赤峰市中考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0879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31" name="yt_table_112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870738"/>
              </p:ext>
            </p:extLst>
          </p:nvPr>
        </p:nvGraphicFramePr>
        <p:xfrm>
          <a:off x="540047" y="2441600"/>
          <a:ext cx="81146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33" name="yt_shape_11233"/>
              <p:cNvSpPr txBox="1"/>
              <p:nvPr/>
            </p:nvSpPr>
            <p:spPr>
              <a:xfrm>
                <a:off x="540119" y="2967771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下列运算中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错误的运算有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e9f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233" name="yt_shape_11233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7771"/>
                <a:ext cx="11492915" cy="1599156"/>
              </a:xfrm>
              <a:prstGeom prst="rect">
                <a:avLst/>
              </a:prstGeom>
              <a:blipFill>
                <a:blip r:embed="rId3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36" name="yt_table_112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902620"/>
              </p:ext>
            </p:extLst>
          </p:nvPr>
        </p:nvGraphicFramePr>
        <p:xfrm>
          <a:off x="540047" y="461688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11238" name="yt_shape_11238"/>
          <p:cNvSpPr txBox="1"/>
          <p:nvPr/>
        </p:nvSpPr>
        <p:spPr>
          <a:xfrm>
            <a:off x="540000" y="5143057"/>
            <a:ext cx="67967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39" name="yt_table_112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70455"/>
              </p:ext>
            </p:extLst>
          </p:nvPr>
        </p:nvGraphicFramePr>
        <p:xfrm>
          <a:off x="540047" y="562236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8AEC45-3900-B6C2-1033-7C40C097E71C}"/>
              </a:ext>
            </a:extLst>
          </p:cNvPr>
          <p:cNvSpPr txBox="1"/>
          <p:nvPr/>
        </p:nvSpPr>
        <p:spPr>
          <a:xfrm>
            <a:off x="16693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FABC31-18F2-7AB8-233F-7514F0EB006A}"/>
              </a:ext>
            </a:extLst>
          </p:cNvPr>
          <p:cNvSpPr txBox="1"/>
          <p:nvPr/>
        </p:nvSpPr>
        <p:spPr>
          <a:xfrm>
            <a:off x="5163205" y="2920965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0ED19E-4AA4-C579-25A4-29F8C03114F1}"/>
              </a:ext>
            </a:extLst>
          </p:cNvPr>
          <p:cNvSpPr txBox="1"/>
          <p:nvPr/>
        </p:nvSpPr>
        <p:spPr>
          <a:xfrm>
            <a:off x="6368189" y="50962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1" name="yt_shape_1124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我们可以利用图形中的面积关系来解释很多代数恒等式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f8e4"/>
              </a:rPr>
              <a:t>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组图形及相应的代数恒等式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  <a:tabLst>
                <a:tab pos="4059654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</p:txBody>
      </p:sp>
      <p:sp>
        <p:nvSpPr>
          <p:cNvPr id="11245" name="yt_shape_11245"/>
          <p:cNvSpPr txBox="1"/>
          <p:nvPr/>
        </p:nvSpPr>
        <p:spPr>
          <a:xfrm>
            <a:off x="540000" y="2491102"/>
            <a:ext cx="3302186" cy="14436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en-US" altLang="zh-CN" sz="7400" b="0" i="0" u="none" spc="9535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850" b="0" i="0" u="none" spc="10365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</a:p>
        </p:txBody>
      </p:sp>
      <p:pic>
        <p:nvPicPr>
          <p:cNvPr id="11243" name="yt_image_11243" title="H_116.19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3520" y="2472234"/>
            <a:ext cx="1096288" cy="111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44" name="yt_image_11244" title="H_123.12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1952" y="2405489"/>
            <a:ext cx="1185787" cy="118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247"/>
          <p:cNvSpPr txBox="1"/>
          <p:nvPr/>
        </p:nvSpPr>
        <p:spPr>
          <a:xfrm>
            <a:off x="623392" y="3679050"/>
            <a:ext cx="89864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441009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7" name="yt_image_11248" title="H_122.67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8780" y="4225675"/>
            <a:ext cx="1590233" cy="13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1249" title="H_121.32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5594" y="4190932"/>
            <a:ext cx="1332145" cy="129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250"/>
          <p:cNvSpPr txBox="1"/>
          <p:nvPr/>
        </p:nvSpPr>
        <p:spPr>
          <a:xfrm>
            <a:off x="623392" y="4077950"/>
            <a:ext cx="3771738" cy="14343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  <a:r>
              <a:rPr lang="en-US" altLang="zh-CN" sz="7800" b="0" i="0" u="none" spc="12946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7750" b="0" i="0" u="none" spc="10553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</a:p>
        </p:txBody>
      </p:sp>
      <p:sp>
        <p:nvSpPr>
          <p:cNvPr id="10" name="yt_shape_11252"/>
          <p:cNvSpPr txBox="1"/>
          <p:nvPr/>
        </p:nvSpPr>
        <p:spPr>
          <a:xfrm>
            <a:off x="623392" y="5686303"/>
            <a:ext cx="9148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图形的面积关系能正确解释相应的代数恒等式的有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" name="yt_table_1125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360346"/>
              </p:ext>
            </p:extLst>
          </p:nvPr>
        </p:nvGraphicFramePr>
        <p:xfrm>
          <a:off x="623439" y="616560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954ABDDE-D7A3-F95D-ADD7-1B97E6C57A55}"/>
              </a:ext>
            </a:extLst>
          </p:cNvPr>
          <p:cNvSpPr txBox="1"/>
          <p:nvPr/>
        </p:nvSpPr>
        <p:spPr>
          <a:xfrm>
            <a:off x="8762981" y="5639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5" name="yt_shape_11255"/>
          <p:cNvSpPr txBox="1"/>
          <p:nvPr/>
        </p:nvSpPr>
        <p:spPr>
          <a:xfrm>
            <a:off x="540000" y="900000"/>
            <a:ext cx="89591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是两数和或差的平方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56" name="yt_table_112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045607"/>
              </p:ext>
            </p:extLst>
          </p:nvPr>
        </p:nvGraphicFramePr>
        <p:xfrm>
          <a:off x="540047" y="1379303"/>
          <a:ext cx="49628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</a:tbl>
          </a:graphicData>
        </a:graphic>
      </p:graphicFrame>
      <p:sp>
        <p:nvSpPr>
          <p:cNvPr id="11258" name="yt_shape_11258"/>
          <p:cNvSpPr txBox="1"/>
          <p:nvPr/>
        </p:nvSpPr>
        <p:spPr>
          <a:xfrm>
            <a:off x="540119" y="23808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宿迁市中考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060b,isEnd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810C75-A4BD-2DC5-37E9-433450738A3E}"/>
              </a:ext>
            </a:extLst>
          </p:cNvPr>
          <p:cNvSpPr txBox="1"/>
          <p:nvPr/>
        </p:nvSpPr>
        <p:spPr>
          <a:xfrm>
            <a:off x="849226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7D0A0B-3E6C-36A3-6CC9-3DA59A3C815F}"/>
              </a:ext>
            </a:extLst>
          </p:cNvPr>
          <p:cNvSpPr txBox="1"/>
          <p:nvPr/>
        </p:nvSpPr>
        <p:spPr>
          <a:xfrm>
            <a:off x="3814021" y="2809539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0" name="yt_shape_1126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59" name="yt_image_1125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2" name="yt_shape_11262"/>
          <p:cNvSpPr txBox="1"/>
          <p:nvPr/>
        </p:nvSpPr>
        <p:spPr>
          <a:xfrm>
            <a:off x="540000" y="1482165"/>
            <a:ext cx="596317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][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D998D7-DBDB-004C-2DAD-323136C0C8EC}"/>
              </a:ext>
            </a:extLst>
          </p:cNvPr>
          <p:cNvSpPr txBox="1"/>
          <p:nvPr/>
        </p:nvSpPr>
        <p:spPr>
          <a:xfrm>
            <a:off x="449989" y="2386335"/>
            <a:ext cx="608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6AC7FA-D49F-1B5C-2D5C-2B0CE8BE3067}"/>
              </a:ext>
            </a:extLst>
          </p:cNvPr>
          <p:cNvSpPr txBox="1"/>
          <p:nvPr/>
        </p:nvSpPr>
        <p:spPr>
          <a:xfrm>
            <a:off x="1742563" y="2898276"/>
            <a:ext cx="2010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69CA18-4B14-580A-7EEC-1727D863B4D1}"/>
              </a:ext>
            </a:extLst>
          </p:cNvPr>
          <p:cNvSpPr txBox="1"/>
          <p:nvPr/>
        </p:nvSpPr>
        <p:spPr>
          <a:xfrm>
            <a:off x="449989" y="3812799"/>
            <a:ext cx="599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][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286AAD-1F4E-83FC-8456-6DD80F403C09}"/>
              </a:ext>
            </a:extLst>
          </p:cNvPr>
          <p:cNvSpPr txBox="1"/>
          <p:nvPr/>
        </p:nvSpPr>
        <p:spPr>
          <a:xfrm>
            <a:off x="1703512" y="4287053"/>
            <a:ext cx="2585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A4C68D-3B25-BCD1-6021-266CAC2EB5B6}"/>
              </a:ext>
            </a:extLst>
          </p:cNvPr>
          <p:cNvSpPr txBox="1"/>
          <p:nvPr/>
        </p:nvSpPr>
        <p:spPr>
          <a:xfrm>
            <a:off x="1703512" y="4762542"/>
            <a:ext cx="289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1307</Words>
  <Application>Microsoft Office PowerPoint</Application>
  <PresentationFormat>宽屏</PresentationFormat>
  <Paragraphs>169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9" baseType="lpstr">
      <vt:lpstr>,isEnd</vt:lpstr>
      <vt:lpstr>_⨹_1_20879</vt:lpstr>
      <vt:lpstr>_⨹_1_699cd</vt:lpstr>
      <vt:lpstr>_⨹_1_a2b5a</vt:lpstr>
      <vt:lpstr>_⨹_1_e060b,isEnd</vt:lpstr>
      <vt:lpstr>_⨹_1_ee9f3</vt:lpstr>
      <vt:lpstr>_⨹_2_0f8e4</vt:lpstr>
      <vt:lpstr>_⨹_2_53485</vt:lpstr>
      <vt:lpstr>_⨹_32_dfa46</vt:lpstr>
      <vt:lpstr>Finished</vt:lpstr>
      <vt:lpstr>IsAddLine</vt:lpstr>
      <vt:lpstr>W:3.755039,H:37.44,isEnd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