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1" r:id="rId8"/>
    <p:sldId id="312" r:id="rId9"/>
    <p:sldId id="314" r:id="rId10"/>
    <p:sldId id="316" r:id="rId11"/>
    <p:sldId id="317" r:id="rId12"/>
    <p:sldId id="318" r:id="rId13"/>
    <p:sldId id="323" r:id="rId14"/>
    <p:sldId id="319" r:id="rId15"/>
    <p:sldId id="320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19" name="yt_image_12119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1" name="yt_shape_12121"/>
          <p:cNvSpPr txBox="1"/>
          <p:nvPr/>
        </p:nvSpPr>
        <p:spPr>
          <a:xfrm>
            <a:off x="540000" y="1482165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判定两三角形全等的基本事实：边角边</a:t>
            </a:r>
          </a:p>
        </p:txBody>
      </p:sp>
      <p:sp>
        <p:nvSpPr>
          <p:cNvPr id="12122" name="yt_shape_12122"/>
          <p:cNvSpPr txBox="1"/>
          <p:nvPr/>
        </p:nvSpPr>
        <p:spPr>
          <a:xfrm>
            <a:off x="540000" y="197737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下图中全等的三角形有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4" name="yt_table_121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367410"/>
              </p:ext>
            </p:extLst>
          </p:nvPr>
        </p:nvGraphicFramePr>
        <p:xfrm>
          <a:off x="540047" y="3849682"/>
          <a:ext cx="9441816" cy="475488"/>
        </p:xfrm>
        <a:graphic>
          <a:graphicData uri="http://schemas.openxmlformats.org/drawingml/2006/table">
            <a:tbl>
              <a:tblPr/>
              <a:tblGrid>
                <a:gridCol w="249269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694305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599055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1655763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pic>
        <p:nvPicPr>
          <p:cNvPr id="12123" name="yt_image_12123_skip" title="H_109.7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717" y="2456673"/>
            <a:ext cx="4901196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6" name="yt_shape_12126"/>
          <p:cNvSpPr txBox="1"/>
          <p:nvPr/>
        </p:nvSpPr>
        <p:spPr>
          <a:xfrm>
            <a:off x="540119" y="437585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添加下列条件后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ce7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7" name="yt_table_121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751447"/>
              </p:ext>
            </p:extLst>
          </p:nvPr>
        </p:nvGraphicFramePr>
        <p:xfrm>
          <a:off x="540047" y="5335288"/>
          <a:ext cx="7609523" cy="950976"/>
        </p:xfrm>
        <a:graphic>
          <a:graphicData uri="http://schemas.openxmlformats.org/drawingml/2006/table">
            <a:tbl>
              <a:tblPr/>
              <a:tblGrid>
                <a:gridCol w="5186998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2422525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pic>
        <p:nvPicPr>
          <p:cNvPr id="3" name="yt_shape_1715239495315" title="H_26.259764">
            <a:extLst>
              <a:ext uri="{FF2B5EF4-FFF2-40B4-BE49-F238E27FC236}">
                <a16:creationId xmlns:a16="http://schemas.microsoft.com/office/drawing/2014/main" id="{37DAC508-E439-ACFD-9664-0891711FB7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433843-437B-9B6C-BF37-63A50CA2A0C9}"/>
              </a:ext>
            </a:extLst>
          </p:cNvPr>
          <p:cNvSpPr txBox="1"/>
          <p:nvPr/>
        </p:nvSpPr>
        <p:spPr>
          <a:xfrm>
            <a:off x="44123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1BEA72-5DBA-D40D-3069-1C30A3938138}"/>
              </a:ext>
            </a:extLst>
          </p:cNvPr>
          <p:cNvSpPr txBox="1"/>
          <p:nvPr/>
        </p:nvSpPr>
        <p:spPr>
          <a:xfrm>
            <a:off x="3588596" y="48045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1" name="yt_shape_1217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100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75" name="yt_shape_12175"/>
          <p:cNvSpPr txBox="1"/>
          <p:nvPr/>
        </p:nvSpPr>
        <p:spPr>
          <a:xfrm>
            <a:off x="540000" y="40537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72" name="yt_shape_12172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727" y="2011799"/>
            <a:ext cx="1800545" cy="1991628"/>
            <a:chOff x="0" y="0"/>
            <a:chExt cx="1800545" cy="1991628"/>
          </a:xfrm>
        </p:grpSpPr>
        <p:pic>
          <p:nvPicPr>
            <p:cNvPr id="2" name="yt_image_1217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0545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4" name="yt_shape_12174"/>
            <p:cNvSpPr txBox="1"/>
            <p:nvPr/>
          </p:nvSpPr>
          <p:spPr>
            <a:xfrm>
              <a:off x="290808" y="16316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DA7EF0-7E5C-FA20-2D14-174E79B92039}"/>
              </a:ext>
            </a:extLst>
          </p:cNvPr>
          <p:cNvSpPr txBox="1"/>
          <p:nvPr/>
        </p:nvSpPr>
        <p:spPr>
          <a:xfrm>
            <a:off x="61651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6" name="yt_shape_1217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00b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179" name="yt_image_12179" title="H_102.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9949" y="2491102"/>
            <a:ext cx="189205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69EAAB-0DE3-BB27-66CE-993381D26610}"/>
              </a:ext>
            </a:extLst>
          </p:cNvPr>
          <p:cNvSpPr txBox="1"/>
          <p:nvPr/>
        </p:nvSpPr>
        <p:spPr>
          <a:xfrm>
            <a:off x="450108" y="2279658"/>
            <a:ext cx="504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5CA906-DF25-DCA0-31DD-86FE3307C2E2}"/>
              </a:ext>
            </a:extLst>
          </p:cNvPr>
          <p:cNvSpPr txBox="1"/>
          <p:nvPr/>
        </p:nvSpPr>
        <p:spPr>
          <a:xfrm>
            <a:off x="450108" y="2755146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0239A5-6E11-98C8-75E6-5CD03A06219A}"/>
              </a:ext>
            </a:extLst>
          </p:cNvPr>
          <p:cNvSpPr txBox="1"/>
          <p:nvPr/>
        </p:nvSpPr>
        <p:spPr>
          <a:xfrm>
            <a:off x="450108" y="3230634"/>
            <a:ext cx="46717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9AE047-04A6-A676-53B5-3D5BA67530D6}"/>
              </a:ext>
            </a:extLst>
          </p:cNvPr>
          <p:cNvSpPr txBox="1"/>
          <p:nvPr/>
        </p:nvSpPr>
        <p:spPr>
          <a:xfrm>
            <a:off x="450108" y="3706122"/>
            <a:ext cx="1943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182"/>
          <p:cNvSpPr txBox="1"/>
          <p:nvPr/>
        </p:nvSpPr>
        <p:spPr>
          <a:xfrm>
            <a:off x="498731" y="1384041"/>
            <a:ext cx="424314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78°.</a:t>
            </a:r>
          </a:p>
        </p:txBody>
      </p:sp>
      <p:pic>
        <p:nvPicPr>
          <p:cNvPr id="12183" name="yt_image_12183" title="H_102.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812723"/>
            <a:ext cx="189205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7D7F4E-3AA5-2257-F0C7-6BC6E80AB0B9}"/>
              </a:ext>
            </a:extLst>
          </p:cNvPr>
          <p:cNvSpPr txBox="1"/>
          <p:nvPr/>
        </p:nvSpPr>
        <p:spPr>
          <a:xfrm>
            <a:off x="408720" y="1337235"/>
            <a:ext cx="438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D8AA07-8648-F1F5-1EB8-A0A6F43737A6}"/>
              </a:ext>
            </a:extLst>
          </p:cNvPr>
          <p:cNvSpPr txBox="1"/>
          <p:nvPr/>
        </p:nvSpPr>
        <p:spPr>
          <a:xfrm>
            <a:off x="408720" y="1812723"/>
            <a:ext cx="371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6F3F8-C012-83A6-4039-CFABFDB26CBD}"/>
              </a:ext>
            </a:extLst>
          </p:cNvPr>
          <p:cNvSpPr txBox="1"/>
          <p:nvPr/>
        </p:nvSpPr>
        <p:spPr>
          <a:xfrm>
            <a:off x="408720" y="2288211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276A00-BF9A-D42C-6E13-9E78B5CFEF20}"/>
              </a:ext>
            </a:extLst>
          </p:cNvPr>
          <p:cNvSpPr txBox="1"/>
          <p:nvPr/>
        </p:nvSpPr>
        <p:spPr>
          <a:xfrm>
            <a:off x="408720" y="2763699"/>
            <a:ext cx="3029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181"/>
          <p:cNvSpPr txBox="1"/>
          <p:nvPr/>
        </p:nvSpPr>
        <p:spPr>
          <a:xfrm>
            <a:off x="407368" y="908720"/>
            <a:ext cx="66188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" name="yt_shape_12185"/>
          <p:cNvSpPr txBox="1"/>
          <p:nvPr/>
        </p:nvSpPr>
        <p:spPr>
          <a:xfrm>
            <a:off x="540120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动点问题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4db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的速度由点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e645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它们运动的时间为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8a0"/>
              </a:rPr>
              <a:t>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随之停止运动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的运动速度与点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的运动速度相等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fed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并判断此时线段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86" name="yt_image_12186" title="H_99.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825044"/>
            <a:ext cx="1829826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188"/>
          <p:cNvSpPr txBox="1"/>
          <p:nvPr/>
        </p:nvSpPr>
        <p:spPr>
          <a:xfrm>
            <a:off x="540120" y="3331143"/>
            <a:ext cx="869629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C36A21-1A76-4794-582E-6ED775BA6D84}"/>
              </a:ext>
            </a:extLst>
          </p:cNvPr>
          <p:cNvSpPr txBox="1"/>
          <p:nvPr/>
        </p:nvSpPr>
        <p:spPr>
          <a:xfrm>
            <a:off x="450109" y="3284337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6D0CEB-DAF0-A70F-CFD1-07BBACAE0D67}"/>
              </a:ext>
            </a:extLst>
          </p:cNvPr>
          <p:cNvSpPr txBox="1"/>
          <p:nvPr/>
        </p:nvSpPr>
        <p:spPr>
          <a:xfrm>
            <a:off x="450109" y="3759825"/>
            <a:ext cx="6726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9E6D7A-786E-D368-D228-046297BCDBAF}"/>
              </a:ext>
            </a:extLst>
          </p:cNvPr>
          <p:cNvSpPr txBox="1"/>
          <p:nvPr/>
        </p:nvSpPr>
        <p:spPr>
          <a:xfrm>
            <a:off x="450109" y="4235313"/>
            <a:ext cx="534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C5FA9D-36CF-BA6C-9B4D-0C8D32DB4BE3}"/>
              </a:ext>
            </a:extLst>
          </p:cNvPr>
          <p:cNvSpPr txBox="1"/>
          <p:nvPr/>
        </p:nvSpPr>
        <p:spPr>
          <a:xfrm>
            <a:off x="450109" y="4710801"/>
            <a:ext cx="8590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5B43DB-24B2-E6A3-E95C-A86A37A6E2D4}"/>
              </a:ext>
            </a:extLst>
          </p:cNvPr>
          <p:cNvSpPr txBox="1"/>
          <p:nvPr/>
        </p:nvSpPr>
        <p:spPr>
          <a:xfrm>
            <a:off x="450109" y="5186289"/>
            <a:ext cx="7029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FD20F6-61CF-7BE2-51E1-ED1B7C93559C}"/>
              </a:ext>
            </a:extLst>
          </p:cNvPr>
          <p:cNvSpPr txBox="1"/>
          <p:nvPr/>
        </p:nvSpPr>
        <p:spPr>
          <a:xfrm>
            <a:off x="450109" y="5661777"/>
            <a:ext cx="879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BFC54D-B057-DF89-A328-EAD6FE7F2337}"/>
              </a:ext>
            </a:extLst>
          </p:cNvPr>
          <p:cNvSpPr txBox="1"/>
          <p:nvPr/>
        </p:nvSpPr>
        <p:spPr>
          <a:xfrm>
            <a:off x="450109" y="6137265"/>
            <a:ext cx="427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0" name="yt_shape_12190"/>
          <p:cNvSpPr txBox="1"/>
          <p:nvPr/>
        </p:nvSpPr>
        <p:spPr>
          <a:xfrm>
            <a:off x="540000" y="69120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89" name="yt_image_12189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120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2" name="yt_shape_12192"/>
          <p:cNvSpPr txBox="1"/>
          <p:nvPr/>
        </p:nvSpPr>
        <p:spPr>
          <a:xfrm>
            <a:off x="540120" y="12733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两个大小不同的等腰直角三角板如图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353"/>
              </a:rPr>
              <a:t>是由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它抽象出的几何图形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93" name="yt_image_12193" title="H_158.49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6240" y="3426243"/>
            <a:ext cx="3418516" cy="20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195"/>
              <p:cNvSpPr txBox="1"/>
              <p:nvPr/>
            </p:nvSpPr>
            <p:spPr>
              <a:xfrm>
                <a:off x="540000" y="2303633"/>
                <a:ext cx="894956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6" name="yt_shape_12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3633"/>
                <a:ext cx="8949566" cy="3881897"/>
              </a:xfrm>
              <a:prstGeom prst="rect">
                <a:avLst/>
              </a:prstGeom>
              <a:blipFill>
                <a:blip r:embed="rId4"/>
                <a:stretch>
                  <a:fillRect l="-2112" t="-1413" r="-272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C88D05C-FE2C-C7AE-F0E8-DC48CA4F6AC6}"/>
              </a:ext>
            </a:extLst>
          </p:cNvPr>
          <p:cNvSpPr txBox="1"/>
          <p:nvPr/>
        </p:nvSpPr>
        <p:spPr>
          <a:xfrm>
            <a:off x="449989" y="2256827"/>
            <a:ext cx="671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F3F759-78F6-B863-1B1C-6D19CE26BE5C}"/>
              </a:ext>
            </a:extLst>
          </p:cNvPr>
          <p:cNvSpPr txBox="1"/>
          <p:nvPr/>
        </p:nvSpPr>
        <p:spPr>
          <a:xfrm>
            <a:off x="449989" y="2732315"/>
            <a:ext cx="6931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752173-995B-3692-8914-806109170956}"/>
              </a:ext>
            </a:extLst>
          </p:cNvPr>
          <p:cNvSpPr txBox="1"/>
          <p:nvPr/>
        </p:nvSpPr>
        <p:spPr>
          <a:xfrm>
            <a:off x="449989" y="3207803"/>
            <a:ext cx="834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421205-E316-51F8-2670-B03DE28BAA0A}"/>
                  </a:ext>
                </a:extLst>
              </p:cNvPr>
              <p:cNvSpPr txBox="1"/>
              <p:nvPr/>
            </p:nvSpPr>
            <p:spPr>
              <a:xfrm>
                <a:off x="449989" y="3683291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421205-E316-51F8-2670-B03DE28BA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3291"/>
                <a:ext cx="5728716" cy="1611643"/>
              </a:xfrm>
              <a:prstGeom prst="rect">
                <a:avLst/>
              </a:prstGeom>
              <a:blipFill>
                <a:blip r:embed="rId5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540D528-DB1D-4895-2EA1-CEFDBE020E8E}"/>
              </a:ext>
            </a:extLst>
          </p:cNvPr>
          <p:cNvSpPr txBox="1"/>
          <p:nvPr/>
        </p:nvSpPr>
        <p:spPr>
          <a:xfrm>
            <a:off x="449989" y="5201323"/>
            <a:ext cx="71815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581C6A-A24F-5368-412F-92B743A6DC26}"/>
              </a:ext>
            </a:extLst>
          </p:cNvPr>
          <p:cNvSpPr txBox="1"/>
          <p:nvPr/>
        </p:nvSpPr>
        <p:spPr>
          <a:xfrm>
            <a:off x="449989" y="5676810"/>
            <a:ext cx="9043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7" name="yt_shape_12197"/>
          <p:cNvSpPr txBox="1"/>
          <p:nvPr/>
        </p:nvSpPr>
        <p:spPr>
          <a:xfrm>
            <a:off x="551384" y="9266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198" name="yt_shape_12198"/>
          <p:cNvSpPr txBox="1"/>
          <p:nvPr/>
        </p:nvSpPr>
        <p:spPr>
          <a:xfrm>
            <a:off x="1415480" y="1412776"/>
            <a:ext cx="9147871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边角边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判定两个三角形全等，要抓住角是两边的夹角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9" name="yt_shape_1212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48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2133" name="yt_shape_12133"/>
          <p:cNvSpPr txBox="1"/>
          <p:nvPr/>
        </p:nvSpPr>
        <p:spPr>
          <a:xfrm>
            <a:off x="540000" y="382408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0" name="yt_shape_12130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2726" y="2011799"/>
            <a:ext cx="2066547" cy="1761885"/>
            <a:chOff x="0" y="0"/>
            <a:chExt cx="2066547" cy="1761885"/>
          </a:xfrm>
        </p:grpSpPr>
        <p:pic>
          <p:nvPicPr>
            <p:cNvPr id="2" name="yt_image_1213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6547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2" name="yt_shape_12132"/>
            <p:cNvSpPr txBox="1"/>
            <p:nvPr/>
          </p:nvSpPr>
          <p:spPr>
            <a:xfrm>
              <a:off x="499992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0738EE-19FD-2D8F-C11B-A392C853E09A}"/>
              </a:ext>
            </a:extLst>
          </p:cNvPr>
          <p:cNvSpPr txBox="1"/>
          <p:nvPr/>
        </p:nvSpPr>
        <p:spPr>
          <a:xfrm>
            <a:off x="105970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" name="yt_shape_121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6c06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38" name="yt_shape_12138"/>
          <p:cNvSpPr txBox="1"/>
          <p:nvPr/>
        </p:nvSpPr>
        <p:spPr>
          <a:xfrm>
            <a:off x="540000" y="38457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5" name="yt_shape_12135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9510" y="2011799"/>
            <a:ext cx="1572978" cy="1783602"/>
            <a:chOff x="0" y="0"/>
            <a:chExt cx="1572978" cy="1783602"/>
          </a:xfrm>
        </p:grpSpPr>
        <p:pic>
          <p:nvPicPr>
            <p:cNvPr id="2" name="yt_image_1213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2978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7" name="yt_shape_12137"/>
            <p:cNvSpPr txBox="1"/>
            <p:nvPr/>
          </p:nvSpPr>
          <p:spPr>
            <a:xfrm>
              <a:off x="253208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13808D-5136-40E3-B7E5-10EA6A34BF5E}"/>
              </a:ext>
            </a:extLst>
          </p:cNvPr>
          <p:cNvSpPr txBox="1"/>
          <p:nvPr/>
        </p:nvSpPr>
        <p:spPr>
          <a:xfrm>
            <a:off x="4037858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9" name="yt_shape_1213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8ae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40" name="yt_image_12140" title="H_119.6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491004"/>
            <a:ext cx="2020851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142"/>
              <p:cNvSpPr txBox="1"/>
              <p:nvPr/>
            </p:nvSpPr>
            <p:spPr>
              <a:xfrm>
                <a:off x="540120" y="1870870"/>
                <a:ext cx="560281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S. A. S.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4" name="yt_shape_12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70870"/>
                <a:ext cx="5602816" cy="3881897"/>
              </a:xfrm>
              <a:prstGeom prst="rect">
                <a:avLst/>
              </a:prstGeom>
              <a:blipFill>
                <a:blip r:embed="rId3"/>
                <a:stretch>
                  <a:fillRect l="-3373" t="-1413" r="-979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C8F4C1F-D062-071B-5533-5FC2FDD4801B}"/>
              </a:ext>
            </a:extLst>
          </p:cNvPr>
          <p:cNvSpPr txBox="1"/>
          <p:nvPr/>
        </p:nvSpPr>
        <p:spPr>
          <a:xfrm>
            <a:off x="450109" y="1824064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310025-7CD9-5849-66F4-D05D6B529AB7}"/>
              </a:ext>
            </a:extLst>
          </p:cNvPr>
          <p:cNvSpPr txBox="1"/>
          <p:nvPr/>
        </p:nvSpPr>
        <p:spPr>
          <a:xfrm>
            <a:off x="450109" y="2299552"/>
            <a:ext cx="565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F753A8-E160-0751-3D1A-C2813A2A2A98}"/>
              </a:ext>
            </a:extLst>
          </p:cNvPr>
          <p:cNvSpPr txBox="1"/>
          <p:nvPr/>
        </p:nvSpPr>
        <p:spPr>
          <a:xfrm>
            <a:off x="450109" y="2775040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D7C78D-5898-5185-2F5B-E22896E7116F}"/>
                  </a:ext>
                </a:extLst>
              </p:cNvPr>
              <p:cNvSpPr txBox="1"/>
              <p:nvPr/>
            </p:nvSpPr>
            <p:spPr>
              <a:xfrm>
                <a:off x="450109" y="3250528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D7C78D-5898-5185-2F5B-E22896E71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250528"/>
                <a:ext cx="5728716" cy="1611643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D90581F-2EDE-3E12-A108-5ACD8A190816}"/>
              </a:ext>
            </a:extLst>
          </p:cNvPr>
          <p:cNvSpPr txBox="1"/>
          <p:nvPr/>
        </p:nvSpPr>
        <p:spPr>
          <a:xfrm>
            <a:off x="450109" y="4768560"/>
            <a:ext cx="4443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S. A. S.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8ACABD7-BEF6-FDA8-F15C-DE79DDF17EEB}"/>
              </a:ext>
            </a:extLst>
          </p:cNvPr>
          <p:cNvSpPr txBox="1"/>
          <p:nvPr/>
        </p:nvSpPr>
        <p:spPr>
          <a:xfrm>
            <a:off x="450109" y="524404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" name="yt_shape_12144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边角边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在全等三角形中的应用</a:t>
            </a:r>
          </a:p>
        </p:txBody>
      </p:sp>
      <p:sp>
        <p:nvSpPr>
          <p:cNvPr id="12145" name="yt_shape_12145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在测量一个小口厚度均匀的圆形容器的壁厚时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型转动钳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f802"/>
              </a:rPr>
              <a:t>按如图方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法进行测量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e903"/>
              </a:rPr>
              <a:t>则圆形容器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的壁厚是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49" name="yt_table_12149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079448"/>
                  </p:ext>
                </p:extLst>
              </p:nvPr>
            </p:nvGraphicFramePr>
            <p:xfrm>
              <a:off x="540047" y="2834771"/>
              <a:ext cx="8681403" cy="671449"/>
            </p:xfrm>
            <a:graphic>
              <a:graphicData uri="http://schemas.openxmlformats.org/drawingml/2006/table">
                <a:tbl>
                  <a:tblPr/>
                  <a:tblGrid>
                    <a:gridCol w="241331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1476375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2149" name="yt_table_12149_skip" descr="{&quot;rangeId&quot;:8,&quot;type&quot;:&quot;Option&quot;,&quot;drawing&quot;:[&quot;yt_shape_12146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079448"/>
                  </p:ext>
                </p:extLst>
              </p:nvPr>
            </p:nvGraphicFramePr>
            <p:xfrm>
              <a:off x="540047" y="2834771"/>
              <a:ext cx="8681403" cy="632714"/>
            </p:xfrm>
            <a:graphic>
              <a:graphicData uri="http://schemas.openxmlformats.org/drawingml/2006/table">
                <a:tbl>
                  <a:tblPr/>
                  <a:tblGrid>
                    <a:gridCol w="241331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1476375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8843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46" name="yt_shape_12146_skip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82070" y="2834771"/>
            <a:ext cx="967627" cy="2183652"/>
            <a:chOff x="0" y="0"/>
            <a:chExt cx="967627" cy="2183652"/>
          </a:xfrm>
        </p:grpSpPr>
        <p:pic>
          <p:nvPicPr>
            <p:cNvPr id="2" name="yt_image_12146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67627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8" name="yt_shape_12148"/>
            <p:cNvSpPr txBox="1"/>
            <p:nvPr/>
          </p:nvSpPr>
          <p:spPr>
            <a:xfrm>
              <a:off x="-49467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39495438">
            <a:extLst>
              <a:ext uri="{FF2B5EF4-FFF2-40B4-BE49-F238E27FC236}">
                <a16:creationId xmlns:a16="http://schemas.microsoft.com/office/drawing/2014/main" id="{18E1381C-338E-3B98-F8B7-AD66175784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BCF665-14F9-0C74-98AE-68D33C8F0D7E}"/>
              </a:ext>
            </a:extLst>
          </p:cNvPr>
          <p:cNvSpPr txBox="1"/>
          <p:nvPr/>
        </p:nvSpPr>
        <p:spPr>
          <a:xfrm>
            <a:off x="2278908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0" name="yt_shape_1215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有一块三角形镜子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小明不小心将它打破成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113,isEnd"/>
              </a:rPr>
              <a:t>现需配成同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样大小的一块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为了方便起见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需带上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其理由是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54" name="yt_shape_12154"/>
          <p:cNvSpPr txBox="1"/>
          <p:nvPr/>
        </p:nvSpPr>
        <p:spPr>
          <a:xfrm>
            <a:off x="540000" y="44413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51" name="yt_shape_12151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28690" y="2491930"/>
            <a:ext cx="934619" cy="1899045"/>
            <a:chOff x="0" y="0"/>
            <a:chExt cx="934619" cy="1899045"/>
          </a:xfrm>
        </p:grpSpPr>
        <p:pic>
          <p:nvPicPr>
            <p:cNvPr id="2" name="yt_image_1215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34619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3" name="yt_shape_12153"/>
            <p:cNvSpPr txBox="1"/>
            <p:nvPr/>
          </p:nvSpPr>
          <p:spPr>
            <a:xfrm>
              <a:off x="-65971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FB32D6-6747-9323-7CA5-9AF48DBFDB31}"/>
              </a:ext>
            </a:extLst>
          </p:cNvPr>
          <p:cNvSpPr txBox="1"/>
          <p:nvPr/>
        </p:nvSpPr>
        <p:spPr>
          <a:xfrm>
            <a:off x="57079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9ED28D-C112-BF5F-C3EB-BC692DCE7017}"/>
              </a:ext>
            </a:extLst>
          </p:cNvPr>
          <p:cNvSpPr txBox="1"/>
          <p:nvPr/>
        </p:nvSpPr>
        <p:spPr>
          <a:xfrm>
            <a:off x="8603507" y="1328682"/>
            <a:ext cx="2991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9_fef01"/>
              </a:rPr>
              <a:t>两边及其夹角对应相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0C0FB7-D37E-30F9-5321-F66AC8BBEB5E}"/>
              </a:ext>
            </a:extLst>
          </p:cNvPr>
          <p:cNvSpPr txBox="1"/>
          <p:nvPr/>
        </p:nvSpPr>
        <p:spPr>
          <a:xfrm>
            <a:off x="450108" y="180417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等的两个三角形全等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 S. A.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判定两个三角形全等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雅安七中期中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下列条件中能够利用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 A. S.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5c1a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57" name="yt_table_121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180336"/>
              </p:ext>
            </p:extLst>
          </p:nvPr>
        </p:nvGraphicFramePr>
        <p:xfrm>
          <a:off x="540047" y="2345599"/>
          <a:ext cx="6046788" cy="1901952"/>
        </p:xfrm>
        <a:graphic>
          <a:graphicData uri="http://schemas.openxmlformats.org/drawingml/2006/table">
            <a:tbl>
              <a:tblPr/>
              <a:tblGrid>
                <a:gridCol w="6046788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C6C4936-5084-0706-BB98-F96A58F28BA5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0" name="yt_shape_1216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59" name="yt_image_12159" title="H_41.8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2" name="yt_shape_12162"/>
          <p:cNvSpPr txBox="1"/>
          <p:nvPr/>
        </p:nvSpPr>
        <p:spPr>
          <a:xfrm>
            <a:off x="540000" y="1482165"/>
            <a:ext cx="10643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那么下列说法不一定成立的是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4" name="yt_table_1216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34069"/>
              </p:ext>
            </p:extLst>
          </p:nvPr>
        </p:nvGraphicFramePr>
        <p:xfrm>
          <a:off x="540047" y="1961468"/>
          <a:ext cx="3235325" cy="1901952"/>
        </p:xfrm>
        <a:graphic>
          <a:graphicData uri="http://schemas.openxmlformats.org/drawingml/2006/table">
            <a:tbl>
              <a:tblPr/>
              <a:tblGrid>
                <a:gridCol w="3235325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pic>
        <p:nvPicPr>
          <p:cNvPr id="12163" name="yt_image_12163_skip" title="H_85.5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8310" y="1961468"/>
            <a:ext cx="1841578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412D11-854C-18CD-BC0E-1CCC79834A3A}"/>
              </a:ext>
            </a:extLst>
          </p:cNvPr>
          <p:cNvSpPr txBox="1"/>
          <p:nvPr/>
        </p:nvSpPr>
        <p:spPr>
          <a:xfrm>
            <a:off x="1016072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6" name="yt_shape_1216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7a40,isEnd"/>
              </a:rPr>
              <a:t>下列结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fe57,isEnd"/>
              </a:rPr>
              <a:t>其中正确结论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的序号是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70" name="yt_shape_12170"/>
          <p:cNvSpPr txBox="1"/>
          <p:nvPr/>
        </p:nvSpPr>
        <p:spPr>
          <a:xfrm>
            <a:off x="540000" y="467103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7" name="yt_shape_12167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4232" y="2491930"/>
            <a:ext cx="1443535" cy="2128788"/>
            <a:chOff x="0" y="0"/>
            <a:chExt cx="1443535" cy="2128788"/>
          </a:xfrm>
        </p:grpSpPr>
        <p:pic>
          <p:nvPicPr>
            <p:cNvPr id="2" name="yt_image_1216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3535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9" name="yt_shape_12169"/>
            <p:cNvSpPr txBox="1"/>
            <p:nvPr/>
          </p:nvSpPr>
          <p:spPr>
            <a:xfrm>
              <a:off x="112303" y="17687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254E36-E2CD-BEB5-0CF3-084875A6CEC1}"/>
              </a:ext>
            </a:extLst>
          </p:cNvPr>
          <p:cNvSpPr txBox="1"/>
          <p:nvPr/>
        </p:nvSpPr>
        <p:spPr>
          <a:xfrm>
            <a:off x="1974108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1337</Words>
  <Application>Microsoft Office PowerPoint</Application>
  <PresentationFormat>宽屏</PresentationFormat>
  <Paragraphs>121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0" baseType="lpstr">
      <vt:lpstr>,isEnd</vt:lpstr>
      <vt:lpstr>_⨹_1_21007,isEnd</vt:lpstr>
      <vt:lpstr>_⨹_1_36c06,isEnd</vt:lpstr>
      <vt:lpstr>_⨹_1_3ce72</vt:lpstr>
      <vt:lpstr>_⨹_1_600bb</vt:lpstr>
      <vt:lpstr>_⨹_1_78aed</vt:lpstr>
      <vt:lpstr>_⨹_1_94db8</vt:lpstr>
      <vt:lpstr>_⨹_1_9c48b,isEnd</vt:lpstr>
      <vt:lpstr>_⨹_1_a38a0</vt:lpstr>
      <vt:lpstr>_⨹_1_f2fed</vt:lpstr>
      <vt:lpstr>_⨹_2_58353</vt:lpstr>
      <vt:lpstr>_⨹_2_f5c1a</vt:lpstr>
      <vt:lpstr>_⨹_2_fe645</vt:lpstr>
      <vt:lpstr>_⨹_3_b7a40,isEnd</vt:lpstr>
      <vt:lpstr>_⨹_4_6f802</vt:lpstr>
      <vt:lpstr>_⨹_5_a3113,isEnd</vt:lpstr>
      <vt:lpstr>_⨹_5_de903</vt:lpstr>
      <vt:lpstr>_⨹_6_8fe57,isEnd</vt:lpstr>
      <vt:lpstr>_⨹_9_fef01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2024-05-09T09:11:12Z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