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4" r:id="rId7"/>
    <p:sldId id="315" r:id="rId8"/>
    <p:sldId id="317" r:id="rId9"/>
    <p:sldId id="318" r:id="rId10"/>
    <p:sldId id="323" r:id="rId11"/>
    <p:sldId id="324" r:id="rId12"/>
    <p:sldId id="326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1" name="yt_shape_138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00" name="yt_image_1380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3" name="yt_shape_13803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反证法的概念及步骤</a:t>
            </a:r>
          </a:p>
        </p:txBody>
      </p:sp>
      <p:sp>
        <p:nvSpPr>
          <p:cNvPr id="13804" name="yt_shape_13804"/>
          <p:cNvSpPr txBox="1"/>
          <p:nvPr/>
        </p:nvSpPr>
        <p:spPr>
          <a:xfrm>
            <a:off x="540000" y="1977370"/>
            <a:ext cx="99979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5" name="yt_table_138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704574"/>
              </p:ext>
            </p:extLst>
          </p:nvPr>
        </p:nvGraphicFramePr>
        <p:xfrm>
          <a:off x="540047" y="2456673"/>
          <a:ext cx="7309486" cy="950976"/>
        </p:xfrm>
        <a:graphic>
          <a:graphicData uri="http://schemas.openxmlformats.org/drawingml/2006/table">
            <a:tbl>
              <a:tblPr/>
              <a:tblGrid>
                <a:gridCol w="501872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29076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不一定平行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sp>
        <p:nvSpPr>
          <p:cNvPr id="13807" name="yt_shape_13807"/>
          <p:cNvSpPr txBox="1"/>
          <p:nvPr/>
        </p:nvSpPr>
        <p:spPr>
          <a:xfrm>
            <a:off x="540000" y="3458227"/>
            <a:ext cx="67646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应当先假设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8" name="yt_table_138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08387"/>
              </p:ext>
            </p:extLst>
          </p:nvPr>
        </p:nvGraphicFramePr>
        <p:xfrm>
          <a:off x="540047" y="3937530"/>
          <a:ext cx="9105266" cy="475488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50063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50063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sp>
        <p:nvSpPr>
          <p:cNvPr id="13810" name="yt_shape_13810"/>
          <p:cNvSpPr txBox="1"/>
          <p:nvPr/>
        </p:nvSpPr>
        <p:spPr>
          <a:xfrm>
            <a:off x="540119" y="44637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6894"/>
              </a:rPr>
              <a:t>第一步应假设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1" name="yt_table_138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667916"/>
              </p:ext>
            </p:extLst>
          </p:nvPr>
        </p:nvGraphicFramePr>
        <p:xfrm>
          <a:off x="540047" y="5423136"/>
          <a:ext cx="7293611" cy="950976"/>
        </p:xfrm>
        <a:graphic>
          <a:graphicData uri="http://schemas.openxmlformats.org/drawingml/2006/table">
            <a:tbl>
              <a:tblPr/>
              <a:tblGrid>
                <a:gridCol w="5018723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274888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pic>
        <p:nvPicPr>
          <p:cNvPr id="3" name="yt_shape_1715242754005" title="H_26.259764">
            <a:extLst>
              <a:ext uri="{FF2B5EF4-FFF2-40B4-BE49-F238E27FC236}">
                <a16:creationId xmlns:a16="http://schemas.microsoft.com/office/drawing/2014/main" id="{B05E982B-88F8-C9C8-6AF3-31A7189DD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9F9115-ED0C-B852-3961-F8C151AFB292}"/>
              </a:ext>
            </a:extLst>
          </p:cNvPr>
          <p:cNvSpPr txBox="1"/>
          <p:nvPr/>
        </p:nvSpPr>
        <p:spPr>
          <a:xfrm>
            <a:off x="95209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1ED5B7-6A0B-7DC6-ED0A-6118E3EEF61B}"/>
              </a:ext>
            </a:extLst>
          </p:cNvPr>
          <p:cNvSpPr txBox="1"/>
          <p:nvPr/>
        </p:nvSpPr>
        <p:spPr>
          <a:xfrm>
            <a:off x="6336439" y="34114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FFEA33-6AF1-DC58-C18E-C55C0FE189D3}"/>
              </a:ext>
            </a:extLst>
          </p:cNvPr>
          <p:cNvSpPr txBox="1"/>
          <p:nvPr/>
        </p:nvSpPr>
        <p:spPr>
          <a:xfrm>
            <a:off x="1059708" y="48923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1" name="yt_shape_1386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60" name="yt_image_1386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3" name="yt_shape_13863"/>
          <p:cNvSpPr txBox="1"/>
          <p:nvPr/>
        </p:nvSpPr>
        <p:spPr>
          <a:xfrm>
            <a:off x="540000" y="1482165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三角形的一个外角等于与它不相邻的两个内角的和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65" name="yt_shape_13865"/>
          <p:cNvSpPr txBox="1"/>
          <p:nvPr/>
        </p:nvSpPr>
        <p:spPr>
          <a:xfrm>
            <a:off x="540000" y="2113832"/>
            <a:ext cx="2180020" cy="12504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15462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3864" name="yt_image_13864" title="H_106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641767"/>
            <a:ext cx="217914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7" name="yt_shape_13867"/>
          <p:cNvSpPr txBox="1"/>
          <p:nvPr/>
        </p:nvSpPr>
        <p:spPr>
          <a:xfrm>
            <a:off x="540000" y="3518776"/>
            <a:ext cx="54470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解：已知：如图，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838054-7373-CEDA-29E3-8AA9DEF23847}"/>
              </a:ext>
            </a:extLst>
          </p:cNvPr>
          <p:cNvSpPr txBox="1"/>
          <p:nvPr/>
        </p:nvSpPr>
        <p:spPr>
          <a:xfrm>
            <a:off x="540000" y="1959359"/>
            <a:ext cx="557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解：已知：如图，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8C3ADA-7B87-28AA-013C-19AF81C7AF2D}"/>
              </a:ext>
            </a:extLst>
          </p:cNvPr>
          <p:cNvSpPr txBox="1"/>
          <p:nvPr/>
        </p:nvSpPr>
        <p:spPr>
          <a:xfrm>
            <a:off x="540000" y="2434847"/>
            <a:ext cx="348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869"/>
          <p:cNvSpPr txBox="1"/>
          <p:nvPr/>
        </p:nvSpPr>
        <p:spPr>
          <a:xfrm>
            <a:off x="630011" y="2996482"/>
            <a:ext cx="873957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证明：假设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，这与三角形的内角和等于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相矛盾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假设不成立，原命题成立，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即三角形的一个外角等于与它不相邻的两个内角的和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7D8F5D-E727-F2E9-B3C6-BB72C7D6B3FC}"/>
              </a:ext>
            </a:extLst>
          </p:cNvPr>
          <p:cNvSpPr txBox="1"/>
          <p:nvPr/>
        </p:nvSpPr>
        <p:spPr>
          <a:xfrm>
            <a:off x="540000" y="2949676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证明：假设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DECE40-11A4-C992-7759-9E76C826C06C}"/>
              </a:ext>
            </a:extLst>
          </p:cNvPr>
          <p:cNvSpPr txBox="1"/>
          <p:nvPr/>
        </p:nvSpPr>
        <p:spPr>
          <a:xfrm>
            <a:off x="540000" y="3425164"/>
            <a:ext cx="537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654B3C-1924-8BCE-FE0E-17250DBE5B97}"/>
              </a:ext>
            </a:extLst>
          </p:cNvPr>
          <p:cNvSpPr txBox="1"/>
          <p:nvPr/>
        </p:nvSpPr>
        <p:spPr>
          <a:xfrm>
            <a:off x="540000" y="3900652"/>
            <a:ext cx="622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A470B5-0A91-6640-65B6-886E83FEC0B1}"/>
              </a:ext>
            </a:extLst>
          </p:cNvPr>
          <p:cNvSpPr txBox="1"/>
          <p:nvPr/>
        </p:nvSpPr>
        <p:spPr>
          <a:xfrm>
            <a:off x="540000" y="4376140"/>
            <a:ext cx="302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117389-8559-FAB5-CCAF-85E7670EDAC4}"/>
              </a:ext>
            </a:extLst>
          </p:cNvPr>
          <p:cNvSpPr txBox="1"/>
          <p:nvPr/>
        </p:nvSpPr>
        <p:spPr>
          <a:xfrm>
            <a:off x="540000" y="4851628"/>
            <a:ext cx="8835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，这与三角形的内角和等于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相矛盾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9052A09-5DF5-8FEB-2352-9E8B87F08334}"/>
              </a:ext>
            </a:extLst>
          </p:cNvPr>
          <p:cNvSpPr txBox="1"/>
          <p:nvPr/>
        </p:nvSpPr>
        <p:spPr>
          <a:xfrm>
            <a:off x="540000" y="532711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假设不成立，原命题成立，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2A9FD5-582E-23D3-E3DD-9C588E424BFE}"/>
              </a:ext>
            </a:extLst>
          </p:cNvPr>
          <p:cNvSpPr txBox="1"/>
          <p:nvPr/>
        </p:nvSpPr>
        <p:spPr>
          <a:xfrm>
            <a:off x="540000" y="5802604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即三角形的一个外角等于与它不相邻的两个内角的和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0" name="yt_shape_13870"/>
          <p:cNvSpPr txBox="1"/>
          <p:nvPr/>
        </p:nvSpPr>
        <p:spPr>
          <a:xfrm>
            <a:off x="540000" y="900000"/>
            <a:ext cx="10156627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用反证法证明命题时，不要找错结论的反面，常见结论词的反面如下：</a:t>
            </a:r>
          </a:p>
        </p:txBody>
      </p:sp>
      <p:graphicFrame>
        <p:nvGraphicFramePr>
          <p:cNvPr id="13872" name="yt_table_13872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819077"/>
              </p:ext>
            </p:extLst>
          </p:nvPr>
        </p:nvGraphicFramePr>
        <p:xfrm>
          <a:off x="540000" y="2024692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5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0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8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0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69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结论词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否定形式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不都是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不大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一个也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至多有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07368" y="1412776"/>
            <a:ext cx="11593288" cy="32403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" name="yt_shape_1381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若用反证法来证明这个结论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2a0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多边形的几个不同外角中至多有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第一步应该假设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应先假设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A21D2A-6A53-D786-A1A8-BE39E29710FC}"/>
              </a:ext>
            </a:extLst>
          </p:cNvPr>
          <p:cNvSpPr txBox="1"/>
          <p:nvPr/>
        </p:nvSpPr>
        <p:spPr>
          <a:xfrm>
            <a:off x="1669308" y="1328682"/>
            <a:ext cx="197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CDC929-DEA7-124A-513C-69E63B56E7E4}"/>
              </a:ext>
            </a:extLst>
          </p:cNvPr>
          <p:cNvSpPr txBox="1"/>
          <p:nvPr/>
        </p:nvSpPr>
        <p:spPr>
          <a:xfrm>
            <a:off x="10965707" y="1804170"/>
            <a:ext cx="55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02a11"/>
              </a:rPr>
              <a:t>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3C8BC2-2F5D-0CB8-54C0-E5D61BE7F3E7}"/>
              </a:ext>
            </a:extLst>
          </p:cNvPr>
          <p:cNvSpPr txBox="1"/>
          <p:nvPr/>
        </p:nvSpPr>
        <p:spPr>
          <a:xfrm>
            <a:off x="450108" y="227965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边形的几个不同外角中有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个或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个以上的钝角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3ABBC-616F-DAB2-ADB4-DC230CB3DEBF}"/>
              </a:ext>
            </a:extLst>
          </p:cNvPr>
          <p:cNvSpPr txBox="1"/>
          <p:nvPr/>
        </p:nvSpPr>
        <p:spPr>
          <a:xfrm>
            <a:off x="10643446" y="2755146"/>
            <a:ext cx="112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2_87bab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757101-A82F-E24F-58CC-9F9087ACAC46}"/>
              </a:ext>
            </a:extLst>
          </p:cNvPr>
          <p:cNvSpPr txBox="1"/>
          <p:nvPr/>
        </p:nvSpPr>
        <p:spPr>
          <a:xfrm>
            <a:off x="450108" y="3230634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偶数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为奇数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6" name="yt_shape_13816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利用反证法证明</a:t>
            </a:r>
          </a:p>
        </p:txBody>
      </p:sp>
      <p:sp>
        <p:nvSpPr>
          <p:cNvPr id="13817" name="yt_shape_1381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d5a97"/>
              </a:rPr>
              <a:t>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不平行于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21" name="yt_shape_13821"/>
          <p:cNvSpPr txBox="1"/>
          <p:nvPr/>
        </p:nvSpPr>
        <p:spPr>
          <a:xfrm>
            <a:off x="540000" y="42747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18" name="yt_shape_13818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7366" y="2507004"/>
            <a:ext cx="1697266" cy="1717308"/>
            <a:chOff x="0" y="0"/>
            <a:chExt cx="1697266" cy="1717308"/>
          </a:xfrm>
        </p:grpSpPr>
        <p:pic>
          <p:nvPicPr>
            <p:cNvPr id="2" name="yt_image_1381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726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0" name="yt_shape_13820"/>
            <p:cNvSpPr txBox="1"/>
            <p:nvPr/>
          </p:nvSpPr>
          <p:spPr>
            <a:xfrm>
              <a:off x="315352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22" name="yt_shape_13822"/>
          <p:cNvSpPr txBox="1"/>
          <p:nvPr/>
        </p:nvSpPr>
        <p:spPr>
          <a:xfrm>
            <a:off x="540000" y="4684005"/>
            <a:ext cx="57323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3823" name="yt_shape_13823"/>
          <p:cNvSpPr txBox="1"/>
          <p:nvPr/>
        </p:nvSpPr>
        <p:spPr>
          <a:xfrm>
            <a:off x="540000" y="6123571"/>
            <a:ext cx="2115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不平行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715242754110">
            <a:extLst>
              <a:ext uri="{FF2B5EF4-FFF2-40B4-BE49-F238E27FC236}">
                <a16:creationId xmlns:a16="http://schemas.microsoft.com/office/drawing/2014/main" id="{B3CC6980-9916-E722-9766-B18A6AE7AB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E60A46-D249-B4AF-CD3B-0EB6931A159B}"/>
              </a:ext>
            </a:extLst>
          </p:cNvPr>
          <p:cNvSpPr txBox="1"/>
          <p:nvPr/>
        </p:nvSpPr>
        <p:spPr>
          <a:xfrm>
            <a:off x="2326414" y="4637200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E1434B-28DF-F274-7FD3-C4B4891FD9C5}"/>
              </a:ext>
            </a:extLst>
          </p:cNvPr>
          <p:cNvSpPr txBox="1"/>
          <p:nvPr/>
        </p:nvSpPr>
        <p:spPr>
          <a:xfrm>
            <a:off x="4298089" y="46372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240031-D7D0-A3A3-3562-BF15DDA20EEA}"/>
              </a:ext>
            </a:extLst>
          </p:cNvPr>
          <p:cNvSpPr txBox="1"/>
          <p:nvPr/>
        </p:nvSpPr>
        <p:spPr>
          <a:xfrm>
            <a:off x="1364389" y="511268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27F2E2-900E-7E52-A97C-E0CDC2A74EEF}"/>
              </a:ext>
            </a:extLst>
          </p:cNvPr>
          <p:cNvSpPr txBox="1"/>
          <p:nvPr/>
        </p:nvSpPr>
        <p:spPr>
          <a:xfrm>
            <a:off x="1412014" y="5588175"/>
            <a:ext cx="123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" name="yt_shape_1382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1c7a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28" name="yt_shape_13828"/>
          <p:cNvSpPr txBox="1"/>
          <p:nvPr/>
        </p:nvSpPr>
        <p:spPr>
          <a:xfrm>
            <a:off x="540000" y="387893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25" name="yt_shape_13825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1808647"/>
            <a:ext cx="1592546" cy="1816749"/>
            <a:chOff x="0" y="0"/>
            <a:chExt cx="1592546" cy="1816749"/>
          </a:xfrm>
        </p:grpSpPr>
        <p:pic>
          <p:nvPicPr>
            <p:cNvPr id="2" name="yt_image_138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2546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7" name="yt_shape_13827"/>
            <p:cNvSpPr txBox="1"/>
            <p:nvPr/>
          </p:nvSpPr>
          <p:spPr>
            <a:xfrm>
              <a:off x="262992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7" name="yt_shape_13829"/>
          <p:cNvSpPr txBox="1"/>
          <p:nvPr/>
        </p:nvSpPr>
        <p:spPr>
          <a:xfrm>
            <a:off x="557309" y="1904665"/>
            <a:ext cx="416460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</p:txBody>
      </p:sp>
      <p:sp>
        <p:nvSpPr>
          <p:cNvPr id="8" name="yt_shape_13830"/>
          <p:cNvSpPr txBox="1"/>
          <p:nvPr/>
        </p:nvSpPr>
        <p:spPr>
          <a:xfrm>
            <a:off x="557309" y="3344231"/>
            <a:ext cx="68432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3831"/>
          <p:cNvSpPr txBox="1"/>
          <p:nvPr/>
        </p:nvSpPr>
        <p:spPr>
          <a:xfrm>
            <a:off x="557309" y="3823534"/>
            <a:ext cx="954107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0" name="yt_shape_13832"/>
          <p:cNvSpPr txBox="1"/>
          <p:nvPr/>
        </p:nvSpPr>
        <p:spPr>
          <a:xfrm>
            <a:off x="557309" y="4286358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假设不成立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yt_shape_13833"/>
          <p:cNvSpPr txBox="1"/>
          <p:nvPr/>
        </p:nvSpPr>
        <p:spPr>
          <a:xfrm>
            <a:off x="557309" y="4765661"/>
            <a:ext cx="23948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E7B924E-F0E7-E2C3-BBA4-20B087734AA9}"/>
              </a:ext>
            </a:extLst>
          </p:cNvPr>
          <p:cNvSpPr txBox="1"/>
          <p:nvPr/>
        </p:nvSpPr>
        <p:spPr>
          <a:xfrm>
            <a:off x="2343723" y="1808647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529006-B2E3-E210-D94E-943F9B637A18}"/>
              </a:ext>
            </a:extLst>
          </p:cNvPr>
          <p:cNvSpPr txBox="1"/>
          <p:nvPr/>
        </p:nvSpPr>
        <p:spPr>
          <a:xfrm>
            <a:off x="1124523" y="2284135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8B50BB-FD00-16D1-32FB-B7F55F1D8879}"/>
              </a:ext>
            </a:extLst>
          </p:cNvPr>
          <p:cNvSpPr txBox="1"/>
          <p:nvPr/>
        </p:nvSpPr>
        <p:spPr>
          <a:xfrm>
            <a:off x="2272286" y="2284135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AAEA1C8-4EA3-52BB-EDEE-E44C251F8939}"/>
              </a:ext>
            </a:extLst>
          </p:cNvPr>
          <p:cNvSpPr txBox="1"/>
          <p:nvPr/>
        </p:nvSpPr>
        <p:spPr>
          <a:xfrm>
            <a:off x="1429323" y="2759623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5258797-136E-5E83-B336-49BD4299556B}"/>
              </a:ext>
            </a:extLst>
          </p:cNvPr>
          <p:cNvSpPr txBox="1"/>
          <p:nvPr/>
        </p:nvSpPr>
        <p:spPr>
          <a:xfrm>
            <a:off x="2577086" y="2759623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C5557A-F685-3522-409E-E4049631AE50}"/>
              </a:ext>
            </a:extLst>
          </p:cNvPr>
          <p:cNvSpPr txBox="1"/>
          <p:nvPr/>
        </p:nvSpPr>
        <p:spPr>
          <a:xfrm>
            <a:off x="1686498" y="3776728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过直线外一点有且只有一条直线与已知直线平行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9C95DC1-C4F3-2F32-8127-4634072B33C5}"/>
              </a:ext>
            </a:extLst>
          </p:cNvPr>
          <p:cNvSpPr txBox="1"/>
          <p:nvPr/>
        </p:nvSpPr>
        <p:spPr>
          <a:xfrm>
            <a:off x="1124523" y="4669643"/>
            <a:ext cx="181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" name="yt_shape_13834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等腰三角形的底角是锐角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假设等腰三角形的底角不是锐角，则大于或等于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根据等腰三角形的两个底角相等，则两个底角的和大于或等于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则该三角形的三个内角的和一定大于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8_6041f"/>
              </a:rPr>
              <a:t>，这与三角形的内角和定理相矛盾，故假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设不成立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所以等腰三角形的底角是锐角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中至少有一个角不大于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，这样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491e1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，与三角形内角和等于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相矛盾，所以假设不成立，则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a29f2"/>
              </a:rPr>
              <a:t>中至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少有一个角不大于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DDEBBE-74F7-DE42-0A65-96945322971D}"/>
              </a:ext>
            </a:extLst>
          </p:cNvPr>
          <p:cNvSpPr txBox="1"/>
          <p:nvPr/>
        </p:nvSpPr>
        <p:spPr>
          <a:xfrm>
            <a:off x="450108" y="1804170"/>
            <a:ext cx="876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假设等腰三角形的底角不是锐角，则大于或等于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796416-0102-062D-FD59-0E970D663762}"/>
              </a:ext>
            </a:extLst>
          </p:cNvPr>
          <p:cNvSpPr txBox="1"/>
          <p:nvPr/>
        </p:nvSpPr>
        <p:spPr>
          <a:xfrm>
            <a:off x="450108" y="2279658"/>
            <a:ext cx="906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根据等腰三角形的两个底角相等，则两个底角的和大于或等于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779E5-B8A1-B44A-E478-F6414C8DF36B}"/>
              </a:ext>
            </a:extLst>
          </p:cNvPr>
          <p:cNvSpPr txBox="1"/>
          <p:nvPr/>
        </p:nvSpPr>
        <p:spPr>
          <a:xfrm>
            <a:off x="450108" y="2755146"/>
            <a:ext cx="11190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则该三角形的三个内角的和一定大于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8_6041f"/>
              </a:rPr>
              <a:t>，这与三角形的内角和定理相矛盾，故假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555667-F00C-39AD-C96F-F0207D715E99}"/>
              </a:ext>
            </a:extLst>
          </p:cNvPr>
          <p:cNvSpPr txBox="1"/>
          <p:nvPr/>
        </p:nvSpPr>
        <p:spPr>
          <a:xfrm>
            <a:off x="450108" y="3230634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设不成立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所以等腰三角形的底角是锐角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9CB356-D57E-A3E1-3038-C4D828DCFB99}"/>
              </a:ext>
            </a:extLst>
          </p:cNvPr>
          <p:cNvSpPr txBox="1"/>
          <p:nvPr/>
        </p:nvSpPr>
        <p:spPr>
          <a:xfrm>
            <a:off x="450108" y="4181610"/>
            <a:ext cx="11197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，这样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491e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993F30-E3D8-CCA5-3B8E-CD0FD207B6D4}"/>
              </a:ext>
            </a:extLst>
          </p:cNvPr>
          <p:cNvSpPr txBox="1"/>
          <p:nvPr/>
        </p:nvSpPr>
        <p:spPr>
          <a:xfrm>
            <a:off x="450108" y="4657098"/>
            <a:ext cx="1105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，与三角形内角和等于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相矛盾，所以假设不成立，则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a29f2"/>
              </a:rPr>
              <a:t>中至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570DB4-6CBA-CE2F-6E3E-0E5E21A4ED6B}"/>
              </a:ext>
            </a:extLst>
          </p:cNvPr>
          <p:cNvSpPr txBox="1"/>
          <p:nvPr/>
        </p:nvSpPr>
        <p:spPr>
          <a:xfrm>
            <a:off x="450108" y="5132586"/>
            <a:ext cx="3121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少有一个角不大于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0" name="yt_shape_1384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39" name="yt_image_1383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2" name="yt_shape_1384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济南市育英中学单元卷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4f19"/>
              </a:rPr>
              <a:t>至少有一个内角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3" name="yt_table_138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314075"/>
              </p:ext>
            </p:extLst>
          </p:nvPr>
        </p:nvGraphicFramePr>
        <p:xfrm>
          <a:off x="540047" y="2441600"/>
          <a:ext cx="5956300" cy="1901952"/>
        </p:xfrm>
        <a:graphic>
          <a:graphicData uri="http://schemas.openxmlformats.org/drawingml/2006/table">
            <a:tbl>
              <a:tblPr/>
              <a:tblGrid>
                <a:gridCol w="595630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三角形中有一个内角小于或等于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三角形中有两个内角小于或等于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三角形中有三个内角小于或等于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三角形中没有一个内角小于或等于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DDDDF95-695C-EA86-507F-BABE6BA19C2E}"/>
              </a:ext>
            </a:extLst>
          </p:cNvPr>
          <p:cNvSpPr txBox="1"/>
          <p:nvPr/>
        </p:nvSpPr>
        <p:spPr>
          <a:xfrm>
            <a:off x="453474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5" name="yt_shape_1384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过直线外一点仅有一条直线与已知直线垂直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有如下步骤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12b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，这与三角形内角和定理相矛盾；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96ab3"/>
              </a:rPr>
              <a:t>②∴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假设不成立，原结论成立；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假设过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点不止一条直线与已知直线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垂直，不妨设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64f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8" name="yt_table_1384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65049"/>
              </p:ext>
            </p:extLst>
          </p:nvPr>
        </p:nvGraphicFramePr>
        <p:xfrm>
          <a:off x="540047" y="3299001"/>
          <a:ext cx="2252663" cy="1901952"/>
        </p:xfrm>
        <a:graphic>
          <a:graphicData uri="http://schemas.openxmlformats.org/drawingml/2006/table">
            <a:tbl>
              <a:tblPr/>
              <a:tblGrid>
                <a:gridCol w="225266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pic>
        <p:nvPicPr>
          <p:cNvPr id="13847" name="yt_image_13847_skip" title="H_101.8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4078" y="3299001"/>
            <a:ext cx="192583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4CD295-F9CA-B224-D1FF-5E2EA8AF26A7}"/>
              </a:ext>
            </a:extLst>
          </p:cNvPr>
          <p:cNvSpPr txBox="1"/>
          <p:nvPr/>
        </p:nvSpPr>
        <p:spPr>
          <a:xfrm>
            <a:off x="2888508" y="2755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0" name="yt_shape_1385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为了说明命题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等腰三角形腰上的高小于腰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可以找的反例是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02b5,isEnd"/>
              </a:rPr>
              <a:t>那么这五个数中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至少有一个大于或等于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请你证明这一结论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证明：假设这五个数没有一个大于或等于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即都小于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这与已知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矛盾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故假设不成立，原结论正确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D57233-AFE4-FA27-F91E-C326A0EEE8FE}"/>
              </a:ext>
            </a:extLst>
          </p:cNvPr>
          <p:cNvSpPr txBox="1"/>
          <p:nvPr/>
        </p:nvSpPr>
        <p:spPr>
          <a:xfrm>
            <a:off x="8651132" y="853194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B63F05-FD78-4E5B-EE01-53FA8A039024}"/>
              </a:ext>
            </a:extLst>
          </p:cNvPr>
          <p:cNvSpPr txBox="1"/>
          <p:nvPr/>
        </p:nvSpPr>
        <p:spPr>
          <a:xfrm>
            <a:off x="10965707" y="1328682"/>
            <a:ext cx="55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88dea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5F2075-369A-81C8-023A-A34E6A647800}"/>
              </a:ext>
            </a:extLst>
          </p:cNvPr>
          <p:cNvSpPr txBox="1"/>
          <p:nvPr/>
        </p:nvSpPr>
        <p:spPr>
          <a:xfrm>
            <a:off x="450108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腰直角三角形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472C81-8CD5-FBB2-161D-C9177F3546B0}"/>
              </a:ext>
            </a:extLst>
          </p:cNvPr>
          <p:cNvSpPr txBox="1"/>
          <p:nvPr/>
        </p:nvSpPr>
        <p:spPr>
          <a:xfrm>
            <a:off x="450108" y="3230634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证明：假设这五个数没有一个大于或等于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52C7A2-3D21-FF53-6041-C8C59AF7463F}"/>
              </a:ext>
            </a:extLst>
          </p:cNvPr>
          <p:cNvSpPr txBox="1"/>
          <p:nvPr/>
        </p:nvSpPr>
        <p:spPr>
          <a:xfrm>
            <a:off x="450108" y="370612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即都小于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4B453-FE6E-9D93-AD02-025905F526F5}"/>
              </a:ext>
            </a:extLst>
          </p:cNvPr>
          <p:cNvSpPr txBox="1"/>
          <p:nvPr/>
        </p:nvSpPr>
        <p:spPr>
          <a:xfrm>
            <a:off x="450108" y="4181610"/>
            <a:ext cx="511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8486DF-1BDD-E4E9-21C0-E2F4734C407F}"/>
              </a:ext>
            </a:extLst>
          </p:cNvPr>
          <p:cNvSpPr txBox="1"/>
          <p:nvPr/>
        </p:nvSpPr>
        <p:spPr>
          <a:xfrm>
            <a:off x="450108" y="4657098"/>
            <a:ext cx="496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这与已知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矛盾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5542A8-C674-16C9-0F51-B25A986ADFAC}"/>
              </a:ext>
            </a:extLst>
          </p:cNvPr>
          <p:cNvSpPr txBox="1"/>
          <p:nvPr/>
        </p:nvSpPr>
        <p:spPr>
          <a:xfrm>
            <a:off x="450108" y="5132586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故假设不成立，原结论正确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4" name="yt_shape_13854"/>
          <p:cNvSpPr txBox="1"/>
          <p:nvPr/>
        </p:nvSpPr>
        <p:spPr>
          <a:xfrm>
            <a:off x="540000" y="900000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56" name="yt_shape_13856"/>
          <p:cNvSpPr txBox="1"/>
          <p:nvPr/>
        </p:nvSpPr>
        <p:spPr>
          <a:xfrm>
            <a:off x="540000" y="1531667"/>
            <a:ext cx="1579343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10528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13855" name="yt_image_13855" title="H_123.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5467" y="1680650"/>
            <a:ext cx="158757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540000" y="3156019"/>
            <a:ext cx="90056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解：已知：如图，在同一平面内，直线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F02528-513A-E35E-107F-95DAD6C06E65}"/>
              </a:ext>
            </a:extLst>
          </p:cNvPr>
          <p:cNvSpPr txBox="1"/>
          <p:nvPr/>
        </p:nvSpPr>
        <p:spPr>
          <a:xfrm>
            <a:off x="447008" y="1433221"/>
            <a:ext cx="9098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解：已知：如图，在同一平面内，直线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859"/>
          <p:cNvSpPr txBox="1"/>
          <p:nvPr/>
        </p:nvSpPr>
        <p:spPr>
          <a:xfrm>
            <a:off x="540000" y="1929882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证明：假设直线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不平行于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因为平面内两直线不平行则相交，假设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的交点，而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有两条直线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这与我们学过的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过一点有且只有一条直线与已知直线垂直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9_e595a"/>
              </a:rPr>
              <a:t>相矛盾，所以假设不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成立，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C2EB67-1B47-3CCA-8B3B-9D63C393E7F0}"/>
              </a:ext>
            </a:extLst>
          </p:cNvPr>
          <p:cNvSpPr txBox="1"/>
          <p:nvPr/>
        </p:nvSpPr>
        <p:spPr>
          <a:xfrm>
            <a:off x="449989" y="1883076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证明：假设直线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不平行于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B9A31A-B5D2-66D8-3D41-7E2783D51427}"/>
              </a:ext>
            </a:extLst>
          </p:cNvPr>
          <p:cNvSpPr txBox="1"/>
          <p:nvPr/>
        </p:nvSpPr>
        <p:spPr>
          <a:xfrm>
            <a:off x="449989" y="2358564"/>
            <a:ext cx="796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因为平面内两直线不平行则相交，假设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08F6D5-213B-3C4B-4428-00C4E8FC65D2}"/>
              </a:ext>
            </a:extLst>
          </p:cNvPr>
          <p:cNvSpPr txBox="1"/>
          <p:nvPr/>
        </p:nvSpPr>
        <p:spPr>
          <a:xfrm>
            <a:off x="449989" y="2834052"/>
            <a:ext cx="6484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的交点，而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666E68-2CBC-E86A-7615-BC03DBB2B4CA}"/>
              </a:ext>
            </a:extLst>
          </p:cNvPr>
          <p:cNvSpPr txBox="1"/>
          <p:nvPr/>
        </p:nvSpPr>
        <p:spPr>
          <a:xfrm>
            <a:off x="449989" y="3309540"/>
            <a:ext cx="606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有两条直线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40EADF-5913-11DC-B0A7-96E1C432FCBA}"/>
              </a:ext>
            </a:extLst>
          </p:cNvPr>
          <p:cNvSpPr txBox="1"/>
          <p:nvPr/>
        </p:nvSpPr>
        <p:spPr>
          <a:xfrm>
            <a:off x="449989" y="3785028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这与我们学过的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过一点有且只有一条直线与已知直线垂直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9_e595a"/>
              </a:rPr>
              <a:t>相矛盾，所以假设不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BC4C26-FEC2-A5D7-23C9-9AEA7DFC5951}"/>
              </a:ext>
            </a:extLst>
          </p:cNvPr>
          <p:cNvSpPr txBox="1"/>
          <p:nvPr/>
        </p:nvSpPr>
        <p:spPr>
          <a:xfrm>
            <a:off x="449989" y="42605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成立，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557F6D-5DE3-036C-78A7-2EF69786DB05}"/>
              </a:ext>
            </a:extLst>
          </p:cNvPr>
          <p:cNvSpPr txBox="1"/>
          <p:nvPr/>
        </p:nvSpPr>
        <p:spPr>
          <a:xfrm>
            <a:off x="449989" y="4736004"/>
            <a:ext cx="2275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1587</Words>
  <Application>Microsoft Office PowerPoint</Application>
  <PresentationFormat>宽屏</PresentationFormat>
  <Paragraphs>161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3" baseType="lpstr">
      <vt:lpstr>,isEnd</vt:lpstr>
      <vt:lpstr>_⨹_1_01c7a</vt:lpstr>
      <vt:lpstr>_⨹_1_02a11</vt:lpstr>
      <vt:lpstr>_⨹_1_491e1</vt:lpstr>
      <vt:lpstr>_⨹_1_88dea</vt:lpstr>
      <vt:lpstr>_⨹_1_a32a0,isEnd</vt:lpstr>
      <vt:lpstr>_⨹_1_a512b</vt:lpstr>
      <vt:lpstr>_⨹_1_a64f4</vt:lpstr>
      <vt:lpstr>_⨹_18_6041f</vt:lpstr>
      <vt:lpstr>_⨹_2_87bab</vt:lpstr>
      <vt:lpstr>_⨹_2_96ab3</vt:lpstr>
      <vt:lpstr>_⨹_2_a29f2</vt:lpstr>
      <vt:lpstr>_⨹_2_d5a97</vt:lpstr>
      <vt:lpstr>_⨹_6_d6894</vt:lpstr>
      <vt:lpstr>_⨹_7_102b5,isEnd</vt:lpstr>
      <vt:lpstr>_⨹_7_54f19</vt:lpstr>
      <vt:lpstr>_⨹_9_e595a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2024-05-10T03:15:44Z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