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9" r:id="rId5"/>
    <p:sldId id="312" r:id="rId6"/>
    <p:sldId id="314" r:id="rId7"/>
    <p:sldId id="316" r:id="rId8"/>
    <p:sldId id="322" r:id="rId9"/>
    <p:sldId id="323" r:id="rId10"/>
    <p:sldId id="324" r:id="rId11"/>
    <p:sldId id="327" r:id="rId12"/>
    <p:sldId id="325" r:id="rId13"/>
    <p:sldId id="328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7" name="yt_shape_1311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16" name="yt_image_1311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9" name="yt_shape_13119"/>
          <p:cNvSpPr txBox="1"/>
          <p:nvPr/>
        </p:nvSpPr>
        <p:spPr>
          <a:xfrm>
            <a:off x="540000" y="1482165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互逆命题</a:t>
            </a:r>
          </a:p>
        </p:txBody>
      </p:sp>
      <p:sp>
        <p:nvSpPr>
          <p:cNvPr id="13120" name="yt_shape_13120"/>
          <p:cNvSpPr txBox="1"/>
          <p:nvPr/>
        </p:nvSpPr>
        <p:spPr>
          <a:xfrm>
            <a:off x="540000" y="1977370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下列命题的逆命题正确的是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1" name="yt_table_131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506220"/>
              </p:ext>
            </p:extLst>
          </p:nvPr>
        </p:nvGraphicFramePr>
        <p:xfrm>
          <a:off x="540047" y="2456673"/>
          <a:ext cx="6138863" cy="1901952"/>
        </p:xfrm>
        <a:graphic>
          <a:graphicData uri="http://schemas.openxmlformats.org/drawingml/2006/table">
            <a:tbl>
              <a:tblPr/>
              <a:tblGrid>
                <a:gridCol w="613886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两条直线平行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若两个实数相等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则它们的绝对值相等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全等三角形的对应角相等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若两个实数相等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则它们的平方也相等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</a:tbl>
          </a:graphicData>
        </a:graphic>
      </p:graphicFrame>
      <p:pic>
        <p:nvPicPr>
          <p:cNvPr id="3" name="yt_shape_1715242654477" title="H_26.259764">
            <a:extLst>
              <a:ext uri="{FF2B5EF4-FFF2-40B4-BE49-F238E27FC236}">
                <a16:creationId xmlns:a16="http://schemas.microsoft.com/office/drawing/2014/main" id="{7A2312E2-FF43-E247-01AF-0196836712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36052C-62EE-D002-5D24-57FB8AFCA740}"/>
              </a:ext>
            </a:extLst>
          </p:cNvPr>
          <p:cNvSpPr txBox="1"/>
          <p:nvPr/>
        </p:nvSpPr>
        <p:spPr>
          <a:xfrm>
            <a:off x="50219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7" name="yt_shape_13177"/>
          <p:cNvSpPr txBox="1"/>
          <p:nvPr/>
        </p:nvSpPr>
        <p:spPr>
          <a:xfrm>
            <a:off x="497379" y="1838498"/>
            <a:ext cx="794127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已知：如图，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的两边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上的高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求证：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BBCE2D-C4CF-9BB6-BF0A-B0264A68A17A}"/>
              </a:ext>
            </a:extLst>
          </p:cNvPr>
          <p:cNvSpPr txBox="1"/>
          <p:nvPr/>
        </p:nvSpPr>
        <p:spPr>
          <a:xfrm>
            <a:off x="407368" y="2311089"/>
            <a:ext cx="8044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已知：如图，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的两边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上的高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1CA4D8-0A3E-83D1-9EA9-9FF047FC36F2}"/>
              </a:ext>
            </a:extLst>
          </p:cNvPr>
          <p:cNvSpPr txBox="1"/>
          <p:nvPr/>
        </p:nvSpPr>
        <p:spPr>
          <a:xfrm>
            <a:off x="407368" y="2786577"/>
            <a:ext cx="397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求证：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83A513-DE49-7988-06BF-086A605FD779}"/>
              </a:ext>
            </a:extLst>
          </p:cNvPr>
          <p:cNvSpPr txBox="1"/>
          <p:nvPr/>
        </p:nvSpPr>
        <p:spPr>
          <a:xfrm>
            <a:off x="407368" y="3262065"/>
            <a:ext cx="465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B7A12C-84D4-5EB9-8CA1-D8C89A2918AE}"/>
              </a:ext>
            </a:extLst>
          </p:cNvPr>
          <p:cNvSpPr txBox="1"/>
          <p:nvPr/>
        </p:nvSpPr>
        <p:spPr>
          <a:xfrm>
            <a:off x="407368" y="3737553"/>
            <a:ext cx="6872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0EAF2D-E1DB-8A36-B198-183705414441}"/>
              </a:ext>
            </a:extLst>
          </p:cNvPr>
          <p:cNvSpPr txBox="1"/>
          <p:nvPr/>
        </p:nvSpPr>
        <p:spPr>
          <a:xfrm>
            <a:off x="407368" y="4213041"/>
            <a:ext cx="416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FF93DF-69FE-8E42-7D6F-DA485F387B0A}"/>
              </a:ext>
            </a:extLst>
          </p:cNvPr>
          <p:cNvSpPr txBox="1"/>
          <p:nvPr/>
        </p:nvSpPr>
        <p:spPr>
          <a:xfrm>
            <a:off x="407368" y="4688529"/>
            <a:ext cx="6587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E75B96-01C5-65D8-FB02-5EFE3CC9232D}"/>
              </a:ext>
            </a:extLst>
          </p:cNvPr>
          <p:cNvSpPr txBox="1"/>
          <p:nvPr/>
        </p:nvSpPr>
        <p:spPr>
          <a:xfrm>
            <a:off x="407368" y="5122542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368" y="836712"/>
            <a:ext cx="1131664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逆命题是真命题还是假命题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如果是真命题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请画出图形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写出已知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4b333"/>
              </a:rPr>
              <a:t>求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再进行证明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如果是假命题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请举反例说明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pic>
        <p:nvPicPr>
          <p:cNvPr id="12" name="yt_image_13174" title="H_128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254116"/>
            <a:ext cx="1265306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ADC0E7E-54D0-4348-D530-46BD70D3B220}"/>
              </a:ext>
            </a:extLst>
          </p:cNvPr>
          <p:cNvSpPr txBox="1"/>
          <p:nvPr/>
        </p:nvSpPr>
        <p:spPr>
          <a:xfrm>
            <a:off x="407368" y="1825111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真命题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9" name="yt_shape_1317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78" name="yt_image_1317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1" name="yt_shape_13181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下列定理有逆定理吗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请写出逆定理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ea66"/>
              </a:rPr>
              <a:t>并证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请写出它的逆命题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并举出一个反例说明它是假命题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在三角形中大角所对的边较大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在三角形中大边所对的角较大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85" name="yt_shape_13185"/>
          <p:cNvSpPr txBox="1"/>
          <p:nvPr/>
        </p:nvSpPr>
        <p:spPr>
          <a:xfrm>
            <a:off x="540000" y="3552570"/>
            <a:ext cx="1689501" cy="12504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800" b="0" i="0" u="none" spc="11637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</a:p>
        </p:txBody>
      </p:sp>
      <p:pic>
        <p:nvPicPr>
          <p:cNvPr id="13184" name="yt_image_13184" title="H_107.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3003690"/>
            <a:ext cx="1693384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7" name="yt_shape_13187"/>
          <p:cNvSpPr txBox="1"/>
          <p:nvPr/>
        </p:nvSpPr>
        <p:spPr>
          <a:xfrm>
            <a:off x="540000" y="4963228"/>
            <a:ext cx="517609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已知：如图，在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求证：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AF9438-B8F6-DEC2-0E20-0A612C07A39A}"/>
              </a:ext>
            </a:extLst>
          </p:cNvPr>
          <p:cNvSpPr txBox="1"/>
          <p:nvPr/>
        </p:nvSpPr>
        <p:spPr>
          <a:xfrm>
            <a:off x="450108" y="2861823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在三角形中大边所对的角较大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4729AC-2330-5CF3-0779-60D6FFF25542}"/>
              </a:ext>
            </a:extLst>
          </p:cNvPr>
          <p:cNvSpPr txBox="1"/>
          <p:nvPr/>
        </p:nvSpPr>
        <p:spPr>
          <a:xfrm>
            <a:off x="445741" y="3350714"/>
            <a:ext cx="530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已知：如图，在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6A8982-E8E5-8A94-6F47-27CAE7C5E813}"/>
              </a:ext>
            </a:extLst>
          </p:cNvPr>
          <p:cNvSpPr txBox="1"/>
          <p:nvPr/>
        </p:nvSpPr>
        <p:spPr>
          <a:xfrm>
            <a:off x="445741" y="3826202"/>
            <a:ext cx="350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求证：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9C7B10F-E3FB-F4A5-2B6D-E755CADEC2E4}"/>
              </a:ext>
            </a:extLst>
          </p:cNvPr>
          <p:cNvSpPr txBox="1"/>
          <p:nvPr/>
        </p:nvSpPr>
        <p:spPr>
          <a:xfrm>
            <a:off x="445741" y="4285216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871CEF-C560-FC45-99FA-326E14613104}"/>
              </a:ext>
            </a:extLst>
          </p:cNvPr>
          <p:cNvSpPr txBox="1"/>
          <p:nvPr/>
        </p:nvSpPr>
        <p:spPr>
          <a:xfrm>
            <a:off x="445741" y="4760704"/>
            <a:ext cx="480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上截取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336E64-3E97-F947-01A2-24508FFE0D60}"/>
              </a:ext>
            </a:extLst>
          </p:cNvPr>
          <p:cNvSpPr txBox="1"/>
          <p:nvPr/>
        </p:nvSpPr>
        <p:spPr>
          <a:xfrm>
            <a:off x="445741" y="5236192"/>
            <a:ext cx="285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286D63-8DE3-10AC-F6D7-C92F4642A778}"/>
              </a:ext>
            </a:extLst>
          </p:cNvPr>
          <p:cNvSpPr txBox="1"/>
          <p:nvPr/>
        </p:nvSpPr>
        <p:spPr>
          <a:xfrm>
            <a:off x="445741" y="5711680"/>
            <a:ext cx="556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AA01174-1B5A-42E6-C8D0-DA97B3E58644}"/>
              </a:ext>
            </a:extLst>
          </p:cNvPr>
          <p:cNvSpPr txBox="1"/>
          <p:nvPr/>
        </p:nvSpPr>
        <p:spPr>
          <a:xfrm>
            <a:off x="445741" y="6187168"/>
            <a:ext cx="2891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" name="yt_shape_13189"/>
          <p:cNvSpPr txBox="1"/>
          <p:nvPr/>
        </p:nvSpPr>
        <p:spPr>
          <a:xfrm>
            <a:off x="479257" y="-1473217"/>
            <a:ext cx="544059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上截取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190" name="yt_shape_13190"/>
          <p:cNvSpPr txBox="1"/>
          <p:nvPr/>
        </p:nvSpPr>
        <p:spPr>
          <a:xfrm>
            <a:off x="479257" y="92661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3191" name="yt_shape_13191"/>
          <p:cNvSpPr txBox="1"/>
          <p:nvPr/>
        </p:nvSpPr>
        <p:spPr>
          <a:xfrm>
            <a:off x="839416" y="1412776"/>
            <a:ext cx="10945216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每个命题都有逆命题，但每一个定理不一定都有逆定理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9_072a5"/>
              </a:rPr>
              <a:t>因为原命题正确的逆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命题不一定正确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3" name="yt_shape_13123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同号两数相乘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其逆命题是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a657,isEnd"/>
              </a:rPr>
              <a:t>均填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写出下列命题的逆命题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并判断真假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如果三角形有一个内角是钝角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那么其余两个内角是锐角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如果三角形有两个内角是锐角，那么另一个内角是钝角；假命题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B'C'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e3189,isEnd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；假命题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0.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；真命题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38B976-BA69-111E-3860-8F03F98413FA}"/>
              </a:ext>
            </a:extLst>
          </p:cNvPr>
          <p:cNvSpPr txBox="1"/>
          <p:nvPr/>
        </p:nvSpPr>
        <p:spPr>
          <a:xfrm>
            <a:off x="56317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AE249D-845B-1D25-F00B-553C0BF1FE62}"/>
              </a:ext>
            </a:extLst>
          </p:cNvPr>
          <p:cNvSpPr txBox="1"/>
          <p:nvPr/>
        </p:nvSpPr>
        <p:spPr>
          <a:xfrm>
            <a:off x="89845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435537-A04B-398C-2349-825A295361D6}"/>
              </a:ext>
            </a:extLst>
          </p:cNvPr>
          <p:cNvSpPr txBox="1"/>
          <p:nvPr/>
        </p:nvSpPr>
        <p:spPr>
          <a:xfrm>
            <a:off x="450108" y="2755146"/>
            <a:ext cx="10162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如果三角形有两个内角是锐角，那么另一个内角是钝角；假命题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8D51DA-4E56-F729-4BAF-2B4839CC9F76}"/>
              </a:ext>
            </a:extLst>
          </p:cNvPr>
          <p:cNvSpPr txBox="1"/>
          <p:nvPr/>
        </p:nvSpPr>
        <p:spPr>
          <a:xfrm>
            <a:off x="450108" y="3706122"/>
            <a:ext cx="967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，那么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e3189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E9713E-1EBD-3BB0-CED7-DB4A1620FD1C}"/>
              </a:ext>
            </a:extLst>
          </p:cNvPr>
          <p:cNvSpPr txBox="1"/>
          <p:nvPr/>
        </p:nvSpPr>
        <p:spPr>
          <a:xfrm>
            <a:off x="450108" y="4181610"/>
            <a:ext cx="285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；假命题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60FCD0-4602-1AB9-D51C-BCE7066E9F47}"/>
              </a:ext>
            </a:extLst>
          </p:cNvPr>
          <p:cNvSpPr txBox="1"/>
          <p:nvPr/>
        </p:nvSpPr>
        <p:spPr>
          <a:xfrm>
            <a:off x="450108" y="5132586"/>
            <a:ext cx="5933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，那么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；真命题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1" name="yt_shape_13131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互逆定理</a:t>
            </a:r>
          </a:p>
        </p:txBody>
      </p:sp>
      <p:sp>
        <p:nvSpPr>
          <p:cNvPr id="13132" name="yt_shape_13132"/>
          <p:cNvSpPr txBox="1"/>
          <p:nvPr/>
        </p:nvSpPr>
        <p:spPr>
          <a:xfrm>
            <a:off x="540000" y="1395205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3" name="yt_table_1313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23838"/>
              </p:ext>
            </p:extLst>
          </p:nvPr>
        </p:nvGraphicFramePr>
        <p:xfrm>
          <a:off x="540047" y="1874508"/>
          <a:ext cx="4902200" cy="1901952"/>
        </p:xfrm>
        <a:graphic>
          <a:graphicData uri="http://schemas.openxmlformats.org/drawingml/2006/table">
            <a:tbl>
              <a:tblPr/>
              <a:tblGrid>
                <a:gridCol w="4902200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任何命题都有逆命题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定理都有逆定理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命题的逆命题不一定是正确的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定理的逆定理一定是正确的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</a:tbl>
          </a:graphicData>
        </a:graphic>
      </p:graphicFrame>
      <p:sp>
        <p:nvSpPr>
          <p:cNvPr id="13135" name="yt_shape_13135"/>
          <p:cNvSpPr txBox="1"/>
          <p:nvPr/>
        </p:nvSpPr>
        <p:spPr>
          <a:xfrm>
            <a:off x="540000" y="3826828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下列定理中没有逆定理的是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6" name="yt_table_1313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169005"/>
              </p:ext>
            </p:extLst>
          </p:nvPr>
        </p:nvGraphicFramePr>
        <p:xfrm>
          <a:off x="540047" y="4306131"/>
          <a:ext cx="4310063" cy="1901952"/>
        </p:xfrm>
        <a:graphic>
          <a:graphicData uri="http://schemas.openxmlformats.org/drawingml/2006/table">
            <a:tbl>
              <a:tblPr/>
              <a:tblGrid>
                <a:gridCol w="4310063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直角三角形两锐角互余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相反数的绝对值相等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</a:tbl>
          </a:graphicData>
        </a:graphic>
      </p:graphicFrame>
      <p:pic>
        <p:nvPicPr>
          <p:cNvPr id="3" name="yt_shape_1715242654578" title="H_26.259764">
            <a:extLst>
              <a:ext uri="{FF2B5EF4-FFF2-40B4-BE49-F238E27FC236}">
                <a16:creationId xmlns:a16="http://schemas.microsoft.com/office/drawing/2014/main" id="{B1D3558C-8F6A-F672-AF96-48E081B7C8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64B5B4-FE8E-2C2D-52AC-17EAB908DAA9}"/>
              </a:ext>
            </a:extLst>
          </p:cNvPr>
          <p:cNvSpPr txBox="1"/>
          <p:nvPr/>
        </p:nvSpPr>
        <p:spPr>
          <a:xfrm>
            <a:off x="38027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9BB49D-06AE-E977-F267-2816A6DCD53A}"/>
              </a:ext>
            </a:extLst>
          </p:cNvPr>
          <p:cNvSpPr txBox="1"/>
          <p:nvPr/>
        </p:nvSpPr>
        <p:spPr>
          <a:xfrm>
            <a:off x="5021989" y="37800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8" name="yt_shape_1313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下列三个定理中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存在逆定理的有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有两个角相等的三角形是等腰三角形；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全等三角形的周长相等；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5_ed3c0"/>
              </a:rPr>
              <a:t>同旁内角互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补，两直线平行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3140" name="yt_table_131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106142"/>
              </p:ext>
            </p:extLst>
          </p:nvPr>
        </p:nvGraphicFramePr>
        <p:xfrm>
          <a:off x="540047" y="233873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</a:tbl>
          </a:graphicData>
        </a:graphic>
      </p:graphicFrame>
      <p:sp>
        <p:nvSpPr>
          <p:cNvPr id="13142" name="yt_shape_13142"/>
          <p:cNvSpPr txBox="1"/>
          <p:nvPr/>
        </p:nvSpPr>
        <p:spPr>
          <a:xfrm>
            <a:off x="540119" y="286490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同旁内角互补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的逆命题是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2303,isEnd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原定理的逆定理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F7456C-29A7-9F01-A839-93CDE50073BA}"/>
              </a:ext>
            </a:extLst>
          </p:cNvPr>
          <p:cNvSpPr txBox="1"/>
          <p:nvPr/>
        </p:nvSpPr>
        <p:spPr>
          <a:xfrm>
            <a:off x="5936508" y="85319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DACE70-2BBE-AFB9-61B7-91B9299114BA}"/>
              </a:ext>
            </a:extLst>
          </p:cNvPr>
          <p:cNvSpPr txBox="1"/>
          <p:nvPr/>
        </p:nvSpPr>
        <p:spPr>
          <a:xfrm>
            <a:off x="7460507" y="2818103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1_97ba1"/>
              </a:rPr>
              <a:t>同旁内角互补，两直线平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EC9EB9-B161-D022-7208-EDFD88938870}"/>
              </a:ext>
            </a:extLst>
          </p:cNvPr>
          <p:cNvSpPr txBox="1"/>
          <p:nvPr/>
        </p:nvSpPr>
        <p:spPr>
          <a:xfrm>
            <a:off x="450108" y="32935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5B66B7-6423-C61C-E431-B7BF56B81D7B}"/>
              </a:ext>
            </a:extLst>
          </p:cNvPr>
          <p:cNvSpPr txBox="1"/>
          <p:nvPr/>
        </p:nvSpPr>
        <p:spPr>
          <a:xfrm>
            <a:off x="2278908" y="32935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692DA6-1A0F-3F85-A319-6FD3538C07AF}"/>
              </a:ext>
            </a:extLst>
          </p:cNvPr>
          <p:cNvSpPr txBox="1"/>
          <p:nvPr/>
        </p:nvSpPr>
        <p:spPr>
          <a:xfrm>
            <a:off x="7460507" y="32935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3" name="yt_shape_13143"/>
          <p:cNvSpPr txBox="1"/>
          <p:nvPr/>
        </p:nvSpPr>
        <p:spPr>
          <a:xfrm>
            <a:off x="540000" y="900000"/>
            <a:ext cx="51472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逆命题与逆定理相混淆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下列定理没有逆定理的是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5" name="yt_table_131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912190"/>
              </p:ext>
            </p:extLst>
          </p:nvPr>
        </p:nvGraphicFramePr>
        <p:xfrm>
          <a:off x="540047" y="1865467"/>
          <a:ext cx="5024438" cy="1901952"/>
        </p:xfrm>
        <a:graphic>
          <a:graphicData uri="http://schemas.openxmlformats.org/drawingml/2006/table">
            <a:tbl>
              <a:tblPr/>
              <a:tblGrid>
                <a:gridCol w="5024438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同旁内角互补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在一个三角形中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等边对等角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等边三角形的每个角都等于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8F7FB8E-8B87-2C9E-4981-65800C74724E}"/>
              </a:ext>
            </a:extLst>
          </p:cNvPr>
          <p:cNvSpPr txBox="1"/>
          <p:nvPr/>
        </p:nvSpPr>
        <p:spPr>
          <a:xfrm>
            <a:off x="47171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" name="yt_shape_1314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47" name="yt_image_1314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0" name="yt_shape_13150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青岛市育才实验中学月考卷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已知下列命题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04ba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对顶角相等；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两直线平行，同位角相等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c848"/>
              </a:rPr>
              <a:t>其中原命题与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逆命题均为真命题的有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1" name="yt_table_131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391133"/>
              </p:ext>
            </p:extLst>
          </p:nvPr>
        </p:nvGraphicFramePr>
        <p:xfrm>
          <a:off x="540047" y="2921731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</a:tbl>
          </a:graphicData>
        </a:graphic>
      </p:graphicFrame>
      <p:sp>
        <p:nvSpPr>
          <p:cNvPr id="13153" name="yt_shape_13153"/>
          <p:cNvSpPr txBox="1"/>
          <p:nvPr/>
        </p:nvSpPr>
        <p:spPr>
          <a:xfrm>
            <a:off x="540119" y="344790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的两个角互为补角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的逆命题是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这两个命题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互逆定理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逆命题是真命题的是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内错角相等，两直线平行；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cd3e,isEnd"/>
              </a:rPr>
              <a:t>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如果一个数是偶数，那么这个数能被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整除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C30366-A69A-5D2A-2ED3-EC2DB5FEF83A}"/>
              </a:ext>
            </a:extLst>
          </p:cNvPr>
          <p:cNvSpPr txBox="1"/>
          <p:nvPr/>
        </p:nvSpPr>
        <p:spPr>
          <a:xfrm>
            <a:off x="41077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D0155D-6CAF-E169-52AA-8D0B803ADCD5}"/>
              </a:ext>
            </a:extLst>
          </p:cNvPr>
          <p:cNvSpPr txBox="1"/>
          <p:nvPr/>
        </p:nvSpPr>
        <p:spPr>
          <a:xfrm>
            <a:off x="7582746" y="3401096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1_3ac27"/>
              </a:rPr>
              <a:t>互为补角的两个角的和为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6B337F-9875-1D46-1D1D-62A214641C73}"/>
              </a:ext>
            </a:extLst>
          </p:cNvPr>
          <p:cNvSpPr txBox="1"/>
          <p:nvPr/>
        </p:nvSpPr>
        <p:spPr>
          <a:xfrm>
            <a:off x="450108" y="3876584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C9447B-1455-9DA1-FB44-7FC52C4DA115}"/>
              </a:ext>
            </a:extLst>
          </p:cNvPr>
          <p:cNvSpPr txBox="1"/>
          <p:nvPr/>
        </p:nvSpPr>
        <p:spPr>
          <a:xfrm>
            <a:off x="3467946" y="387658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7E8D7A-F7FA-9B21-74D2-EE86268780AA}"/>
              </a:ext>
            </a:extLst>
          </p:cNvPr>
          <p:cNvSpPr txBox="1"/>
          <p:nvPr/>
        </p:nvSpPr>
        <p:spPr>
          <a:xfrm>
            <a:off x="5772805" y="43520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6" name="yt_shape_1315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全等三角形的面积相等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写出该命题的逆命题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并判断真假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逆命题：面积相等的两个三角形全等，为假命题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若该命题的逆命题为真命题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若该命题的逆命题为假命题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ceac"/>
              </a:rPr>
              <a:t>请举出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反例：如图是两个等底、等高的三角形，它们的面积相等，但不全等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62" name="yt_shape_13162"/>
          <p:cNvSpPr txBox="1"/>
          <p:nvPr/>
        </p:nvSpPr>
        <p:spPr>
          <a:xfrm>
            <a:off x="540000" y="3929011"/>
            <a:ext cx="2879122" cy="9194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00" b="0" i="0" u="none" spc="-5000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en-US" altLang="zh-CN" sz="5000" b="0" i="0" u="none" spc="21326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</a:p>
        </p:txBody>
      </p:sp>
      <p:pic>
        <p:nvPicPr>
          <p:cNvPr id="13161" name="yt_image_13161" title="H_79.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736" y="3929011"/>
            <a:ext cx="2866519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899D7B-DC9D-70E7-94C5-713A59A7EA10}"/>
              </a:ext>
            </a:extLst>
          </p:cNvPr>
          <p:cNvSpPr txBox="1"/>
          <p:nvPr/>
        </p:nvSpPr>
        <p:spPr>
          <a:xfrm>
            <a:off x="450108" y="1804170"/>
            <a:ext cx="8028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逆命题：面积相等的两个三角形全等，为假命题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0D0060-D833-F005-5327-D55B2E9BD27E}"/>
              </a:ext>
            </a:extLst>
          </p:cNvPr>
          <p:cNvSpPr txBox="1"/>
          <p:nvPr/>
        </p:nvSpPr>
        <p:spPr>
          <a:xfrm>
            <a:off x="450108" y="3230634"/>
            <a:ext cx="1077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反例：如图是两个等底、等高的三角形，它们的面积相等，但不全等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4" name="yt_shape_13164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下列命题改写成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并写出它的逆命题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6933"/>
              </a:rPr>
              <a:t>并判断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其真假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有两个角和一边对应相等的两个三角形全等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如果有两个角和一边对应相等，那么这两个三角形全等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逆命题：两个全等三角形有两个角和一边对应相等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它是真命题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垂直于同一条直线的两条直线互相平行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31_1a3ab"/>
              </a:rPr>
              <a:t>在同一平面内，如果两条直线都垂直于同一条直线，那么这两条直线互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相平行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逆命题：在同一平面内，如果两条直线互相平行，那么它们垂直于同一条直线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它是真命题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B78536-0378-4B17-20B2-F0722C65A872}"/>
              </a:ext>
            </a:extLst>
          </p:cNvPr>
          <p:cNvSpPr txBox="1"/>
          <p:nvPr/>
        </p:nvSpPr>
        <p:spPr>
          <a:xfrm>
            <a:off x="450108" y="2279658"/>
            <a:ext cx="894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如果有两个角和一边对应相等，那么这两个三角形全等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7AB08B-30AE-D9C2-DD0E-BB346A0A13A4}"/>
              </a:ext>
            </a:extLst>
          </p:cNvPr>
          <p:cNvSpPr txBox="1"/>
          <p:nvPr/>
        </p:nvSpPr>
        <p:spPr>
          <a:xfrm>
            <a:off x="450108" y="2755146"/>
            <a:ext cx="6961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逆命题：两个全等三角形有两个角和一边对应相等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5DAEFE-A1B2-7513-D583-A96AF240B03D}"/>
              </a:ext>
            </a:extLst>
          </p:cNvPr>
          <p:cNvSpPr txBox="1"/>
          <p:nvPr/>
        </p:nvSpPr>
        <p:spPr>
          <a:xfrm>
            <a:off x="450108" y="3230634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它是真命题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3E25C3-9094-7228-90CE-E4DCD42FC85C}"/>
              </a:ext>
            </a:extLst>
          </p:cNvPr>
          <p:cNvSpPr txBox="1"/>
          <p:nvPr/>
        </p:nvSpPr>
        <p:spPr>
          <a:xfrm>
            <a:off x="450108" y="4181610"/>
            <a:ext cx="1106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1_1a3ab"/>
              </a:rPr>
              <a:t>在同一平面内，如果两条直线都垂直于同一条直线，那么这两条直线互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CE6475-D721-5220-3058-4DAB6CB9FA27}"/>
              </a:ext>
            </a:extLst>
          </p:cNvPr>
          <p:cNvSpPr txBox="1"/>
          <p:nvPr/>
        </p:nvSpPr>
        <p:spPr>
          <a:xfrm>
            <a:off x="450108" y="4657098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相平行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B5638A-3BAC-D77B-52E3-8FCE610CB7DB}"/>
              </a:ext>
            </a:extLst>
          </p:cNvPr>
          <p:cNvSpPr txBox="1"/>
          <p:nvPr/>
        </p:nvSpPr>
        <p:spPr>
          <a:xfrm>
            <a:off x="450108" y="5132586"/>
            <a:ext cx="1061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逆命题：在同一平面内，如果两条直线互相平行，那么它们垂直于同一条直线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3FDF7A-B29A-A3C3-8D90-030C695DED81}"/>
              </a:ext>
            </a:extLst>
          </p:cNvPr>
          <p:cNvSpPr txBox="1"/>
          <p:nvPr/>
        </p:nvSpPr>
        <p:spPr>
          <a:xfrm>
            <a:off x="450108" y="5608074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它是真命题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9" name="yt_shape_1316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等腰三角形两腰上的高相等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写出其逆命题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两边上的高相等的三角形是等腰三角形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真命题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75" name="yt_shape_13175"/>
          <p:cNvSpPr txBox="1"/>
          <p:nvPr/>
        </p:nvSpPr>
        <p:spPr>
          <a:xfrm>
            <a:off x="540000" y="3929011"/>
            <a:ext cx="1253869" cy="14987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  <a:r>
              <a:rPr lang="en-US" altLang="zh-CN" sz="8150" b="0" i="0" u="none" spc="794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5AB358-1F38-47CC-D718-466868E3768D}"/>
              </a:ext>
            </a:extLst>
          </p:cNvPr>
          <p:cNvSpPr txBox="1"/>
          <p:nvPr/>
        </p:nvSpPr>
        <p:spPr>
          <a:xfrm>
            <a:off x="450108" y="1804170"/>
            <a:ext cx="680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两边上的高相等的三角形是等腰三角形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1228</Words>
  <Application>Microsoft Office PowerPoint</Application>
  <PresentationFormat>宽屏</PresentationFormat>
  <Paragraphs>142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4" baseType="lpstr">
      <vt:lpstr>,isEnd</vt:lpstr>
      <vt:lpstr>_⨹_1_4b333</vt:lpstr>
      <vt:lpstr>_⨹_1_804ba</vt:lpstr>
      <vt:lpstr>_⨹_1_d2303,isEnd</vt:lpstr>
      <vt:lpstr>_⨹_1_e3189</vt:lpstr>
      <vt:lpstr>_⨹_1_e3189,isEnd</vt:lpstr>
      <vt:lpstr>_⨹_1_fcd3e,isEnd</vt:lpstr>
      <vt:lpstr>_⨹_11_3ac27</vt:lpstr>
      <vt:lpstr>_⨹_11_97ba1</vt:lpstr>
      <vt:lpstr>_⨹_2_5a657,isEnd</vt:lpstr>
      <vt:lpstr>_⨹_2_fea66</vt:lpstr>
      <vt:lpstr>_⨹_3_7ceac</vt:lpstr>
      <vt:lpstr>_⨹_3_c6933</vt:lpstr>
      <vt:lpstr>_⨹_31_1a3ab</vt:lpstr>
      <vt:lpstr>_⨹_5_ed3c0</vt:lpstr>
      <vt:lpstr>_⨹_6_1c848</vt:lpstr>
      <vt:lpstr>_⨹_9_072a5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2024-05-10T02:40:27Z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