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27" r:id="rId5"/>
    <p:sldId id="306" r:id="rId6"/>
    <p:sldId id="309" r:id="rId7"/>
    <p:sldId id="328" r:id="rId8"/>
    <p:sldId id="310" r:id="rId9"/>
    <p:sldId id="311" r:id="rId10"/>
    <p:sldId id="313" r:id="rId11"/>
    <p:sldId id="316" r:id="rId12"/>
    <p:sldId id="319" r:id="rId13"/>
    <p:sldId id="321" r:id="rId14"/>
    <p:sldId id="323" r:id="rId15"/>
    <p:sldId id="324" r:id="rId16"/>
    <p:sldId id="32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" name="yt_shape_135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36" name="yt_image_135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9" name="yt_shape_13539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勾股定理的认识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119" y="197737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的正方形组成的网格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下面是勾股定理的探索与验证过程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cf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40000" y="2920325"/>
            <a:ext cx="55303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3542" name="yt_shape_13542"/>
          <p:cNvSpPr txBox="1"/>
          <p:nvPr/>
        </p:nvSpPr>
        <p:spPr>
          <a:xfrm>
            <a:off x="540000" y="3399628"/>
            <a:ext cx="21448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000" y="3878931"/>
            <a:ext cx="46038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544" name="yt_image_135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6608" y="2818928"/>
            <a:ext cx="181626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16499">
            <a:extLst>
              <a:ext uri="{FF2B5EF4-FFF2-40B4-BE49-F238E27FC236}">
                <a16:creationId xmlns:a16="http://schemas.microsoft.com/office/drawing/2014/main" id="{D0F2D552-5BE9-DE36-3FAE-B820C4F6F2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BFBA12-33ED-DBA6-B0A6-57C43FE5DF39}"/>
              </a:ext>
            </a:extLst>
          </p:cNvPr>
          <p:cNvSpPr txBox="1"/>
          <p:nvPr/>
        </p:nvSpPr>
        <p:spPr>
          <a:xfrm>
            <a:off x="1666014" y="28735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5AC9B7-4D7D-3504-B22E-BBA421D4196B}"/>
              </a:ext>
            </a:extLst>
          </p:cNvPr>
          <p:cNvSpPr txBox="1"/>
          <p:nvPr/>
        </p:nvSpPr>
        <p:spPr>
          <a:xfrm>
            <a:off x="3339239" y="28735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EEBF16-2E9F-1B01-E0CC-5D45E9C3C1F2}"/>
              </a:ext>
            </a:extLst>
          </p:cNvPr>
          <p:cNvSpPr txBox="1"/>
          <p:nvPr/>
        </p:nvSpPr>
        <p:spPr>
          <a:xfrm>
            <a:off x="5012464" y="287351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98AF8C-9386-7A36-8277-76D87DBC424B}"/>
              </a:ext>
            </a:extLst>
          </p:cNvPr>
          <p:cNvSpPr txBox="1"/>
          <p:nvPr/>
        </p:nvSpPr>
        <p:spPr>
          <a:xfrm>
            <a:off x="1107214" y="3832125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1A8BE6-94BA-8C81-FF2A-6C0A9296C108}"/>
              </a:ext>
            </a:extLst>
          </p:cNvPr>
          <p:cNvSpPr txBox="1"/>
          <p:nvPr/>
        </p:nvSpPr>
        <p:spPr>
          <a:xfrm>
            <a:off x="2607402" y="3832125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279A5A-6F37-88A7-D626-C14E9B933F4C}"/>
              </a:ext>
            </a:extLst>
          </p:cNvPr>
          <p:cNvSpPr txBox="1"/>
          <p:nvPr/>
        </p:nvSpPr>
        <p:spPr>
          <a:xfrm>
            <a:off x="4107589" y="3832125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5" name="yt_shape_13595"/>
              <p:cNvSpPr txBox="1"/>
              <p:nvPr/>
            </p:nvSpPr>
            <p:spPr>
              <a:xfrm>
                <a:off x="540119" y="900000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如图是由边长为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的正方形地砖铺设的地面示意图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小明沿图中所示的折线从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304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所走的路程为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595" name="yt_shape_135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0" name="yt_shape_13600"/>
          <p:cNvSpPr txBox="1"/>
          <p:nvPr/>
        </p:nvSpPr>
        <p:spPr>
          <a:xfrm>
            <a:off x="540000" y="39138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97" name="yt_shape_13597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189" y="2052451"/>
            <a:ext cx="1775620" cy="1811034"/>
            <a:chOff x="0" y="0"/>
            <a:chExt cx="1775620" cy="1811034"/>
          </a:xfrm>
        </p:grpSpPr>
        <p:pic>
          <p:nvPicPr>
            <p:cNvPr id="2" name="yt_image_1359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5620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9" name="yt_shape_13599"/>
            <p:cNvSpPr txBox="1"/>
            <p:nvPr/>
          </p:nvSpPr>
          <p:spPr>
            <a:xfrm>
              <a:off x="278346" y="145103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601" name="yt_shape_13601"/>
              <p:cNvSpPr txBox="1"/>
              <p:nvPr/>
            </p:nvSpPr>
            <p:spPr>
              <a:xfrm>
                <a:off x="540119" y="4323157"/>
                <a:ext cx="11492915" cy="9557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广安友谊中学月考卷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若直角三角形的两直角边长为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e3ab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则该直角三角形的斜边长为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01" name="yt_shape_13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23157"/>
                <a:ext cx="11492915" cy="955774"/>
              </a:xfrm>
              <a:prstGeom prst="rect">
                <a:avLst/>
              </a:prstGeom>
              <a:blipFill>
                <a:blip r:embed="rId4"/>
                <a:stretch>
                  <a:fillRect l="-1645" t="-5096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2C0F3C-773D-8421-9E94-DE103BB7491F}"/>
                  </a:ext>
                </a:extLst>
              </p:cNvPr>
              <p:cNvSpPr txBox="1"/>
              <p:nvPr/>
            </p:nvSpPr>
            <p:spPr>
              <a:xfrm>
                <a:off x="4006108" y="1247732"/>
                <a:ext cx="11009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602C0F3C-773D-8421-9E94-DE103BB74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108" y="1247732"/>
                <a:ext cx="1100964" cy="558242"/>
              </a:xfrm>
              <a:prstGeom prst="rect">
                <a:avLst/>
              </a:prstGeom>
              <a:blipFill>
                <a:blip r:embed="rId5"/>
                <a:stretch>
                  <a:fillRect l="-828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9EEF8EE-BC70-1E3A-740E-76CAD8690F79}"/>
              </a:ext>
            </a:extLst>
          </p:cNvPr>
          <p:cNvSpPr txBox="1"/>
          <p:nvPr/>
        </p:nvSpPr>
        <p:spPr>
          <a:xfrm>
            <a:off x="8598936" y="4751839"/>
            <a:ext cx="637286" cy="564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04" name="yt_shape_13604"/>
              <p:cNvSpPr txBox="1"/>
              <p:nvPr/>
            </p:nvSpPr>
            <p:spPr>
              <a:xfrm>
                <a:off x="534228" y="1314564"/>
                <a:ext cx="6062557" cy="3852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</a:p>
            </p:txBody>
          </p:sp>
        </mc:Choice>
        <mc:Fallback>
          <p:sp>
            <p:nvSpPr>
              <p:cNvPr id="13604" name="yt_shape_13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28" y="1314564"/>
                <a:ext cx="6062557" cy="3852017"/>
              </a:xfrm>
              <a:prstGeom prst="rect">
                <a:avLst/>
              </a:prstGeom>
              <a:blipFill>
                <a:blip r:embed="rId2"/>
                <a:stretch>
                  <a:fillRect l="-3119" t="-1424" r="-2113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22EF03C-41AD-033E-AA12-53929058E9BE}"/>
              </a:ext>
            </a:extLst>
          </p:cNvPr>
          <p:cNvSpPr txBox="1"/>
          <p:nvPr/>
        </p:nvSpPr>
        <p:spPr>
          <a:xfrm>
            <a:off x="444217" y="1743246"/>
            <a:ext cx="349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2DF864-0AFA-5010-9E6B-AA5D026DAE9C}"/>
                  </a:ext>
                </a:extLst>
              </p:cNvPr>
              <p:cNvSpPr txBox="1"/>
              <p:nvPr/>
            </p:nvSpPr>
            <p:spPr>
              <a:xfrm>
                <a:off x="444217" y="2218734"/>
                <a:ext cx="3780345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2DF864-0AFA-5010-9E6B-AA5D026DAE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17" y="2218734"/>
                <a:ext cx="3780345" cy="631076"/>
              </a:xfrm>
              <a:prstGeom prst="rect">
                <a:avLst/>
              </a:prstGeom>
              <a:blipFill>
                <a:blip r:embed="rId3"/>
                <a:stretch>
                  <a:fillRect l="-2581" r="-258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71F636-82FC-3023-3DCE-C17865D9D57E}"/>
              </a:ext>
            </a:extLst>
          </p:cNvPr>
          <p:cNvSpPr txBox="1"/>
          <p:nvPr/>
        </p:nvSpPr>
        <p:spPr>
          <a:xfrm>
            <a:off x="444217" y="3231686"/>
            <a:ext cx="431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070D43-0A95-91DD-CCCA-685D193BEC98}"/>
              </a:ext>
            </a:extLst>
          </p:cNvPr>
          <p:cNvSpPr txBox="1"/>
          <p:nvPr/>
        </p:nvSpPr>
        <p:spPr>
          <a:xfrm>
            <a:off x="444217" y="3707174"/>
            <a:ext cx="2124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AF8808-927A-8B5A-62C3-7F635FC68286}"/>
              </a:ext>
            </a:extLst>
          </p:cNvPr>
          <p:cNvSpPr txBox="1"/>
          <p:nvPr/>
        </p:nvSpPr>
        <p:spPr>
          <a:xfrm>
            <a:off x="444217" y="4182662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A4AA8E-7EBE-4B99-7891-9A84ED2D1135}"/>
              </a:ext>
            </a:extLst>
          </p:cNvPr>
          <p:cNvSpPr txBox="1"/>
          <p:nvPr/>
        </p:nvSpPr>
        <p:spPr>
          <a:xfrm>
            <a:off x="444217" y="4658150"/>
            <a:ext cx="4164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603"/>
          <p:cNvSpPr txBox="1"/>
          <p:nvPr/>
        </p:nvSpPr>
        <p:spPr>
          <a:xfrm>
            <a:off x="479376" y="836712"/>
            <a:ext cx="97045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51384" y="69269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09" name="yt_image_13609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6926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551503" y="1274861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某学习小组经过合作交流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给出了下面的解题思路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a10d"/>
              </a:rPr>
              <a:t>请你按照他们的解题思路完成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如图，作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的代数式表示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7_8d6b6"/>
              </a:rPr>
              <a:t>根据勾股定理，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桥梁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，建立方程模型求出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利用勾股定理求出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f5b2a"/>
              </a:rPr>
              <a:t>的长，再计算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15" name="yt_image_13615" title="H_106.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3717032"/>
            <a:ext cx="1564428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617"/>
          <p:cNvSpPr txBox="1"/>
          <p:nvPr/>
        </p:nvSpPr>
        <p:spPr>
          <a:xfrm>
            <a:off x="497379" y="3479288"/>
            <a:ext cx="496770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618"/>
              <p:cNvSpPr txBox="1"/>
              <p:nvPr/>
            </p:nvSpPr>
            <p:spPr>
              <a:xfrm>
                <a:off x="497379" y="6839380"/>
                <a:ext cx="520655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84.</a:t>
                </a:r>
              </a:p>
            </p:txBody>
          </p:sp>
        </mc:Choice>
        <mc:Fallback>
          <p:sp>
            <p:nvSpPr>
              <p:cNvPr id="7" name="yt_shape_136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6839380"/>
                <a:ext cx="5206554" cy="1119024"/>
              </a:xfrm>
              <a:prstGeom prst="rect">
                <a:avLst/>
              </a:prstGeom>
              <a:blipFill>
                <a:blip r:embed="rId4"/>
                <a:stretch>
                  <a:fillRect l="-3630" t="-4891" r="-2576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7C1F57F-3745-700D-C4D6-5ADCE12FFC8D}"/>
              </a:ext>
            </a:extLst>
          </p:cNvPr>
          <p:cNvSpPr txBox="1"/>
          <p:nvPr/>
        </p:nvSpPr>
        <p:spPr>
          <a:xfrm>
            <a:off x="407368" y="3432482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4D6C59-36D9-B878-82B3-CB3BAD7507BD}"/>
              </a:ext>
            </a:extLst>
          </p:cNvPr>
          <p:cNvSpPr txBox="1"/>
          <p:nvPr/>
        </p:nvSpPr>
        <p:spPr>
          <a:xfrm>
            <a:off x="4204307" y="3441321"/>
            <a:ext cx="270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E1A13F-A936-4FB9-6E5A-560D6B08F49C}"/>
              </a:ext>
            </a:extLst>
          </p:cNvPr>
          <p:cNvSpPr txBox="1"/>
          <p:nvPr/>
        </p:nvSpPr>
        <p:spPr>
          <a:xfrm>
            <a:off x="394629" y="3948485"/>
            <a:ext cx="440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A8D137-14CD-9D2C-850C-96E5BF9D48BB}"/>
              </a:ext>
            </a:extLst>
          </p:cNvPr>
          <p:cNvSpPr txBox="1"/>
          <p:nvPr/>
        </p:nvSpPr>
        <p:spPr>
          <a:xfrm>
            <a:off x="414981" y="441315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CBE31B-2836-9AFF-4C9F-F8EE6643D337}"/>
              </a:ext>
            </a:extLst>
          </p:cNvPr>
          <p:cNvSpPr txBox="1"/>
          <p:nvPr/>
        </p:nvSpPr>
        <p:spPr>
          <a:xfrm>
            <a:off x="2594881" y="4430264"/>
            <a:ext cx="397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237A0C-8365-D605-1E54-64289C00C6DC}"/>
              </a:ext>
            </a:extLst>
          </p:cNvPr>
          <p:cNvSpPr txBox="1"/>
          <p:nvPr/>
        </p:nvSpPr>
        <p:spPr>
          <a:xfrm>
            <a:off x="442254" y="4856966"/>
            <a:ext cx="5052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757B49E-9CBE-7EEB-BB03-91DF16ED952A}"/>
              </a:ext>
            </a:extLst>
          </p:cNvPr>
          <p:cNvSpPr txBox="1"/>
          <p:nvPr/>
        </p:nvSpPr>
        <p:spPr>
          <a:xfrm>
            <a:off x="5464974" y="4874948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9EC38C9-7CBB-1FC5-70B7-2530314EDF76}"/>
              </a:ext>
            </a:extLst>
          </p:cNvPr>
          <p:cNvSpPr txBox="1"/>
          <p:nvPr/>
        </p:nvSpPr>
        <p:spPr>
          <a:xfrm>
            <a:off x="482846" y="5411051"/>
            <a:ext cx="3045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A8A6264-69A0-5E5D-A536-8FFB33357A54}"/>
                  </a:ext>
                </a:extLst>
              </p:cNvPr>
              <p:cNvSpPr txBox="1"/>
              <p:nvPr/>
            </p:nvSpPr>
            <p:spPr>
              <a:xfrm>
                <a:off x="482846" y="5886539"/>
                <a:ext cx="5336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A8A6264-69A0-5E5D-A536-8FFB33357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46" y="5886539"/>
                <a:ext cx="5336286" cy="726326"/>
              </a:xfrm>
              <a:prstGeom prst="rect">
                <a:avLst/>
              </a:prstGeom>
              <a:blipFill>
                <a:blip r:embed="rId5"/>
                <a:stretch>
                  <a:fillRect l="-1712" r="-182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" name="yt_shape_13620"/>
          <p:cNvSpPr txBox="1"/>
          <p:nvPr/>
        </p:nvSpPr>
        <p:spPr>
          <a:xfrm>
            <a:off x="540000" y="900000"/>
            <a:ext cx="5386090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赵爽弦图在勾股定理中的应用</a:t>
            </a:r>
          </a:p>
        </p:txBody>
      </p:sp>
      <p:sp>
        <p:nvSpPr>
          <p:cNvPr id="13621" name="yt_shape_13621"/>
          <p:cNvSpPr txBox="1"/>
          <p:nvPr/>
        </p:nvSpPr>
        <p:spPr>
          <a:xfrm>
            <a:off x="540119" y="138616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个全等的直角三角形所围成，在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a0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，则图中大正方形的面积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06ef2"/>
              </a:rPr>
              <a:t>小正方形的面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22" name="yt_image_13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6236" y="3212976"/>
            <a:ext cx="1529854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35360" y="1335376"/>
            <a:ext cx="11521280" cy="38218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设直角三角形较长直角边长为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较短直角边长为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b763,isEnd"/>
              </a:rPr>
              <a:t>大正方形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则小正方形的面积为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625" name="yt_image_136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6908" y="1960781"/>
            <a:ext cx="104241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7" name="yt_shape_13627"/>
          <p:cNvSpPr txBox="1"/>
          <p:nvPr/>
        </p:nvSpPr>
        <p:spPr>
          <a:xfrm>
            <a:off x="540119" y="31047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雅安市期末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若图中大正方形的面积为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734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631" name="yt_shape_13631"/>
          <p:cNvSpPr txBox="1"/>
          <p:nvPr/>
        </p:nvSpPr>
        <p:spPr>
          <a:xfrm>
            <a:off x="540000" y="60837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28" name="yt_shape_13628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7921" y="4216572"/>
            <a:ext cx="1396157" cy="1816749"/>
            <a:chOff x="0" y="0"/>
            <a:chExt cx="1396157" cy="1816749"/>
          </a:xfrm>
        </p:grpSpPr>
        <p:pic>
          <p:nvPicPr>
            <p:cNvPr id="2" name="yt_image_1362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6157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0" name="yt_shape_13630"/>
            <p:cNvSpPr txBox="1"/>
            <p:nvPr/>
          </p:nvSpPr>
          <p:spPr>
            <a:xfrm>
              <a:off x="164797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F21034-AA96-1BED-09C5-3331AC54C36B}"/>
              </a:ext>
            </a:extLst>
          </p:cNvPr>
          <p:cNvSpPr txBox="1"/>
          <p:nvPr/>
        </p:nvSpPr>
        <p:spPr>
          <a:xfrm>
            <a:off x="53269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74A77C-5DA5-5CA6-2499-375D79FC3430}"/>
              </a:ext>
            </a:extLst>
          </p:cNvPr>
          <p:cNvSpPr txBox="1"/>
          <p:nvPr/>
        </p:nvSpPr>
        <p:spPr>
          <a:xfrm>
            <a:off x="2628158" y="35334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2" name="yt_shape_1363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cbd,isEnd"/>
              </a:rPr>
              <a:t>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表示直角三角形的两直角边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下列三个结论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bcd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636" name="yt_shape_13636"/>
          <p:cNvSpPr txBox="1"/>
          <p:nvPr/>
        </p:nvSpPr>
        <p:spPr>
          <a:xfrm>
            <a:off x="540000" y="43590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33" name="yt_shape_13633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4476" y="2491930"/>
            <a:ext cx="1183046" cy="1816749"/>
            <a:chOff x="0" y="0"/>
            <a:chExt cx="1183046" cy="1816749"/>
          </a:xfrm>
        </p:grpSpPr>
        <p:pic>
          <p:nvPicPr>
            <p:cNvPr id="2" name="yt_image_1363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3046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5" name="yt_shape_13635"/>
            <p:cNvSpPr txBox="1"/>
            <p:nvPr/>
          </p:nvSpPr>
          <p:spPr>
            <a:xfrm>
              <a:off x="58242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92F682-1163-9E42-D245-9DE2A1C5D093}"/>
              </a:ext>
            </a:extLst>
          </p:cNvPr>
          <p:cNvSpPr txBox="1"/>
          <p:nvPr/>
        </p:nvSpPr>
        <p:spPr>
          <a:xfrm>
            <a:off x="63810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取两个同样的直角三角板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88e5"/>
              </a:rPr>
              <a:t>三点在一条直线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47" name="yt_image_13547" title="H_102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1620597"/>
            <a:ext cx="158353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49" name="yt_shape_13549"/>
              <p:cNvSpPr txBox="1"/>
              <p:nvPr/>
            </p:nvSpPr>
            <p:spPr>
              <a:xfrm>
                <a:off x="540119" y="3361891"/>
                <a:ext cx="11492915" cy="255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20999,isEnd"/>
                  </a:rPr>
                  <a:t>试用两种不同的方法表示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的面积为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9" name="yt_shape_13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61891"/>
                <a:ext cx="11492915" cy="2559419"/>
              </a:xfrm>
              <a:prstGeom prst="rect">
                <a:avLst/>
              </a:prstGeom>
              <a:blipFill>
                <a:blip r:embed="rId3"/>
                <a:stretch>
                  <a:fillRect l="-1645" t="-1905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0E51FD-31AB-804A-214E-5332B3FD3427}"/>
              </a:ext>
            </a:extLst>
          </p:cNvPr>
          <p:cNvSpPr txBox="1"/>
          <p:nvPr/>
        </p:nvSpPr>
        <p:spPr>
          <a:xfrm>
            <a:off x="4482358" y="331508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等腰直角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A58C8B-F638-58FF-D6C2-7A30ACD50AF2}"/>
              </a:ext>
            </a:extLst>
          </p:cNvPr>
          <p:cNvSpPr txBox="1"/>
          <p:nvPr/>
        </p:nvSpPr>
        <p:spPr>
          <a:xfrm>
            <a:off x="9622682" y="331508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直角梯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C5EDF7-C10A-4BB5-3C3E-B397C0573211}"/>
              </a:ext>
            </a:extLst>
          </p:cNvPr>
          <p:cNvSpPr txBox="1"/>
          <p:nvPr/>
        </p:nvSpPr>
        <p:spPr>
          <a:xfrm>
            <a:off x="450108" y="4741549"/>
            <a:ext cx="455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05D6EF-5B59-CF28-EC4C-EE1E61F61721}"/>
                  </a:ext>
                </a:extLst>
              </p:cNvPr>
              <p:cNvSpPr txBox="1"/>
              <p:nvPr/>
            </p:nvSpPr>
            <p:spPr>
              <a:xfrm>
                <a:off x="497733" y="5217037"/>
                <a:ext cx="34138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3105D6EF-5B59-CF28-EC4C-EE1E61F61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5217037"/>
                <a:ext cx="3413823" cy="726326"/>
              </a:xfrm>
              <a:prstGeom prst="rect">
                <a:avLst/>
              </a:prstGeom>
              <a:blipFill>
                <a:blip r:embed="rId4"/>
                <a:stretch>
                  <a:fillRect l="-2857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3" name="yt_shape_13553"/>
              <p:cNvSpPr txBox="1"/>
              <p:nvPr/>
            </p:nvSpPr>
            <p:spPr>
              <a:xfrm>
                <a:off x="540000" y="900000"/>
                <a:ext cx="715580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你能得到什么结论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结论：直角三角形两直角边的平方和等于斜边的平方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3" name="yt_shape_13553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55805" cy="2066784"/>
              </a:xfrm>
              <a:prstGeom prst="rect">
                <a:avLst/>
              </a:prstGeom>
              <a:blipFill>
                <a:blip r:embed="rId2"/>
                <a:stretch>
                  <a:fillRect l="-2643" t="-2655" r="-170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869A47-561E-6F35-8EAF-DD168C68C42C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5671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CB869A47-561E-6F35-8EAF-DD168C68C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5671248" cy="765061"/>
              </a:xfrm>
              <a:prstGeom prst="rect">
                <a:avLst/>
              </a:prstGeom>
              <a:blipFill>
                <a:blip r:embed="rId3"/>
                <a:stretch>
                  <a:fillRect l="-1720" r="-17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09677FF-5391-9FB3-FBF8-345EA81EDA48}"/>
              </a:ext>
            </a:extLst>
          </p:cNvPr>
          <p:cNvSpPr txBox="1"/>
          <p:nvPr/>
        </p:nvSpPr>
        <p:spPr>
          <a:xfrm>
            <a:off x="6059317" y="1431031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37BD2C-21D6-2348-F91F-303302ACEB6A}"/>
              </a:ext>
            </a:extLst>
          </p:cNvPr>
          <p:cNvSpPr txBox="1"/>
          <p:nvPr/>
        </p:nvSpPr>
        <p:spPr>
          <a:xfrm>
            <a:off x="449989" y="2000131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结论：直角三角形两直角边的平方和等于斜边的平方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yt_image_13547" title="H_102.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1168" y="1319554"/>
            <a:ext cx="158353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" name="yt_shape_13557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利用勾股定理进行计算</a:t>
            </a:r>
          </a:p>
        </p:txBody>
      </p:sp>
      <p:sp>
        <p:nvSpPr>
          <p:cNvPr id="13558" name="yt_shape_13558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fa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59" name="yt_table_135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910199"/>
              </p:ext>
            </p:extLst>
          </p:nvPr>
        </p:nvGraphicFramePr>
        <p:xfrm>
          <a:off x="540047" y="2354640"/>
          <a:ext cx="7633018" cy="950976"/>
        </p:xfrm>
        <a:graphic>
          <a:graphicData uri="http://schemas.openxmlformats.org/drawingml/2006/table">
            <a:tbl>
              <a:tblPr/>
              <a:tblGrid>
                <a:gridCol w="3284855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43481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sp>
        <p:nvSpPr>
          <p:cNvPr id="13561" name="yt_shape_13561"/>
          <p:cNvSpPr txBox="1"/>
          <p:nvPr/>
        </p:nvSpPr>
        <p:spPr>
          <a:xfrm>
            <a:off x="540119" y="335619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f59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716603" title="H_26.259764">
            <a:extLst>
              <a:ext uri="{FF2B5EF4-FFF2-40B4-BE49-F238E27FC236}">
                <a16:creationId xmlns:a16="http://schemas.microsoft.com/office/drawing/2014/main" id="{69DDD2F4-911C-B5A8-CE56-96EF7F61C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A280EF-5B4B-9EC2-1614-B4365F2739EC}"/>
              </a:ext>
            </a:extLst>
          </p:cNvPr>
          <p:cNvSpPr txBox="1"/>
          <p:nvPr/>
        </p:nvSpPr>
        <p:spPr>
          <a:xfrm>
            <a:off x="2461472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2E32B7-DB17-733E-3808-D9C47F95ADC1}"/>
              </a:ext>
            </a:extLst>
          </p:cNvPr>
          <p:cNvSpPr txBox="1"/>
          <p:nvPr/>
        </p:nvSpPr>
        <p:spPr>
          <a:xfrm>
            <a:off x="4833196" y="426036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E406C8-91AC-CC54-B54F-C2E677B149AA}"/>
              </a:ext>
            </a:extLst>
          </p:cNvPr>
          <p:cNvSpPr txBox="1"/>
          <p:nvPr/>
        </p:nvSpPr>
        <p:spPr>
          <a:xfrm>
            <a:off x="4833196" y="473585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3C521D-BEFF-3990-D3D1-375A8F193018}"/>
              </a:ext>
            </a:extLst>
          </p:cNvPr>
          <p:cNvSpPr txBox="1"/>
          <p:nvPr/>
        </p:nvSpPr>
        <p:spPr>
          <a:xfrm>
            <a:off x="5842846" y="521134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65" name="yt_shape_13565"/>
              <p:cNvSpPr txBox="1"/>
              <p:nvPr/>
            </p:nvSpPr>
            <p:spPr>
              <a:xfrm>
                <a:off x="540119" y="900000"/>
                <a:ext cx="11492915" cy="3359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8340"/>
                  </a:rPr>
                  <a:t>于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65" name="yt_shape_13565" descr="{&quot;rangeId&quot;:2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359509"/>
              </a:xfrm>
              <a:prstGeom prst="rect">
                <a:avLst/>
              </a:prstGeom>
              <a:blipFill>
                <a:blip r:embed="rId2"/>
                <a:stretch>
                  <a:fillRect l="-1645" t="-1633" b="-4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9" name="yt_image_13569" title="H_105.7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368183"/>
            <a:ext cx="135664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916327-8ECB-B642-FDFE-DFA4EFC502CD}"/>
              </a:ext>
            </a:extLst>
          </p:cNvPr>
          <p:cNvSpPr txBox="1"/>
          <p:nvPr/>
        </p:nvSpPr>
        <p:spPr>
          <a:xfrm>
            <a:off x="450108" y="2279658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6AB2A7-B720-01B8-18F9-2A96535EF5E8}"/>
              </a:ext>
            </a:extLst>
          </p:cNvPr>
          <p:cNvSpPr txBox="1"/>
          <p:nvPr/>
        </p:nvSpPr>
        <p:spPr>
          <a:xfrm>
            <a:off x="450108" y="2755146"/>
            <a:ext cx="219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34CA8D-FD00-7B1E-921B-9DD401B88C31}"/>
              </a:ext>
            </a:extLst>
          </p:cNvPr>
          <p:cNvSpPr txBox="1"/>
          <p:nvPr/>
        </p:nvSpPr>
        <p:spPr>
          <a:xfrm>
            <a:off x="497733" y="3230634"/>
            <a:ext cx="2912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CA7154-2AB3-B7FF-8347-7C9D129C9BBC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225986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由勾股定理得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hasSerialNum': 1}">
                <a:extLst>
                  <a:ext uri="{FF2B5EF4-FFF2-40B4-BE49-F238E27FC236}">
                    <a16:creationId xmlns:a16="http://schemas.microsoft.com/office/drawing/2014/main" id="{25CA7154-2AB3-B7FF-8347-7C9D129C9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225986" cy="567703"/>
              </a:xfrm>
              <a:prstGeom prst="rect">
                <a:avLst/>
              </a:prstGeom>
              <a:blipFill>
                <a:blip r:embed="rId4"/>
                <a:stretch>
                  <a:fillRect l="-1867" r="-1867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000" y="900000"/>
            <a:ext cx="19861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572"/>
              <p:cNvSpPr txBox="1"/>
              <p:nvPr/>
            </p:nvSpPr>
            <p:spPr>
              <a:xfrm>
                <a:off x="540000" y="1531667"/>
                <a:ext cx="6008055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572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008055" cy="1784527"/>
              </a:xfrm>
              <a:prstGeom prst="rect">
                <a:avLst/>
              </a:prstGeom>
              <a:blipFill>
                <a:blip r:embed="rId2"/>
                <a:stretch>
                  <a:fillRect l="-3147" r="-2132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74" name="yt_image_1357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5354" y="1531667"/>
            <a:ext cx="135664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097596-D9EC-4C89-F2FE-4B5ABE21E1D4}"/>
                  </a:ext>
                </a:extLst>
              </p:cNvPr>
              <p:cNvSpPr txBox="1"/>
              <p:nvPr/>
            </p:nvSpPr>
            <p:spPr>
              <a:xfrm>
                <a:off x="449989" y="1484861"/>
                <a:ext cx="6130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}">
                <a:extLst>
                  <a:ext uri="{FF2B5EF4-FFF2-40B4-BE49-F238E27FC236}">
                    <a16:creationId xmlns:a16="http://schemas.microsoft.com/office/drawing/2014/main" id="{57097596-D9EC-4C89-F2FE-4B5ABE21E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861"/>
                <a:ext cx="6130036" cy="765061"/>
              </a:xfrm>
              <a:prstGeom prst="rect">
                <a:avLst/>
              </a:prstGeom>
              <a:blipFill>
                <a:blip r:embed="rId4"/>
                <a:stretch>
                  <a:fillRect l="-1592" r="-15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FB2E49-39A4-0FAF-BA9B-9C8F17906D2E}"/>
                  </a:ext>
                </a:extLst>
              </p:cNvPr>
              <p:cNvSpPr txBox="1"/>
              <p:nvPr/>
            </p:nvSpPr>
            <p:spPr>
              <a:xfrm>
                <a:off x="449989" y="2156310"/>
                <a:ext cx="3991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}">
                <a:extLst>
                  <a:ext uri="{FF2B5EF4-FFF2-40B4-BE49-F238E27FC236}">
                    <a16:creationId xmlns:a16="http://schemas.microsoft.com/office/drawing/2014/main" id="{68FB2E49-39A4-0FAF-BA9B-9C8F17906D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6310"/>
                <a:ext cx="3991673" cy="765061"/>
              </a:xfrm>
              <a:prstGeom prst="rect">
                <a:avLst/>
              </a:prstGeom>
              <a:blipFill>
                <a:blip r:embed="rId5"/>
                <a:stretch>
                  <a:fillRect l="-2443" r="-229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A6E34DD-26DC-3C3F-377D-C3074AE0E2CB}"/>
              </a:ext>
            </a:extLst>
          </p:cNvPr>
          <p:cNvSpPr txBox="1"/>
          <p:nvPr/>
        </p:nvSpPr>
        <p:spPr>
          <a:xfrm>
            <a:off x="449989" y="2827759"/>
            <a:ext cx="1765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24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77" name="yt_image_13577" title="H_105.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152618"/>
            <a:ext cx="155653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79"/>
              <p:cNvSpPr txBox="1"/>
              <p:nvPr/>
            </p:nvSpPr>
            <p:spPr>
              <a:xfrm>
                <a:off x="540120" y="1824063"/>
                <a:ext cx="5599033" cy="3800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24063"/>
                <a:ext cx="5599033" cy="3800271"/>
              </a:xfrm>
              <a:prstGeom prst="rect">
                <a:avLst/>
              </a:prstGeom>
              <a:blipFill>
                <a:blip r:embed="rId3"/>
                <a:stretch>
                  <a:fillRect l="-3377" t="-1282" r="-2397" b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DC27440-A508-7474-7EFB-71125FAC6002}"/>
              </a:ext>
            </a:extLst>
          </p:cNvPr>
          <p:cNvSpPr txBox="1"/>
          <p:nvPr/>
        </p:nvSpPr>
        <p:spPr>
          <a:xfrm>
            <a:off x="450109" y="1777257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CEDC2C-DC41-DBA6-B800-CE9571F9BA71}"/>
              </a:ext>
            </a:extLst>
          </p:cNvPr>
          <p:cNvSpPr txBox="1"/>
          <p:nvPr/>
        </p:nvSpPr>
        <p:spPr>
          <a:xfrm>
            <a:off x="450109" y="2252745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F66817-15F4-5915-BAB2-D26CA6E6B77F}"/>
                  </a:ext>
                </a:extLst>
              </p:cNvPr>
              <p:cNvSpPr txBox="1"/>
              <p:nvPr/>
            </p:nvSpPr>
            <p:spPr>
              <a:xfrm>
                <a:off x="450109" y="2728233"/>
                <a:ext cx="5724969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F66817-15F4-5915-BAB2-D26CA6E6B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728233"/>
                <a:ext cx="5724969" cy="631267"/>
              </a:xfrm>
              <a:prstGeom prst="rect">
                <a:avLst/>
              </a:prstGeom>
              <a:blipFill>
                <a:blip r:embed="rId4"/>
                <a:stretch>
                  <a:fillRect l="-1704" r="-1704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705D29A-34C3-1444-3B92-F017C37F4A58}"/>
              </a:ext>
            </a:extLst>
          </p:cNvPr>
          <p:cNvSpPr txBox="1"/>
          <p:nvPr/>
        </p:nvSpPr>
        <p:spPr>
          <a:xfrm>
            <a:off x="450109" y="3265888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1ABB12-0BF9-C9BA-7642-CD5581585842}"/>
              </a:ext>
            </a:extLst>
          </p:cNvPr>
          <p:cNvSpPr txBox="1"/>
          <p:nvPr/>
        </p:nvSpPr>
        <p:spPr>
          <a:xfrm>
            <a:off x="450109" y="3741376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E5BE66-6E93-AC07-2511-6F283E5004E8}"/>
                  </a:ext>
                </a:extLst>
              </p:cNvPr>
              <p:cNvSpPr txBox="1"/>
              <p:nvPr/>
            </p:nvSpPr>
            <p:spPr>
              <a:xfrm>
                <a:off x="450109" y="4216864"/>
                <a:ext cx="51378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E5BE66-6E93-AC07-2511-6F283E500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216864"/>
                <a:ext cx="5137848" cy="775221"/>
              </a:xfrm>
              <a:prstGeom prst="rect">
                <a:avLst/>
              </a:prstGeom>
              <a:blipFill>
                <a:blip r:embed="rId5"/>
                <a:stretch>
                  <a:fillRect l="-1898" r="-177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1C27D7A-2CDC-315F-20A1-2A0175D64288}"/>
                  </a:ext>
                </a:extLst>
              </p:cNvPr>
              <p:cNvSpPr txBox="1"/>
              <p:nvPr/>
            </p:nvSpPr>
            <p:spPr>
              <a:xfrm>
                <a:off x="450109" y="4898474"/>
                <a:ext cx="2312099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1C27D7A-2CDC-315F-20A1-2A0175D642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898474"/>
                <a:ext cx="2312099" cy="735914"/>
              </a:xfrm>
              <a:prstGeom prst="rect">
                <a:avLst/>
              </a:prstGeom>
              <a:blipFill>
                <a:blip r:embed="rId6"/>
                <a:stretch>
                  <a:fillRect l="-4222" r="-422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就是直角三角形斜边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d25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175476-00B9-7BB6-9827-93A15CCC926B}"/>
              </a:ext>
            </a:extLst>
          </p:cNvPr>
          <p:cNvSpPr txBox="1"/>
          <p:nvPr/>
        </p:nvSpPr>
        <p:spPr>
          <a:xfrm>
            <a:off x="3823546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4" name="yt_shape_135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83" name="yt_image_1358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6" name="yt_shape_13586"/>
          <p:cNvSpPr txBox="1"/>
          <p:nvPr/>
        </p:nvSpPr>
        <p:spPr>
          <a:xfrm>
            <a:off x="540000" y="1482165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已知一个直角三角形的两条边长分别为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则第三条边长的平方为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7" name="yt_table_135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37089"/>
              </p:ext>
            </p:extLst>
          </p:nvPr>
        </p:nvGraphicFramePr>
        <p:xfrm>
          <a:off x="540047" y="1961468"/>
          <a:ext cx="59378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</a:tbl>
          </a:graphicData>
        </a:graphic>
      </p:graphicFrame>
      <p:sp>
        <p:nvSpPr>
          <p:cNvPr id="13589" name="yt_shape_13589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d66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3" name="yt_table_135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264395"/>
              </p:ext>
            </p:extLst>
          </p:nvPr>
        </p:nvGraphicFramePr>
        <p:xfrm>
          <a:off x="540047" y="3922457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</a:tbl>
          </a:graphicData>
        </a:graphic>
      </p:graphicFrame>
      <p:grpSp>
        <p:nvGrpSpPr>
          <p:cNvPr id="13590" name="yt_shape_13590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0150" y="3922457"/>
            <a:ext cx="1899752" cy="1777887"/>
            <a:chOff x="0" y="0"/>
            <a:chExt cx="1899752" cy="1777887"/>
          </a:xfrm>
        </p:grpSpPr>
        <p:pic>
          <p:nvPicPr>
            <p:cNvPr id="2" name="yt_image_135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9752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2" name="yt_shape_13592"/>
            <p:cNvSpPr txBox="1"/>
            <p:nvPr/>
          </p:nvSpPr>
          <p:spPr>
            <a:xfrm>
              <a:off x="416595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6F8B10-588A-2A76-A823-C57E81EA809C}"/>
              </a:ext>
            </a:extLst>
          </p:cNvPr>
          <p:cNvSpPr txBox="1"/>
          <p:nvPr/>
        </p:nvSpPr>
        <p:spPr>
          <a:xfrm>
            <a:off x="10508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5ED681-3619-9451-E1B6-239A3C9511E4}"/>
              </a:ext>
            </a:extLst>
          </p:cNvPr>
          <p:cNvSpPr txBox="1"/>
          <p:nvPr/>
        </p:nvSpPr>
        <p:spPr>
          <a:xfrm>
            <a:off x="5733308" y="33917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1269</Words>
  <Application>Microsoft Office PowerPoint</Application>
  <PresentationFormat>宽屏</PresentationFormat>
  <Paragraphs>149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1" baseType="lpstr">
      <vt:lpstr>,isEnd</vt:lpstr>
      <vt:lpstr>_⨹_1_07343,isEnd</vt:lpstr>
      <vt:lpstr>_⨹_1_19245</vt:lpstr>
      <vt:lpstr>_⨹_1_3efa6</vt:lpstr>
      <vt:lpstr>_⨹_1_63043,isEnd</vt:lpstr>
      <vt:lpstr>_⨹_1_85bcd,isEnd</vt:lpstr>
      <vt:lpstr>_⨹_1_96f59,isEnd</vt:lpstr>
      <vt:lpstr>_⨹_1_b0d25,isEnd</vt:lpstr>
      <vt:lpstr>_⨹_1_c8cfb</vt:lpstr>
      <vt:lpstr>_⨹_1_d8340</vt:lpstr>
      <vt:lpstr>_⨹_1_de3ab,isEnd</vt:lpstr>
      <vt:lpstr>_⨹_1_e0a0c</vt:lpstr>
      <vt:lpstr>_⨹_1_fd669</vt:lpstr>
      <vt:lpstr>_⨹_11_20999,isEnd</vt:lpstr>
      <vt:lpstr>_⨹_13_1a10d</vt:lpstr>
      <vt:lpstr>_⨹_2_aecbd,isEnd</vt:lpstr>
      <vt:lpstr>_⨹_4_7b763,isEnd</vt:lpstr>
      <vt:lpstr>_⨹_6_06ef2</vt:lpstr>
      <vt:lpstr>_⨹_6_f5b2a</vt:lpstr>
      <vt:lpstr>_⨹_7_8d6b6</vt:lpstr>
      <vt:lpstr>_⨹_7_e88e5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2024-05-10T03:11:13Z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