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bin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4" name="yt_shape_14094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圆柱体的展开</a:t>
            </a:r>
          </a:p>
        </p:txBody>
      </p:sp>
      <p:sp>
        <p:nvSpPr>
          <p:cNvPr id="14095" name="yt_shape_14095"/>
          <p:cNvSpPr txBox="1"/>
          <p:nvPr/>
        </p:nvSpPr>
        <p:spPr>
          <a:xfrm>
            <a:off x="540000" y="1395204"/>
            <a:ext cx="5411984" cy="289789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【基本模型】</a:t>
            </a:r>
          </a:p>
        </p:txBody>
      </p:sp>
      <p:pic>
        <p:nvPicPr>
          <p:cNvPr id="14096" name="yt_image_140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2132856"/>
            <a:ext cx="4632494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99219">
            <a:extLst>
              <a:ext uri="{FF2B5EF4-FFF2-40B4-BE49-F238E27FC236}">
                <a16:creationId xmlns:a16="http://schemas.microsoft.com/office/drawing/2014/main" id="{8411666A-5BF8-9594-7361-1CEE6DF56F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8" name="yt_shape_140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一个圆柱体高为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在圆柱体下底面的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5be1"/>
              </a:rPr>
              <a:t>点有一只蚂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想吃到与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点相对的上底面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点的一只已被粘住的苍蝇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这只蚂蚁从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749c"/>
              </a:rPr>
              <a:t>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沿着圆柱体的表面爬到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最短路线约为多长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99" name="yt_image_14099" title="H_112.669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2564904"/>
            <a:ext cx="1417771" cy="143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2" name="yt_shape_14102"/>
          <p:cNvSpPr txBox="1"/>
          <p:nvPr/>
        </p:nvSpPr>
        <p:spPr>
          <a:xfrm>
            <a:off x="540000" y="4125670"/>
            <a:ext cx="1533690" cy="13148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150" b="0" i="0" u="none" spc="10347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p:pic>
        <p:nvPicPr>
          <p:cNvPr id="14101" name="yt_image_14101" title="H_112.669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4125670"/>
            <a:ext cx="1539203" cy="143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104"/>
              <p:cNvSpPr txBox="1"/>
              <p:nvPr/>
            </p:nvSpPr>
            <p:spPr>
              <a:xfrm>
                <a:off x="497379" y="2390758"/>
                <a:ext cx="8441413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解：如答图圆柱的底面周长为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取其一半：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因为圆柱的高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根据勾股定理，得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故蚂蚁沿着圆柱体表面爬到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点，最短路线长约为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29cm.</a:t>
                </a:r>
              </a:p>
            </p:txBody>
          </p:sp>
        </mc:Choice>
        <mc:Fallback>
          <p:sp>
            <p:nvSpPr>
              <p:cNvPr id="6" name="yt_shape_14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90758"/>
                <a:ext cx="8441413" cy="3027047"/>
              </a:xfrm>
              <a:prstGeom prst="rect">
                <a:avLst/>
              </a:prstGeom>
              <a:blipFill>
                <a:blip r:embed="rId4"/>
                <a:stretch>
                  <a:fillRect l="-2240" t="-1610" r="-1156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AF3E431-2089-A88A-9ABA-59C2726A388A}"/>
              </a:ext>
            </a:extLst>
          </p:cNvPr>
          <p:cNvSpPr txBox="1"/>
          <p:nvPr/>
        </p:nvSpPr>
        <p:spPr>
          <a:xfrm>
            <a:off x="407368" y="2343952"/>
            <a:ext cx="8539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解：如答图圆柱的底面周长为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F62C44-E151-3AA9-D6A8-358B690DF07A}"/>
                  </a:ext>
                </a:extLst>
              </p:cNvPr>
              <p:cNvSpPr txBox="1"/>
              <p:nvPr/>
            </p:nvSpPr>
            <p:spPr>
              <a:xfrm>
                <a:off x="407368" y="2819440"/>
                <a:ext cx="49933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取其一半：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F62C44-E151-3AA9-D6A8-358B690DF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19440"/>
                <a:ext cx="4993386" cy="765061"/>
              </a:xfrm>
              <a:prstGeom prst="rect">
                <a:avLst/>
              </a:prstGeom>
              <a:blipFill>
                <a:blip r:embed="rId5"/>
                <a:stretch>
                  <a:fillRect l="-1954" r="-170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8ED8F96-3D2C-54DC-4AFD-386C7804F2C1}"/>
              </a:ext>
            </a:extLst>
          </p:cNvPr>
          <p:cNvSpPr txBox="1"/>
          <p:nvPr/>
        </p:nvSpPr>
        <p:spPr>
          <a:xfrm>
            <a:off x="407368" y="3490889"/>
            <a:ext cx="377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因为圆柱的高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13A469-20FA-3D5A-0E69-1CB7FC28EA8F}"/>
              </a:ext>
            </a:extLst>
          </p:cNvPr>
          <p:cNvSpPr txBox="1"/>
          <p:nvPr/>
        </p:nvSpPr>
        <p:spPr>
          <a:xfrm>
            <a:off x="407368" y="3966377"/>
            <a:ext cx="7263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根据勾股定理，得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5C62B1-1C3B-6AB2-E8C0-D29B9508DD7F}"/>
              </a:ext>
            </a:extLst>
          </p:cNvPr>
          <p:cNvSpPr txBox="1"/>
          <p:nvPr/>
        </p:nvSpPr>
        <p:spPr>
          <a:xfrm>
            <a:off x="407368" y="444186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C254C9-717E-FBD5-22F0-EC4EDC63C3C1}"/>
              </a:ext>
            </a:extLst>
          </p:cNvPr>
          <p:cNvSpPr txBox="1"/>
          <p:nvPr/>
        </p:nvSpPr>
        <p:spPr>
          <a:xfrm>
            <a:off x="407368" y="4917353"/>
            <a:ext cx="7614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故蚂蚁沿着圆柱体表面爬到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点，最短路线长约为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7" name="yt_shape_14107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长方体的展开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000" y="1395204"/>
            <a:ext cx="5411984" cy="275387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【基本模型】</a:t>
            </a:r>
          </a:p>
        </p:txBody>
      </p:sp>
      <p:pic>
        <p:nvPicPr>
          <p:cNvPr id="14109" name="yt_image_141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400" y="2132856"/>
            <a:ext cx="4915069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99315">
            <a:extLst>
              <a:ext uri="{FF2B5EF4-FFF2-40B4-BE49-F238E27FC236}">
                <a16:creationId xmlns:a16="http://schemas.microsoft.com/office/drawing/2014/main" id="{B45590AC-E46F-852F-48F9-FE93987C2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1" name="yt_shape_14111"/>
          <p:cNvSpPr txBox="1"/>
          <p:nvPr/>
        </p:nvSpPr>
        <p:spPr>
          <a:xfrm>
            <a:off x="569741" y="68778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早上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蚂蚁丁丁早早起床锻炼身体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它想从长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a9e0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实心长方体的顶点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沿长方体的表面爬到对角顶点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4a58"/>
              </a:rPr>
              <a:t>则它怎样走路线最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最短路线长为多少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12" name="yt_image_141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8257" y="1846884"/>
            <a:ext cx="1487293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5" name="yt_shape_14115"/>
          <p:cNvSpPr txBox="1"/>
          <p:nvPr/>
        </p:nvSpPr>
        <p:spPr>
          <a:xfrm>
            <a:off x="569622" y="3442297"/>
            <a:ext cx="1460464" cy="13332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250" b="0" i="0" u="none" spc="9751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p:pic>
        <p:nvPicPr>
          <p:cNvPr id="14114" name="yt_image_1411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5960" y="1799292"/>
            <a:ext cx="1466661" cy="145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117"/>
              <p:cNvSpPr txBox="1"/>
              <p:nvPr/>
            </p:nvSpPr>
            <p:spPr>
              <a:xfrm>
                <a:off x="551384" y="2132856"/>
                <a:ext cx="4315925" cy="913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25.</a:t>
                </a:r>
              </a:p>
            </p:txBody>
          </p:sp>
        </mc:Choice>
        <mc:Fallback>
          <p:sp>
            <p:nvSpPr>
              <p:cNvPr id="6" name="yt_shape_14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132856"/>
                <a:ext cx="4315925" cy="913648"/>
              </a:xfrm>
              <a:prstGeom prst="rect">
                <a:avLst/>
              </a:prstGeom>
              <a:blipFill>
                <a:blip r:embed="rId4"/>
                <a:stretch>
                  <a:fillRect l="-4237" t="-6000" r="-3531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4120"/>
          <p:cNvSpPr txBox="1"/>
          <p:nvPr/>
        </p:nvSpPr>
        <p:spPr>
          <a:xfrm>
            <a:off x="551384" y="3249656"/>
            <a:ext cx="1789657" cy="1287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7000" b="0" i="0" u="none" spc="12368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8" name="yt_image_141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0176" y="1745460"/>
            <a:ext cx="1792585" cy="139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122"/>
              <p:cNvSpPr txBox="1"/>
              <p:nvPr/>
            </p:nvSpPr>
            <p:spPr>
              <a:xfrm>
                <a:off x="551384" y="4692311"/>
                <a:ext cx="4351191" cy="913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37.</a:t>
                </a:r>
              </a:p>
            </p:txBody>
          </p:sp>
        </mc:Choice>
        <mc:Fallback>
          <p:sp>
            <p:nvSpPr>
              <p:cNvPr id="9" name="yt_shape_14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692311"/>
                <a:ext cx="4351191" cy="913648"/>
              </a:xfrm>
              <a:prstGeom prst="rect">
                <a:avLst/>
              </a:prstGeom>
              <a:blipFill>
                <a:blip r:embed="rId6"/>
                <a:stretch>
                  <a:fillRect l="-4202" t="-6000" r="-3501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4125"/>
          <p:cNvSpPr txBox="1"/>
          <p:nvPr/>
        </p:nvSpPr>
        <p:spPr>
          <a:xfrm>
            <a:off x="551384" y="5809111"/>
            <a:ext cx="1339277" cy="1287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7000" b="0" i="0" u="none" spc="8856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437E0D-A664-0E15-590A-C538B7CA9A6B}"/>
              </a:ext>
            </a:extLst>
          </p:cNvPr>
          <p:cNvSpPr txBox="1"/>
          <p:nvPr/>
        </p:nvSpPr>
        <p:spPr>
          <a:xfrm>
            <a:off x="461373" y="2086050"/>
            <a:ext cx="423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1D28EFF-D2E0-E7A3-F06E-3E83DD6982C6}"/>
                  </a:ext>
                </a:extLst>
              </p:cNvPr>
              <p:cNvSpPr txBox="1"/>
              <p:nvPr/>
            </p:nvSpPr>
            <p:spPr>
              <a:xfrm>
                <a:off x="508998" y="2561538"/>
                <a:ext cx="4406647" cy="5229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1D28EFF-D2E0-E7A3-F06E-3E83DD698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2561538"/>
                <a:ext cx="4406647" cy="522936"/>
              </a:xfrm>
              <a:prstGeom prst="rect">
                <a:avLst/>
              </a:prstGeom>
              <a:blipFill>
                <a:blip r:embed="rId7"/>
                <a:stretch>
                  <a:fillRect l="-2075" t="-5814" r="-2351" b="-22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60E674D-F841-6801-F42B-8EF2912EB024}"/>
              </a:ext>
            </a:extLst>
          </p:cNvPr>
          <p:cNvSpPr txBox="1"/>
          <p:nvPr/>
        </p:nvSpPr>
        <p:spPr>
          <a:xfrm>
            <a:off x="465783" y="3081916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664A5DD-57DF-779A-BD59-50785E5246AA}"/>
                  </a:ext>
                </a:extLst>
              </p:cNvPr>
              <p:cNvSpPr txBox="1"/>
              <p:nvPr/>
            </p:nvSpPr>
            <p:spPr>
              <a:xfrm>
                <a:off x="513408" y="3557404"/>
                <a:ext cx="4441572" cy="5229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664A5DD-57DF-779A-BD59-50785E52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408" y="3557404"/>
                <a:ext cx="4441572" cy="522936"/>
              </a:xfrm>
              <a:prstGeom prst="rect">
                <a:avLst/>
              </a:prstGeom>
              <a:blipFill>
                <a:blip r:embed="rId8"/>
                <a:stretch>
                  <a:fillRect l="-2058" t="-5882" r="-2332" b="-23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41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5941" y="3458322"/>
            <a:ext cx="1346680" cy="1393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yt_shape_14127"/>
              <p:cNvSpPr txBox="1"/>
              <p:nvPr/>
            </p:nvSpPr>
            <p:spPr>
              <a:xfrm>
                <a:off x="594005" y="4098056"/>
                <a:ext cx="4577407" cy="13943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7" name="yt_shape_14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05" y="4098056"/>
                <a:ext cx="4577407" cy="1394356"/>
              </a:xfrm>
              <a:prstGeom prst="rect">
                <a:avLst/>
              </a:prstGeom>
              <a:blipFill>
                <a:blip r:embed="rId10"/>
                <a:stretch>
                  <a:fillRect l="-3995" t="-3493" r="-3329" b="-12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yt_shape_14129"/>
          <p:cNvSpPr txBox="1"/>
          <p:nvPr/>
        </p:nvSpPr>
        <p:spPr>
          <a:xfrm>
            <a:off x="594005" y="554320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所以按图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所示的方式爬行路线最短，最短路线长是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D942860-62DF-06A5-D9BB-3F23505CB396}"/>
              </a:ext>
            </a:extLst>
          </p:cNvPr>
          <p:cNvSpPr txBox="1"/>
          <p:nvPr/>
        </p:nvSpPr>
        <p:spPr>
          <a:xfrm>
            <a:off x="503994" y="4051250"/>
            <a:ext cx="377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BD8D41F-F8E1-CB68-0392-B7F74DE912A9}"/>
                  </a:ext>
                </a:extLst>
              </p:cNvPr>
              <p:cNvSpPr txBox="1"/>
              <p:nvPr/>
            </p:nvSpPr>
            <p:spPr>
              <a:xfrm>
                <a:off x="551619" y="4526738"/>
                <a:ext cx="4665599" cy="5746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BD8D41F-F8E1-CB68-0392-B7F74DE91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9" y="4526738"/>
                <a:ext cx="4665599" cy="574625"/>
              </a:xfrm>
              <a:prstGeom prst="rect">
                <a:avLst/>
              </a:prstGeom>
              <a:blipFill>
                <a:blip r:embed="rId11"/>
                <a:stretch>
                  <a:fillRect l="-1958" t="-1064" r="-2219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ADF11DBA-DE8F-4052-AF13-6EE4E0397402}"/>
              </a:ext>
            </a:extLst>
          </p:cNvPr>
          <p:cNvSpPr txBox="1"/>
          <p:nvPr/>
        </p:nvSpPr>
        <p:spPr>
          <a:xfrm>
            <a:off x="503994" y="5007751"/>
            <a:ext cx="2618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17B4CB9-A5EA-11F1-D4D7-23AB8BBBD2A9}"/>
              </a:ext>
            </a:extLst>
          </p:cNvPr>
          <p:cNvSpPr txBox="1"/>
          <p:nvPr/>
        </p:nvSpPr>
        <p:spPr>
          <a:xfrm>
            <a:off x="503994" y="5496394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所以按图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所示的方式爬行路线最短，最短路线长是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阶梯展开</a:t>
            </a:r>
          </a:p>
        </p:txBody>
      </p:sp>
      <p:sp>
        <p:nvSpPr>
          <p:cNvPr id="14131" name="yt_shape_14131"/>
          <p:cNvSpPr txBox="1"/>
          <p:nvPr/>
        </p:nvSpPr>
        <p:spPr>
          <a:xfrm>
            <a:off x="540000" y="1395204"/>
            <a:ext cx="5700016" cy="275387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【基本模型】</a:t>
            </a:r>
          </a:p>
        </p:txBody>
      </p:sp>
      <p:pic>
        <p:nvPicPr>
          <p:cNvPr id="14132" name="yt_image_141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2204864"/>
            <a:ext cx="4870672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99415">
            <a:extLst>
              <a:ext uri="{FF2B5EF4-FFF2-40B4-BE49-F238E27FC236}">
                <a16:creationId xmlns:a16="http://schemas.microsoft.com/office/drawing/2014/main" id="{F4AC125E-F8E7-E3A1-3F7D-AAA752317D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4" name="yt_shape_1413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如图所示是一个三级台阶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它的每一级的长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高分别等于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cd6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是这个台阶的两个相对的端点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则一只蚂蚁从点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c893"/>
              </a:rPr>
              <a:t>出发经过台阶爬到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的最短路线有多长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135" name="yt_image_14135" title="H_99.2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323869"/>
            <a:ext cx="182559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137"/>
          <p:cNvSpPr txBox="1"/>
          <p:nvPr/>
        </p:nvSpPr>
        <p:spPr>
          <a:xfrm>
            <a:off x="509888" y="2374326"/>
            <a:ext cx="473366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解：展开后由题意，得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4139"/>
          <p:cNvSpPr txBox="1"/>
          <p:nvPr/>
        </p:nvSpPr>
        <p:spPr>
          <a:xfrm>
            <a:off x="509888" y="3966256"/>
            <a:ext cx="1061316" cy="11217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00" b="0" i="0" u="none" spc="-6100">
                <a:solidFill>
                  <a:srgbClr val="1EE3CF"/>
                </a:solidFill>
                <a:effectLst/>
                <a:latin typeface="宋体/Times New Roman" pitchFamily="61"/>
                <a:ea typeface="宋体" pitchFamily="61"/>
              </a:rPr>
              <a:t> </a:t>
            </a:r>
            <a:r>
              <a:rPr lang="en-US" altLang="zh-CN" sz="6100" b="0" i="0" u="none" spc="6901">
                <a:solidFill>
                  <a:srgbClr val="1EE3CF"/>
                </a:solidFill>
                <a:effectLst/>
                <a:latin typeface="宋体/Times New Roman" pitchFamily="61"/>
                <a:ea typeface="宋体" pitchFamily="61"/>
              </a:rPr>
              <a:t> </a:t>
            </a:r>
          </a:p>
        </p:txBody>
      </p:sp>
      <p:pic>
        <p:nvPicPr>
          <p:cNvPr id="6" name="yt_image_14138" title="H_95.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73025" y="4029902"/>
            <a:ext cx="1069909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141"/>
              <p:cNvSpPr txBox="1"/>
              <p:nvPr/>
            </p:nvSpPr>
            <p:spPr>
              <a:xfrm>
                <a:off x="497379" y="3796479"/>
                <a:ext cx="8406147" cy="1450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答：一只蚂蚁从点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出发经过台阶爬到点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的最短路线有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73cm.</a:t>
                </a:r>
              </a:p>
            </p:txBody>
          </p:sp>
        </mc:Choice>
        <mc:Fallback>
          <p:sp>
            <p:nvSpPr>
              <p:cNvPr id="7" name="yt_shape_14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796479"/>
                <a:ext cx="8406147" cy="1450718"/>
              </a:xfrm>
              <a:prstGeom prst="rect">
                <a:avLst/>
              </a:prstGeom>
              <a:blipFill>
                <a:blip r:embed="rId4"/>
                <a:stretch>
                  <a:fillRect l="-2248" t="-3782" r="-1088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DB39B24-5EE5-86AD-A260-70229205EC61}"/>
              </a:ext>
            </a:extLst>
          </p:cNvPr>
          <p:cNvSpPr txBox="1"/>
          <p:nvPr/>
        </p:nvSpPr>
        <p:spPr>
          <a:xfrm>
            <a:off x="419877" y="2327520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解：展开后由题意，得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1C1360-345D-7590-0D3D-01AC8A31D970}"/>
              </a:ext>
            </a:extLst>
          </p:cNvPr>
          <p:cNvSpPr txBox="1"/>
          <p:nvPr/>
        </p:nvSpPr>
        <p:spPr>
          <a:xfrm>
            <a:off x="467502" y="2803008"/>
            <a:ext cx="449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E089B9-C7A5-5CCC-2D85-D5BC047FCC3A}"/>
              </a:ext>
            </a:extLst>
          </p:cNvPr>
          <p:cNvSpPr txBox="1"/>
          <p:nvPr/>
        </p:nvSpPr>
        <p:spPr>
          <a:xfrm>
            <a:off x="467502" y="3278496"/>
            <a:ext cx="1902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500B53-96A1-8AB9-CF5A-5112DD83202B}"/>
              </a:ext>
            </a:extLst>
          </p:cNvPr>
          <p:cNvSpPr txBox="1"/>
          <p:nvPr/>
        </p:nvSpPr>
        <p:spPr>
          <a:xfrm>
            <a:off x="407368" y="374967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C1B11CF-D3B1-D67C-23A7-88B88CEF83D5}"/>
                  </a:ext>
                </a:extLst>
              </p:cNvPr>
              <p:cNvSpPr txBox="1"/>
              <p:nvPr/>
            </p:nvSpPr>
            <p:spPr>
              <a:xfrm>
                <a:off x="2639616" y="3648793"/>
                <a:ext cx="617747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C1B11CF-D3B1-D67C-23A7-88B88CEF8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9616" y="3648793"/>
                <a:ext cx="6177470" cy="630441"/>
              </a:xfrm>
              <a:prstGeom prst="rect">
                <a:avLst/>
              </a:prstGeom>
              <a:blipFill>
                <a:blip r:embed="rId5"/>
                <a:stretch>
                  <a:fillRect l="-1481" r="-1481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DA24F30-8AE1-F5CA-1299-BA489E4B7950}"/>
              </a:ext>
            </a:extLst>
          </p:cNvPr>
          <p:cNvSpPr txBox="1"/>
          <p:nvPr/>
        </p:nvSpPr>
        <p:spPr>
          <a:xfrm>
            <a:off x="398589" y="4326040"/>
            <a:ext cx="8504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答：一只蚂蚁从点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出发经过台阶爬到点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的最短路线有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73cm.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534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_⨹_1_9bcd6</vt:lpstr>
      <vt:lpstr>_⨹_1_ca9e0</vt:lpstr>
      <vt:lpstr>_⨹_3_2749c</vt:lpstr>
      <vt:lpstr>_⨹_5_a5be1</vt:lpstr>
      <vt:lpstr>_⨹_8_24a58</vt:lpstr>
      <vt:lpstr>_⨹_8_fc893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2024-05-10T03:24:26Z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