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4" r:id="rId6"/>
    <p:sldId id="318" r:id="rId7"/>
    <p:sldId id="320" r:id="rId8"/>
    <p:sldId id="32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90" name="yt_image_1059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3" name="yt_shape_10593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幂的乘方</a:t>
            </a:r>
          </a:p>
        </p:txBody>
      </p:sp>
      <p:sp>
        <p:nvSpPr>
          <p:cNvPr id="10594" name="yt_shape_10594"/>
          <p:cNvSpPr txBox="1"/>
          <p:nvPr/>
        </p:nvSpPr>
        <p:spPr>
          <a:xfrm>
            <a:off x="540000" y="1977370"/>
            <a:ext cx="74459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5" name="yt_table_105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969350"/>
              </p:ext>
            </p:extLst>
          </p:nvPr>
        </p:nvGraphicFramePr>
        <p:xfrm>
          <a:off x="540047" y="2456673"/>
          <a:ext cx="8355966" cy="475488"/>
        </p:xfrm>
        <a:graphic>
          <a:graphicData uri="http://schemas.openxmlformats.org/drawingml/2006/table">
            <a:tbl>
              <a:tblPr/>
              <a:tblGrid>
                <a:gridCol w="219106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554605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1538288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sp>
        <p:nvSpPr>
          <p:cNvPr id="10597" name="yt_shape_10597"/>
          <p:cNvSpPr txBox="1"/>
          <p:nvPr/>
        </p:nvSpPr>
        <p:spPr>
          <a:xfrm>
            <a:off x="540000" y="2982844"/>
            <a:ext cx="66652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在下列各式的括号内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应填入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8" name="yt_table_105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32066"/>
              </p:ext>
            </p:extLst>
          </p:nvPr>
        </p:nvGraphicFramePr>
        <p:xfrm>
          <a:off x="540047" y="3462147"/>
          <a:ext cx="7630161" cy="950976"/>
        </p:xfrm>
        <a:graphic>
          <a:graphicData uri="http://schemas.openxmlformats.org/drawingml/2006/table">
            <a:tbl>
              <a:tblPr/>
              <a:tblGrid>
                <a:gridCol w="474567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884488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sp>
        <p:nvSpPr>
          <p:cNvPr id="10600" name="yt_shape_10600"/>
          <p:cNvSpPr txBox="1"/>
          <p:nvPr/>
        </p:nvSpPr>
        <p:spPr>
          <a:xfrm>
            <a:off x="540000" y="4463701"/>
            <a:ext cx="8569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若对于任意有理数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39249287" title="H_26.259764">
            <a:extLst>
              <a:ext uri="{FF2B5EF4-FFF2-40B4-BE49-F238E27FC236}">
                <a16:creationId xmlns:a16="http://schemas.microsoft.com/office/drawing/2014/main" id="{1860FA16-DF0C-E97B-0F4D-4FA5FF576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B2E50D-B8F7-18CF-B6E0-D8E5458B76A1}"/>
              </a:ext>
            </a:extLst>
          </p:cNvPr>
          <p:cNvSpPr txBox="1"/>
          <p:nvPr/>
        </p:nvSpPr>
        <p:spPr>
          <a:xfrm>
            <a:off x="69936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798331-5B34-3A8E-86B3-2965541F02DD}"/>
              </a:ext>
            </a:extLst>
          </p:cNvPr>
          <p:cNvSpPr txBox="1"/>
          <p:nvPr/>
        </p:nvSpPr>
        <p:spPr>
          <a:xfrm>
            <a:off x="6238014" y="2936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A6CE74-8260-9516-D45D-D8DA2C834390}"/>
              </a:ext>
            </a:extLst>
          </p:cNvPr>
          <p:cNvSpPr txBox="1"/>
          <p:nvPr/>
        </p:nvSpPr>
        <p:spPr>
          <a:xfrm>
            <a:off x="8403364" y="441689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2" name="yt_shape_10602"/>
          <p:cNvSpPr txBox="1"/>
          <p:nvPr/>
        </p:nvSpPr>
        <p:spPr>
          <a:xfrm>
            <a:off x="533466" y="1264957"/>
            <a:ext cx="333745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1B3463-BB9D-69FB-0673-364A5A7775E5}"/>
              </a:ext>
            </a:extLst>
          </p:cNvPr>
          <p:cNvSpPr txBox="1"/>
          <p:nvPr/>
        </p:nvSpPr>
        <p:spPr>
          <a:xfrm>
            <a:off x="443455" y="1693639"/>
            <a:ext cx="231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9BB884-E3D5-D243-A66D-96D809674BDA}"/>
              </a:ext>
            </a:extLst>
          </p:cNvPr>
          <p:cNvSpPr txBox="1"/>
          <p:nvPr/>
        </p:nvSpPr>
        <p:spPr>
          <a:xfrm>
            <a:off x="1677737" y="224525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C34B29-750C-6E98-8A2C-96F0C86B2E95}"/>
              </a:ext>
            </a:extLst>
          </p:cNvPr>
          <p:cNvSpPr txBox="1"/>
          <p:nvPr/>
        </p:nvSpPr>
        <p:spPr>
          <a:xfrm>
            <a:off x="443455" y="3120103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8F9060-3167-72FC-3439-BCED88846E23}"/>
              </a:ext>
            </a:extLst>
          </p:cNvPr>
          <p:cNvSpPr txBox="1"/>
          <p:nvPr/>
        </p:nvSpPr>
        <p:spPr>
          <a:xfrm>
            <a:off x="1665284" y="3595322"/>
            <a:ext cx="106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D72B70-2E72-67C1-931D-DA72FA1F2CF3}"/>
              </a:ext>
            </a:extLst>
          </p:cNvPr>
          <p:cNvSpPr txBox="1"/>
          <p:nvPr/>
        </p:nvSpPr>
        <p:spPr>
          <a:xfrm>
            <a:off x="443455" y="4546567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39312A-8F27-05D7-FCA5-4CAE4EF99E62}"/>
              </a:ext>
            </a:extLst>
          </p:cNvPr>
          <p:cNvSpPr txBox="1"/>
          <p:nvPr/>
        </p:nvSpPr>
        <p:spPr>
          <a:xfrm>
            <a:off x="1651098" y="503425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ACF472-5CD1-7272-56ED-BDAEBFEE28DE}"/>
              </a:ext>
            </a:extLst>
          </p:cNvPr>
          <p:cNvSpPr txBox="1"/>
          <p:nvPr/>
        </p:nvSpPr>
        <p:spPr>
          <a:xfrm>
            <a:off x="443455" y="5973031"/>
            <a:ext cx="2564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384" y="692696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0" name="yt_shape_10610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幂的乘方的逆用</a:t>
            </a:r>
          </a:p>
        </p:txBody>
      </p:sp>
      <p:sp>
        <p:nvSpPr>
          <p:cNvPr id="10611" name="yt_shape_10611"/>
          <p:cNvSpPr txBox="1"/>
          <p:nvPr/>
        </p:nvSpPr>
        <p:spPr>
          <a:xfrm>
            <a:off x="540000" y="1395205"/>
            <a:ext cx="33053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2" name="yt_table_106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078293"/>
              </p:ext>
            </p:extLst>
          </p:nvPr>
        </p:nvGraphicFramePr>
        <p:xfrm>
          <a:off x="540047" y="1874508"/>
          <a:ext cx="10641966" cy="475488"/>
        </p:xfrm>
        <a:graphic>
          <a:graphicData uri="http://schemas.openxmlformats.org/drawingml/2006/table">
            <a:tbl>
              <a:tblPr/>
              <a:tblGrid>
                <a:gridCol w="2876868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961005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85940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94468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614" name="yt_shape_10614"/>
          <p:cNvSpPr txBox="1"/>
          <p:nvPr/>
        </p:nvSpPr>
        <p:spPr>
          <a:xfrm>
            <a:off x="540000" y="2400679"/>
            <a:ext cx="62308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5" name="yt_table_106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792955"/>
              </p:ext>
            </p:extLst>
          </p:nvPr>
        </p:nvGraphicFramePr>
        <p:xfrm>
          <a:off x="540047" y="2879982"/>
          <a:ext cx="9806941" cy="475488"/>
        </p:xfrm>
        <a:graphic>
          <a:graphicData uri="http://schemas.openxmlformats.org/drawingml/2006/table">
            <a:tbl>
              <a:tblPr/>
              <a:tblGrid>
                <a:gridCol w="2876868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961005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859405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sp>
        <p:nvSpPr>
          <p:cNvPr id="10617" name="yt_shape_10617"/>
          <p:cNvSpPr txBox="1"/>
          <p:nvPr/>
        </p:nvSpPr>
        <p:spPr>
          <a:xfrm>
            <a:off x="540000" y="3406153"/>
            <a:ext cx="55335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39249400" title="H_26.259764">
            <a:extLst>
              <a:ext uri="{FF2B5EF4-FFF2-40B4-BE49-F238E27FC236}">
                <a16:creationId xmlns:a16="http://schemas.microsoft.com/office/drawing/2014/main" id="{68823AF8-3B9F-3750-727E-4CFDE67DE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5506AC-77A9-C9B8-8711-94638D5EE506}"/>
              </a:ext>
            </a:extLst>
          </p:cNvPr>
          <p:cNvSpPr txBox="1"/>
          <p:nvPr/>
        </p:nvSpPr>
        <p:spPr>
          <a:xfrm>
            <a:off x="291061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845C94-D7E9-5898-DE4A-284FFE4A5205}"/>
              </a:ext>
            </a:extLst>
          </p:cNvPr>
          <p:cNvSpPr txBox="1"/>
          <p:nvPr/>
        </p:nvSpPr>
        <p:spPr>
          <a:xfrm>
            <a:off x="5807802" y="23538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77E024-4B75-F569-2B49-A05EF53D04D2}"/>
              </a:ext>
            </a:extLst>
          </p:cNvPr>
          <p:cNvSpPr txBox="1"/>
          <p:nvPr/>
        </p:nvSpPr>
        <p:spPr>
          <a:xfrm>
            <a:off x="5015639" y="33593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7D0C62-53D1-9047-6B05-CA46CE659809}"/>
              </a:ext>
            </a:extLst>
          </p:cNvPr>
          <p:cNvSpPr txBox="1"/>
          <p:nvPr/>
        </p:nvSpPr>
        <p:spPr>
          <a:xfrm>
            <a:off x="4059964" y="383483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0" name="yt_shape_106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19" name="yt_image_1061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2" name="yt_shape_10622"/>
          <p:cNvSpPr txBox="1"/>
          <p:nvPr/>
        </p:nvSpPr>
        <p:spPr>
          <a:xfrm>
            <a:off x="540000" y="1482165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甘孜州中考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3" name="yt_table_106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194035"/>
              </p:ext>
            </p:extLst>
          </p:nvPr>
        </p:nvGraphicFramePr>
        <p:xfrm>
          <a:off x="540047" y="1961468"/>
          <a:ext cx="7217411" cy="950976"/>
        </p:xfrm>
        <a:graphic>
          <a:graphicData uri="http://schemas.openxmlformats.org/drawingml/2006/table">
            <a:tbl>
              <a:tblPr/>
              <a:tblGrid>
                <a:gridCol w="468852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528888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25" name="yt_shape_10625"/>
              <p:cNvSpPr txBox="1"/>
              <p:nvPr/>
            </p:nvSpPr>
            <p:spPr>
              <a:xfrm>
                <a:off x="540000" y="2963022"/>
                <a:ext cx="7073603" cy="9886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sup>
                            </m:sSup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625" name="yt_shape_1062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3022"/>
                <a:ext cx="7073603" cy="988604"/>
              </a:xfrm>
              <a:prstGeom prst="rect">
                <a:avLst/>
              </a:prstGeom>
              <a:blipFill>
                <a:blip r:embed="rId3"/>
                <a:stretch>
                  <a:fillRect l="-2672" r="-1724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7" name="yt_table_106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8739"/>
              </p:ext>
            </p:extLst>
          </p:nvPr>
        </p:nvGraphicFramePr>
        <p:xfrm>
          <a:off x="540047" y="4002414"/>
          <a:ext cx="8482966" cy="475488"/>
        </p:xfrm>
        <a:graphic>
          <a:graphicData uri="http://schemas.openxmlformats.org/drawingml/2006/table">
            <a:tbl>
              <a:tblPr/>
              <a:tblGrid>
                <a:gridCol w="2206943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31648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147796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sp>
        <p:nvSpPr>
          <p:cNvPr id="10629" name="yt_shape_10629"/>
          <p:cNvSpPr txBox="1"/>
          <p:nvPr/>
        </p:nvSpPr>
        <p:spPr>
          <a:xfrm>
            <a:off x="540000" y="4528585"/>
            <a:ext cx="1011174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成都市嘉祥外国语学校月考卷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·32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的值为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2F046E-C832-3FD1-BE83-B4F10A20FEEB}"/>
              </a:ext>
            </a:extLst>
          </p:cNvPr>
          <p:cNvSpPr txBox="1"/>
          <p:nvPr/>
        </p:nvSpPr>
        <p:spPr>
          <a:xfrm>
            <a:off x="5936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E25A44-A0E5-1DD2-7E2B-9F704957228C}"/>
              </a:ext>
            </a:extLst>
          </p:cNvPr>
          <p:cNvSpPr txBox="1"/>
          <p:nvPr/>
        </p:nvSpPr>
        <p:spPr>
          <a:xfrm>
            <a:off x="6624920" y="2916216"/>
            <a:ext cx="400748" cy="1072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D78B3C-E0EC-3070-28E3-A2D9978FFFC6}"/>
              </a:ext>
            </a:extLst>
          </p:cNvPr>
          <p:cNvSpPr txBox="1"/>
          <p:nvPr/>
        </p:nvSpPr>
        <p:spPr>
          <a:xfrm>
            <a:off x="754789" y="49572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000" y="900000"/>
            <a:ext cx="5573449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5400.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5897D7-7EAC-199F-B9C2-038CBD654B6F}"/>
              </a:ext>
            </a:extLst>
          </p:cNvPr>
          <p:cNvSpPr txBox="1"/>
          <p:nvPr/>
        </p:nvSpPr>
        <p:spPr>
          <a:xfrm>
            <a:off x="449989" y="1328682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683DB3-D9D8-0F9C-6029-A03E39AE323D}"/>
              </a:ext>
            </a:extLst>
          </p:cNvPr>
          <p:cNvSpPr txBox="1"/>
          <p:nvPr/>
        </p:nvSpPr>
        <p:spPr>
          <a:xfrm>
            <a:off x="449989" y="1804170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F453F4-02EA-3AEF-1F67-762B34B8BC2D}"/>
              </a:ext>
            </a:extLst>
          </p:cNvPr>
          <p:cNvSpPr txBox="1"/>
          <p:nvPr/>
        </p:nvSpPr>
        <p:spPr>
          <a:xfrm>
            <a:off x="449989" y="2279658"/>
            <a:ext cx="129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5F2473-76BD-9FBE-2360-228A2C7E8AEB}"/>
              </a:ext>
            </a:extLst>
          </p:cNvPr>
          <p:cNvSpPr txBox="1"/>
          <p:nvPr/>
        </p:nvSpPr>
        <p:spPr>
          <a:xfrm>
            <a:off x="449989" y="2755146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57CB73-39E1-BC98-E830-44408B79113E}"/>
              </a:ext>
            </a:extLst>
          </p:cNvPr>
          <p:cNvSpPr txBox="1"/>
          <p:nvPr/>
        </p:nvSpPr>
        <p:spPr>
          <a:xfrm>
            <a:off x="449989" y="4181610"/>
            <a:ext cx="274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B2FBB0-7795-9EAE-69E1-2FAC98C08F2E}"/>
              </a:ext>
            </a:extLst>
          </p:cNvPr>
          <p:cNvSpPr txBox="1"/>
          <p:nvPr/>
        </p:nvSpPr>
        <p:spPr>
          <a:xfrm>
            <a:off x="1747676" y="4752333"/>
            <a:ext cx="108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91F91D-4F89-7CCC-CDB8-28595CA025DF}"/>
              </a:ext>
            </a:extLst>
          </p:cNvPr>
          <p:cNvSpPr txBox="1"/>
          <p:nvPr/>
        </p:nvSpPr>
        <p:spPr>
          <a:xfrm>
            <a:off x="449989" y="5608074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367B27-4E97-98C7-CCF6-1E20C1B28FD1}"/>
              </a:ext>
            </a:extLst>
          </p:cNvPr>
          <p:cNvSpPr txBox="1"/>
          <p:nvPr/>
        </p:nvSpPr>
        <p:spPr>
          <a:xfrm>
            <a:off x="1670969" y="6115512"/>
            <a:ext cx="1319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" name="yt_shape_106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38" name="yt_image_1063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1" name="yt_shape_10641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探究题：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计算下列算式的结果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小浦猜想会有如下规律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36f,isEnd"/>
              </a:rPr>
              <a:t>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你能帮助小浦解决下列问题吗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宋体/Times New Roman" pitchFamily="24"/>
              <a:ea typeface="楷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C14107-55BE-0DD8-9396-D67944AA940C}"/>
              </a:ext>
            </a:extLst>
          </p:cNvPr>
          <p:cNvSpPr txBox="1"/>
          <p:nvPr/>
        </p:nvSpPr>
        <p:spPr>
          <a:xfrm>
            <a:off x="2024908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6F764-7867-FA29-EF7E-3C78977B4C8F}"/>
              </a:ext>
            </a:extLst>
          </p:cNvPr>
          <p:cNvSpPr txBox="1"/>
          <p:nvPr/>
        </p:nvSpPr>
        <p:spPr>
          <a:xfrm>
            <a:off x="3802908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4BA707-0CF1-E77E-55E1-840F5133646C}"/>
              </a:ext>
            </a:extLst>
          </p:cNvPr>
          <p:cNvSpPr txBox="1"/>
          <p:nvPr/>
        </p:nvSpPr>
        <p:spPr>
          <a:xfrm>
            <a:off x="8066932" y="2861823"/>
            <a:ext cx="93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E79FC3-9434-FEEE-414B-FD0A42035433}"/>
              </a:ext>
            </a:extLst>
          </p:cNvPr>
          <p:cNvSpPr txBox="1"/>
          <p:nvPr/>
        </p:nvSpPr>
        <p:spPr>
          <a:xfrm>
            <a:off x="450108" y="4763776"/>
            <a:ext cx="339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E3CCD4-97BE-5886-0006-ED8B4793BA53}"/>
              </a:ext>
            </a:extLst>
          </p:cNvPr>
          <p:cNvSpPr txBox="1"/>
          <p:nvPr/>
        </p:nvSpPr>
        <p:spPr>
          <a:xfrm>
            <a:off x="450108" y="5239263"/>
            <a:ext cx="539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" name="yt_shape_10649"/>
          <p:cNvSpPr txBox="1"/>
          <p:nvPr/>
        </p:nvSpPr>
        <p:spPr>
          <a:xfrm>
            <a:off x="569387" y="1308769"/>
            <a:ext cx="391927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1C66B7-B604-C7E8-7F85-975F173F38DC}"/>
              </a:ext>
            </a:extLst>
          </p:cNvPr>
          <p:cNvSpPr txBox="1"/>
          <p:nvPr/>
        </p:nvSpPr>
        <p:spPr>
          <a:xfrm>
            <a:off x="479376" y="1261963"/>
            <a:ext cx="40614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6E21A0-DB00-A2C8-6DC3-E6A2D0C93EDE}"/>
              </a:ext>
            </a:extLst>
          </p:cNvPr>
          <p:cNvSpPr txBox="1"/>
          <p:nvPr/>
        </p:nvSpPr>
        <p:spPr>
          <a:xfrm>
            <a:off x="479376" y="1737451"/>
            <a:ext cx="34518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F2DD07-A456-B6C2-2AC6-91CC0CD67833}"/>
              </a:ext>
            </a:extLst>
          </p:cNvPr>
          <p:cNvSpPr txBox="1"/>
          <p:nvPr/>
        </p:nvSpPr>
        <p:spPr>
          <a:xfrm>
            <a:off x="479376" y="2212939"/>
            <a:ext cx="34518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8A82A4-8F10-2E0F-BAD2-86EA430EEFDD}"/>
              </a:ext>
            </a:extLst>
          </p:cNvPr>
          <p:cNvSpPr txBox="1"/>
          <p:nvPr/>
        </p:nvSpPr>
        <p:spPr>
          <a:xfrm>
            <a:off x="479376" y="2688427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C6F275-F210-D872-AC2B-FF8A7F9F09C3}"/>
              </a:ext>
            </a:extLst>
          </p:cNvPr>
          <p:cNvSpPr txBox="1"/>
          <p:nvPr/>
        </p:nvSpPr>
        <p:spPr>
          <a:xfrm>
            <a:off x="479376" y="3163915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764704"/>
            <a:ext cx="84486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555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444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333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号连接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847</Words>
  <Application>Microsoft Office PowerPoint</Application>
  <PresentationFormat>宽屏</PresentationFormat>
  <Paragraphs>119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,isEnd</vt:lpstr>
      <vt:lpstr>_⨹_1_0036f,isEnd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2024-05-09T07:18:28Z</dcterms:created>
  <dcterms:modified xsi:type="dcterms:W3CDTF">2024-05-09T08:16:43Z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