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1" r:id="rId7"/>
    <p:sldId id="313" r:id="rId8"/>
    <p:sldId id="314" r:id="rId9"/>
    <p:sldId id="316" r:id="rId10"/>
    <p:sldId id="319" r:id="rId11"/>
    <p:sldId id="320" r:id="rId12"/>
    <p:sldId id="324" r:id="rId13"/>
    <p:sldId id="325" r:id="rId14"/>
    <p:sldId id="331" r:id="rId15"/>
    <p:sldId id="327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>
        <p:scale>
          <a:sx n="50" d="100"/>
          <a:sy n="50" d="100"/>
        </p:scale>
        <p:origin x="6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6" name="yt_shape_1192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925" name="yt_image_11925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28" name="yt_shape_11928"/>
          <p:cNvSpPr txBox="1"/>
          <p:nvPr/>
        </p:nvSpPr>
        <p:spPr>
          <a:xfrm>
            <a:off x="540000" y="1482165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基本事实、定理</a:t>
            </a:r>
          </a:p>
        </p:txBody>
      </p:sp>
      <p:sp>
        <p:nvSpPr>
          <p:cNvPr id="11929" name="yt_shape_11929"/>
          <p:cNvSpPr txBox="1"/>
          <p:nvPr/>
        </p:nvSpPr>
        <p:spPr>
          <a:xfrm>
            <a:off x="540000" y="1977370"/>
            <a:ext cx="63783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经过两点有且只有一条直线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30" name="yt_table_119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930961"/>
              </p:ext>
            </p:extLst>
          </p:nvPr>
        </p:nvGraphicFramePr>
        <p:xfrm>
          <a:off x="540047" y="2456673"/>
          <a:ext cx="49803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基本事实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假命题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</a:tbl>
          </a:graphicData>
        </a:graphic>
      </p:graphicFrame>
      <p:sp>
        <p:nvSpPr>
          <p:cNvPr id="11932" name="yt_shape_11932"/>
          <p:cNvSpPr txBox="1"/>
          <p:nvPr/>
        </p:nvSpPr>
        <p:spPr>
          <a:xfrm>
            <a:off x="540000" y="3458227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同角或等角的补角相等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33" name="yt_table_119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31717"/>
              </p:ext>
            </p:extLst>
          </p:nvPr>
        </p:nvGraphicFramePr>
        <p:xfrm>
          <a:off x="540047" y="3937530"/>
          <a:ext cx="5267643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基本事实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假命题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</a:tbl>
          </a:graphicData>
        </a:graphic>
      </p:graphicFrame>
      <p:pic>
        <p:nvPicPr>
          <p:cNvPr id="3" name="yt_shape_1715239470489" title="H_26.259764">
            <a:extLst>
              <a:ext uri="{FF2B5EF4-FFF2-40B4-BE49-F238E27FC236}">
                <a16:creationId xmlns:a16="http://schemas.microsoft.com/office/drawing/2014/main" id="{3610435B-842D-3AB2-4054-A63F85DD19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7E396A-7929-9238-67E8-2CB11F5CC8FE}"/>
              </a:ext>
            </a:extLst>
          </p:cNvPr>
          <p:cNvSpPr txBox="1"/>
          <p:nvPr/>
        </p:nvSpPr>
        <p:spPr>
          <a:xfrm>
            <a:off x="59363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240B81-DD56-07CD-760A-486680436993}"/>
              </a:ext>
            </a:extLst>
          </p:cNvPr>
          <p:cNvSpPr txBox="1"/>
          <p:nvPr/>
        </p:nvSpPr>
        <p:spPr>
          <a:xfrm>
            <a:off x="5326789" y="34114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7" name="yt_shape_1198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则依据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cbd8,isEnd"/>
              </a:rPr>
              <a:t>可推出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988" name="yt_shape_11988"/>
          <p:cNvSpPr txBox="1"/>
          <p:nvPr/>
        </p:nvSpPr>
        <p:spPr>
          <a:xfrm>
            <a:off x="540119" y="185943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用直尺和三角尺作直线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从图中可知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8710,isEnd"/>
              </a:rPr>
              <a:t>的位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置关系为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992" name="yt_shape_11992"/>
          <p:cNvSpPr txBox="1"/>
          <p:nvPr/>
        </p:nvSpPr>
        <p:spPr>
          <a:xfrm>
            <a:off x="540000" y="451002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89" name="yt_shape_11989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6471" y="2818870"/>
            <a:ext cx="2039056" cy="1640727"/>
            <a:chOff x="0" y="0"/>
            <a:chExt cx="2039056" cy="1640727"/>
          </a:xfrm>
        </p:grpSpPr>
        <p:pic>
          <p:nvPicPr>
            <p:cNvPr id="2" name="yt_image_1198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39056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91" name="yt_shape_11991"/>
            <p:cNvSpPr txBox="1"/>
            <p:nvPr/>
          </p:nvSpPr>
          <p:spPr>
            <a:xfrm>
              <a:off x="410064" y="128072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4ED6494-7C1F-B742-A6B5-5135AE3D0895}"/>
              </a:ext>
            </a:extLst>
          </p:cNvPr>
          <p:cNvSpPr txBox="1"/>
          <p:nvPr/>
        </p:nvSpPr>
        <p:spPr>
          <a:xfrm>
            <a:off x="7565282" y="85319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三角形内角和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4BFB4F-AA8C-B953-5CB8-39EDA8492DC3}"/>
              </a:ext>
            </a:extLst>
          </p:cNvPr>
          <p:cNvSpPr txBox="1"/>
          <p:nvPr/>
        </p:nvSpPr>
        <p:spPr>
          <a:xfrm>
            <a:off x="2577358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8B538D-81AC-0678-7F10-FFF412DE16E2}"/>
              </a:ext>
            </a:extLst>
          </p:cNvPr>
          <p:cNvSpPr txBox="1"/>
          <p:nvPr/>
        </p:nvSpPr>
        <p:spPr>
          <a:xfrm>
            <a:off x="1974108" y="228811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6949A3-8639-0533-4BDE-F0396A64D653}"/>
              </a:ext>
            </a:extLst>
          </p:cNvPr>
          <p:cNvSpPr txBox="1"/>
          <p:nvPr/>
        </p:nvSpPr>
        <p:spPr>
          <a:xfrm>
            <a:off x="4412508" y="2288117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同位角相等，两直线平行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3" name="yt_shape_1199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两条平行线被第三条直线所截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一组同旁内角的平分线互相垂直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根据图形写出已知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b444,isEnd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1996" name="yt_image_11996" title="H_125.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3138324"/>
            <a:ext cx="2442236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1AA6441-4180-DED2-5838-114AE0B62754}"/>
              </a:ext>
            </a:extLst>
          </p:cNvPr>
          <p:cNvSpPr txBox="1"/>
          <p:nvPr/>
        </p:nvSpPr>
        <p:spPr>
          <a:xfrm>
            <a:off x="4307733" y="1328682"/>
            <a:ext cx="649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5006C9-245B-25D7-A400-B54F9CE081B5}"/>
              </a:ext>
            </a:extLst>
          </p:cNvPr>
          <p:cNvSpPr txBox="1"/>
          <p:nvPr/>
        </p:nvSpPr>
        <p:spPr>
          <a:xfrm>
            <a:off x="1412133" y="1804170"/>
            <a:ext cx="1692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1998"/>
          <p:cNvSpPr txBox="1"/>
          <p:nvPr/>
        </p:nvSpPr>
        <p:spPr>
          <a:xfrm>
            <a:off x="540119" y="2303991"/>
            <a:ext cx="563295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写出推理过程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71D8518-178A-2066-88A7-5ED02784032E}"/>
              </a:ext>
            </a:extLst>
          </p:cNvPr>
          <p:cNvSpPr txBox="1"/>
          <p:nvPr/>
        </p:nvSpPr>
        <p:spPr>
          <a:xfrm>
            <a:off x="450108" y="2732673"/>
            <a:ext cx="5126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19E50CA-9BC2-6E31-745C-719CE1E330A0}"/>
              </a:ext>
            </a:extLst>
          </p:cNvPr>
          <p:cNvSpPr txBox="1"/>
          <p:nvPr/>
        </p:nvSpPr>
        <p:spPr>
          <a:xfrm>
            <a:off x="450108" y="3208161"/>
            <a:ext cx="4493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96C7DC1-0015-29FA-CD54-63E4B29D711F}"/>
              </a:ext>
            </a:extLst>
          </p:cNvPr>
          <p:cNvSpPr txBox="1"/>
          <p:nvPr/>
        </p:nvSpPr>
        <p:spPr>
          <a:xfrm>
            <a:off x="450108" y="3683649"/>
            <a:ext cx="3680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BAAF666-92F1-DAA0-6ECC-85660F6CF73D}"/>
              </a:ext>
            </a:extLst>
          </p:cNvPr>
          <p:cNvSpPr txBox="1"/>
          <p:nvPr/>
        </p:nvSpPr>
        <p:spPr>
          <a:xfrm>
            <a:off x="450108" y="4159137"/>
            <a:ext cx="3963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C4E7AE6-EC2A-2665-F6C8-F40CC7E2DA6E}"/>
              </a:ext>
            </a:extLst>
          </p:cNvPr>
          <p:cNvSpPr txBox="1"/>
          <p:nvPr/>
        </p:nvSpPr>
        <p:spPr>
          <a:xfrm>
            <a:off x="450108" y="4634625"/>
            <a:ext cx="4417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CF9FE47-0B0B-96DD-7B34-DB0955003007}"/>
              </a:ext>
            </a:extLst>
          </p:cNvPr>
          <p:cNvSpPr txBox="1"/>
          <p:nvPr/>
        </p:nvSpPr>
        <p:spPr>
          <a:xfrm>
            <a:off x="450108" y="5110113"/>
            <a:ext cx="575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75E4056-C36C-646D-E078-65690AC5123F}"/>
              </a:ext>
            </a:extLst>
          </p:cNvPr>
          <p:cNvSpPr txBox="1"/>
          <p:nvPr/>
        </p:nvSpPr>
        <p:spPr>
          <a:xfrm>
            <a:off x="450108" y="5585601"/>
            <a:ext cx="3820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3" name="yt_shape_12003"/>
          <p:cNvSpPr txBox="1"/>
          <p:nvPr/>
        </p:nvSpPr>
        <p:spPr>
          <a:xfrm>
            <a:off x="551265" y="758603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002" name="yt_image_1200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5" y="75860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05" name="yt_shape_12005"/>
          <p:cNvSpPr txBox="1"/>
          <p:nvPr/>
        </p:nvSpPr>
        <p:spPr>
          <a:xfrm>
            <a:off x="551384" y="1340768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69ba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请你从以下三个条件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4caa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选出两个作为已知条件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另一个作为结论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得出一个正确的命题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请按照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“∵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150" b="0" i="0" u="none" dirty="0">
                <a:solidFill>
                  <a:srgbClr val="1EE3CF"/>
                </a:solidFill>
                <a:effectLst/>
                <a:latin typeface="Times New Roman" pitchFamily="22"/>
                <a:ea typeface="Times New Roman" pitchFamily="2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1600" b="0" i="0" u="none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7065"/>
              </a:rPr>
              <a:t>写出所有正确的命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3" name="yt_shape_1715239470872" title="H_21.865984">
            <a:extLst>
              <a:ext uri="{FF2B5EF4-FFF2-40B4-BE49-F238E27FC236}">
                <a16:creationId xmlns:a16="http://schemas.microsoft.com/office/drawing/2014/main" id="{CE01B771-3358-CA16-E423-33A47ADE48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2636912"/>
            <a:ext cx="1033652" cy="277698"/>
          </a:xfrm>
          <a:prstGeom prst="rect">
            <a:avLst/>
          </a:prstGeom>
        </p:spPr>
      </p:pic>
      <p:sp>
        <p:nvSpPr>
          <p:cNvPr id="6" name="yt_shape_12007"/>
          <p:cNvSpPr txBox="1"/>
          <p:nvPr/>
        </p:nvSpPr>
        <p:spPr>
          <a:xfrm>
            <a:off x="551265" y="3284984"/>
            <a:ext cx="4605428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7" name="yt_image_12008" title="H_126.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59029" y="3676231"/>
            <a:ext cx="2204235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733E0A4-E7F0-E6B8-7BB0-12BF48D30F20}"/>
              </a:ext>
            </a:extLst>
          </p:cNvPr>
          <p:cNvSpPr txBox="1"/>
          <p:nvPr/>
        </p:nvSpPr>
        <p:spPr>
          <a:xfrm>
            <a:off x="461254" y="323817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2C6F0C8-CCBA-B0D4-CD97-843CC4F828E4}"/>
              </a:ext>
            </a:extLst>
          </p:cNvPr>
          <p:cNvSpPr txBox="1"/>
          <p:nvPr/>
        </p:nvSpPr>
        <p:spPr>
          <a:xfrm>
            <a:off x="461254" y="3713666"/>
            <a:ext cx="3709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91262CB-B300-4A22-A4BF-A04E43AE64C6}"/>
              </a:ext>
            </a:extLst>
          </p:cNvPr>
          <p:cNvSpPr txBox="1"/>
          <p:nvPr/>
        </p:nvSpPr>
        <p:spPr>
          <a:xfrm>
            <a:off x="461254" y="4189154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A942FB-E8D4-5D62-5309-7011E4AA598C}"/>
              </a:ext>
            </a:extLst>
          </p:cNvPr>
          <p:cNvSpPr txBox="1"/>
          <p:nvPr/>
        </p:nvSpPr>
        <p:spPr>
          <a:xfrm>
            <a:off x="461254" y="466464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CA24BD4-B5AD-332F-E2C0-4D6F290AA904}"/>
              </a:ext>
            </a:extLst>
          </p:cNvPr>
          <p:cNvSpPr txBox="1"/>
          <p:nvPr/>
        </p:nvSpPr>
        <p:spPr>
          <a:xfrm>
            <a:off x="461254" y="5140130"/>
            <a:ext cx="470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B34CDEE-8538-B7F4-AEEE-FA681E10B572}"/>
              </a:ext>
            </a:extLst>
          </p:cNvPr>
          <p:cNvSpPr txBox="1"/>
          <p:nvPr/>
        </p:nvSpPr>
        <p:spPr>
          <a:xfrm>
            <a:off x="4871864" y="5148139"/>
            <a:ext cx="196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B82FCB0-CB37-671A-BE06-96B0AE7BB96F}"/>
              </a:ext>
            </a:extLst>
          </p:cNvPr>
          <p:cNvSpPr txBox="1"/>
          <p:nvPr/>
        </p:nvSpPr>
        <p:spPr>
          <a:xfrm>
            <a:off x="472358" y="5614108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命题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5C6AF52-CFF6-49CA-B3B6-1E6F7DB2B415}"/>
              </a:ext>
            </a:extLst>
          </p:cNvPr>
          <p:cNvSpPr txBox="1"/>
          <p:nvPr/>
        </p:nvSpPr>
        <p:spPr>
          <a:xfrm>
            <a:off x="472358" y="6089596"/>
            <a:ext cx="4740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6E83CB2-ECEB-9F8A-BB64-692FCFADDE68}"/>
              </a:ext>
            </a:extLst>
          </p:cNvPr>
          <p:cNvSpPr txBox="1"/>
          <p:nvPr/>
        </p:nvSpPr>
        <p:spPr>
          <a:xfrm>
            <a:off x="4905201" y="6081587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0" name="yt_shape_12010"/>
          <p:cNvSpPr txBox="1"/>
          <p:nvPr/>
        </p:nvSpPr>
        <p:spPr>
          <a:xfrm>
            <a:off x="540000" y="900000"/>
            <a:ext cx="8386911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所写的命题中选择一个加以证明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写出推理过程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选择证明命题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012" name="yt_image_12012" title="H_126.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47764" y="1531667"/>
            <a:ext cx="2204235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EFEB02-99D5-9C7C-CB24-BEE1604416AB}"/>
              </a:ext>
            </a:extLst>
          </p:cNvPr>
          <p:cNvSpPr txBox="1"/>
          <p:nvPr/>
        </p:nvSpPr>
        <p:spPr>
          <a:xfrm>
            <a:off x="449989" y="1328682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选择证明命题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C8213B-E77B-5150-B345-D082F6AB0FFD}"/>
              </a:ext>
            </a:extLst>
          </p:cNvPr>
          <p:cNvSpPr txBox="1"/>
          <p:nvPr/>
        </p:nvSpPr>
        <p:spPr>
          <a:xfrm>
            <a:off x="449989" y="1804170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661751-1919-C9C3-D598-702D55D71919}"/>
              </a:ext>
            </a:extLst>
          </p:cNvPr>
          <p:cNvSpPr txBox="1"/>
          <p:nvPr/>
        </p:nvSpPr>
        <p:spPr>
          <a:xfrm>
            <a:off x="449989" y="2279658"/>
            <a:ext cx="287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317A6E-8A9E-D08B-1714-B087FDD65E4D}"/>
              </a:ext>
            </a:extLst>
          </p:cNvPr>
          <p:cNvSpPr txBox="1"/>
          <p:nvPr/>
        </p:nvSpPr>
        <p:spPr>
          <a:xfrm>
            <a:off x="449989" y="2755146"/>
            <a:ext cx="211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F1E5A9B-1967-DE02-55B9-B86B9B98C064}"/>
              </a:ext>
            </a:extLst>
          </p:cNvPr>
          <p:cNvSpPr txBox="1"/>
          <p:nvPr/>
        </p:nvSpPr>
        <p:spPr>
          <a:xfrm>
            <a:off x="449989" y="3230634"/>
            <a:ext cx="3094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308A3C-81CC-673B-5C5B-3E9C93C14E71}"/>
              </a:ext>
            </a:extLst>
          </p:cNvPr>
          <p:cNvSpPr txBox="1"/>
          <p:nvPr/>
        </p:nvSpPr>
        <p:spPr>
          <a:xfrm>
            <a:off x="449989" y="3706122"/>
            <a:ext cx="5636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3CE51F-FCCF-346C-2823-CD6727E79D06}"/>
              </a:ext>
            </a:extLst>
          </p:cNvPr>
          <p:cNvSpPr txBox="1"/>
          <p:nvPr/>
        </p:nvSpPr>
        <p:spPr>
          <a:xfrm>
            <a:off x="449989" y="4181610"/>
            <a:ext cx="2959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4" name="yt_shape_12014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2015" name="yt_shape_12015"/>
          <p:cNvSpPr txBox="1"/>
          <p:nvPr/>
        </p:nvSpPr>
        <p:spPr>
          <a:xfrm>
            <a:off x="567012" y="1484784"/>
            <a:ext cx="11100497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定理是真命题，但真命题不一定是定理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证明的一般步骤：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根据题意，画出图形；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1_85fe8"/>
              </a:rPr>
              <a:t>确定条件、结论，结合图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形写出已知、求证；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4_31a82"/>
              </a:rPr>
              <a:t>经过分析，找出由已知推出结论的途径，写出证明过程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并注明依据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5" name="yt_shape_1193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曲桥是我国古代经典建筑之一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b02ab"/>
              </a:rPr>
              <a:t>它的修建增加了游人在桥上行走的路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有利于游人更好地观赏风光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两地间修建曲桥与修建直的桥相比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585b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增加了桥的长度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其中蕴含的数学道理是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37" name="yt_table_1193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626505"/>
              </p:ext>
            </p:extLst>
          </p:nvPr>
        </p:nvGraphicFramePr>
        <p:xfrm>
          <a:off x="540047" y="2339566"/>
          <a:ext cx="5511800" cy="1901952"/>
        </p:xfrm>
        <a:graphic>
          <a:graphicData uri="http://schemas.openxmlformats.org/drawingml/2006/table">
            <a:tbl>
              <a:tblPr/>
              <a:tblGrid>
                <a:gridCol w="5511800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平行于同一条直线的两条直线平行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两点确定一条直线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</a:tbl>
          </a:graphicData>
        </a:graphic>
      </p:graphicFrame>
      <p:pic>
        <p:nvPicPr>
          <p:cNvPr id="11936" name="yt_image_11936_skip" title="H_133.0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0543" y="2339566"/>
            <a:ext cx="2539499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4EFDF7-5A59-464E-71A1-BBC12E5B60FF}"/>
              </a:ext>
            </a:extLst>
          </p:cNvPr>
          <p:cNvSpPr txBox="1"/>
          <p:nvPr/>
        </p:nvSpPr>
        <p:spPr>
          <a:xfrm>
            <a:off x="6546107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9" name="yt_shape_1193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有下列命题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对顶角相等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同位角相等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锐角都相等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254a,isEnd"/>
              </a:rPr>
              <a:t>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行于同一直线的两条直线互相平行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其中是定理的序号是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27DF32-4B36-AC95-BB0A-802D7342F758}"/>
              </a:ext>
            </a:extLst>
          </p:cNvPr>
          <p:cNvSpPr txBox="1"/>
          <p:nvPr/>
        </p:nvSpPr>
        <p:spPr>
          <a:xfrm>
            <a:off x="8146307" y="132868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0" name="yt_shape_11940"/>
          <p:cNvSpPr txBox="1"/>
          <p:nvPr/>
        </p:nvSpPr>
        <p:spPr>
          <a:xfrm>
            <a:off x="540000" y="900000"/>
            <a:ext cx="212077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证明</a:t>
            </a:r>
          </a:p>
        </p:txBody>
      </p:sp>
      <p:sp>
        <p:nvSpPr>
          <p:cNvPr id="11941" name="yt_shape_11941"/>
          <p:cNvSpPr txBox="1"/>
          <p:nvPr/>
        </p:nvSpPr>
        <p:spPr>
          <a:xfrm>
            <a:off x="540000" y="1395205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以下不能作为证明依据的是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42" name="yt_table_119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191122"/>
              </p:ext>
            </p:extLst>
          </p:nvPr>
        </p:nvGraphicFramePr>
        <p:xfrm>
          <a:off x="540047" y="1874508"/>
          <a:ext cx="6469380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3073400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已知条件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定义及基本事实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定理及推论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</a:tbl>
          </a:graphicData>
        </a:graphic>
      </p:graphicFrame>
      <p:sp>
        <p:nvSpPr>
          <p:cNvPr id="11944" name="yt_shape_11944"/>
          <p:cNvSpPr txBox="1"/>
          <p:nvPr/>
        </p:nvSpPr>
        <p:spPr>
          <a:xfrm>
            <a:off x="540119" y="2876062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推理的依据是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46" name="yt_table_1194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806577"/>
              </p:ext>
            </p:extLst>
          </p:nvPr>
        </p:nvGraphicFramePr>
        <p:xfrm>
          <a:off x="540047" y="3355365"/>
          <a:ext cx="3090863" cy="1901952"/>
        </p:xfrm>
        <a:graphic>
          <a:graphicData uri="http://schemas.openxmlformats.org/drawingml/2006/table">
            <a:tbl>
              <a:tblPr/>
              <a:tblGrid>
                <a:gridCol w="3090863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同角的补角相等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同角的余角相等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</a:tbl>
          </a:graphicData>
        </a:graphic>
      </p:graphicFrame>
      <p:pic>
        <p:nvPicPr>
          <p:cNvPr id="11945" name="yt_image_11945_skip" title="H_109.7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7690" y="3355365"/>
            <a:ext cx="1792188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39470586" title="H_26.259764">
            <a:extLst>
              <a:ext uri="{FF2B5EF4-FFF2-40B4-BE49-F238E27FC236}">
                <a16:creationId xmlns:a16="http://schemas.microsoft.com/office/drawing/2014/main" id="{82659061-52F3-C4F1-04D9-29511E0C10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B5BCF4-B1FE-C6D5-B763-11DF147F255F}"/>
              </a:ext>
            </a:extLst>
          </p:cNvPr>
          <p:cNvSpPr txBox="1"/>
          <p:nvPr/>
        </p:nvSpPr>
        <p:spPr>
          <a:xfrm>
            <a:off x="50219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49D669-D8FC-676F-0748-4504A1E8396C}"/>
              </a:ext>
            </a:extLst>
          </p:cNvPr>
          <p:cNvSpPr txBox="1"/>
          <p:nvPr/>
        </p:nvSpPr>
        <p:spPr>
          <a:xfrm>
            <a:off x="10641857" y="28292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8" name="yt_shape_11948"/>
          <p:cNvSpPr txBox="1"/>
          <p:nvPr/>
        </p:nvSpPr>
        <p:spPr>
          <a:xfrm>
            <a:off x="540000" y="900000"/>
            <a:ext cx="83420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则下列推理错误的是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50" name="yt_table_1195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339573"/>
              </p:ext>
            </p:extLst>
          </p:nvPr>
        </p:nvGraphicFramePr>
        <p:xfrm>
          <a:off x="540047" y="1379303"/>
          <a:ext cx="4775200" cy="1901952"/>
        </p:xfrm>
        <a:graphic>
          <a:graphicData uri="http://schemas.openxmlformats.org/drawingml/2006/table">
            <a:tbl>
              <a:tblPr/>
              <a:tblGrid>
                <a:gridCol w="4775200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∵∠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∵∠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</a:tbl>
          </a:graphicData>
        </a:graphic>
      </p:graphicFrame>
      <p:pic>
        <p:nvPicPr>
          <p:cNvPr id="11949" name="yt_image_11949_skip" title="H_126.5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4582" y="1379303"/>
            <a:ext cx="1615257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52" name="yt_shape_11952"/>
          <p:cNvSpPr txBox="1"/>
          <p:nvPr/>
        </p:nvSpPr>
        <p:spPr>
          <a:xfrm>
            <a:off x="540000" y="3331623"/>
            <a:ext cx="94160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56" name="yt_table_1195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311359"/>
              </p:ext>
            </p:extLst>
          </p:nvPr>
        </p:nvGraphicFramePr>
        <p:xfrm>
          <a:off x="540047" y="3810926"/>
          <a:ext cx="84512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</a:tbl>
          </a:graphicData>
        </a:graphic>
      </p:graphicFrame>
      <p:grpSp>
        <p:nvGrpSpPr>
          <p:cNvPr id="11953" name="yt_shape_11953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1652" y="3810926"/>
            <a:ext cx="1828234" cy="1558431"/>
            <a:chOff x="0" y="0"/>
            <a:chExt cx="1828234" cy="1558431"/>
          </a:xfrm>
        </p:grpSpPr>
        <p:pic>
          <p:nvPicPr>
            <p:cNvPr id="2" name="yt_image_1195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8234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55" name="yt_shape_11955"/>
            <p:cNvSpPr txBox="1"/>
            <p:nvPr/>
          </p:nvSpPr>
          <p:spPr>
            <a:xfrm>
              <a:off x="380836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D976002-3203-3794-0809-668D8094D064}"/>
              </a:ext>
            </a:extLst>
          </p:cNvPr>
          <p:cNvSpPr txBox="1"/>
          <p:nvPr/>
        </p:nvSpPr>
        <p:spPr>
          <a:xfrm>
            <a:off x="7881076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9B42AA-C9C7-A398-7225-0252539F7D45}"/>
              </a:ext>
            </a:extLst>
          </p:cNvPr>
          <p:cNvSpPr txBox="1"/>
          <p:nvPr/>
        </p:nvSpPr>
        <p:spPr>
          <a:xfrm>
            <a:off x="8944701" y="32848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8" name="yt_shape_11958"/>
          <p:cNvSpPr txBox="1"/>
          <p:nvPr/>
        </p:nvSpPr>
        <p:spPr>
          <a:xfrm>
            <a:off x="540000" y="900000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完成下列推理过程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962" name="yt_shape_11962"/>
          <p:cNvSpPr txBox="1"/>
          <p:nvPr/>
        </p:nvSpPr>
        <p:spPr>
          <a:xfrm>
            <a:off x="540000" y="311311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59" name="yt_shape_11959" title="H_120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3875" y="1636555"/>
            <a:ext cx="2095801" cy="1530999"/>
            <a:chOff x="0" y="0"/>
            <a:chExt cx="2095801" cy="1530999"/>
          </a:xfrm>
        </p:grpSpPr>
        <p:pic>
          <p:nvPicPr>
            <p:cNvPr id="2" name="yt_image_1195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5801" cy="1134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61" name="yt_shape_11961"/>
            <p:cNvSpPr txBox="1"/>
            <p:nvPr/>
          </p:nvSpPr>
          <p:spPr>
            <a:xfrm>
              <a:off x="514619" y="11709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963" name="yt_shape_11963"/>
          <p:cNvSpPr txBox="1"/>
          <p:nvPr/>
        </p:nvSpPr>
        <p:spPr>
          <a:xfrm>
            <a:off x="540000" y="3522400"/>
            <a:ext cx="66893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</a:p>
        </p:txBody>
      </p:sp>
      <p:sp>
        <p:nvSpPr>
          <p:cNvPr id="11964" name="yt_shape_11964"/>
          <p:cNvSpPr txBox="1"/>
          <p:nvPr/>
        </p:nvSpPr>
        <p:spPr>
          <a:xfrm>
            <a:off x="540000" y="4001703"/>
            <a:ext cx="53091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965" name="yt_shape_11965"/>
          <p:cNvSpPr txBox="1"/>
          <p:nvPr/>
        </p:nvSpPr>
        <p:spPr>
          <a:xfrm>
            <a:off x="540119" y="44810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966" name="yt_shape_11966"/>
          <p:cNvSpPr txBox="1"/>
          <p:nvPr/>
        </p:nvSpPr>
        <p:spPr>
          <a:xfrm>
            <a:off x="540119" y="544044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E88137-D11C-BB3B-8866-CAE9A8833493}"/>
              </a:ext>
            </a:extLst>
          </p:cNvPr>
          <p:cNvSpPr txBox="1"/>
          <p:nvPr/>
        </p:nvSpPr>
        <p:spPr>
          <a:xfrm>
            <a:off x="4917214" y="3475594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478FE6-1DAF-463E-3E10-25F42AC091D1}"/>
              </a:ext>
            </a:extLst>
          </p:cNvPr>
          <p:cNvSpPr txBox="1"/>
          <p:nvPr/>
        </p:nvSpPr>
        <p:spPr>
          <a:xfrm>
            <a:off x="6298339" y="3475594"/>
            <a:ext cx="956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59736F-1764-E278-255E-8F0E53AD7699}"/>
              </a:ext>
            </a:extLst>
          </p:cNvPr>
          <p:cNvSpPr txBox="1"/>
          <p:nvPr/>
        </p:nvSpPr>
        <p:spPr>
          <a:xfrm>
            <a:off x="1364389" y="3954897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内错角相等，两直线平行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0560BD2-1357-4600-2A9F-B26DE9F3B6FD}"/>
              </a:ext>
            </a:extLst>
          </p:cNvPr>
          <p:cNvSpPr txBox="1"/>
          <p:nvPr/>
        </p:nvSpPr>
        <p:spPr>
          <a:xfrm>
            <a:off x="5452321" y="4434200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C59F5CD-F306-BD73-6BE4-9AB7FA74C0BE}"/>
              </a:ext>
            </a:extLst>
          </p:cNvPr>
          <p:cNvSpPr txBox="1"/>
          <p:nvPr/>
        </p:nvSpPr>
        <p:spPr>
          <a:xfrm>
            <a:off x="6868371" y="4434200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725E2C9-BBEF-9641-C3C4-6A6092999A9F}"/>
              </a:ext>
            </a:extLst>
          </p:cNvPr>
          <p:cNvSpPr txBox="1"/>
          <p:nvPr/>
        </p:nvSpPr>
        <p:spPr>
          <a:xfrm>
            <a:off x="8524132" y="4434200"/>
            <a:ext cx="2991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9_aa656"/>
              </a:rPr>
              <a:t>同位角相等，两直线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DF1CE6-2179-599F-E603-9A2FBE39C64E}"/>
              </a:ext>
            </a:extLst>
          </p:cNvPr>
          <p:cNvSpPr txBox="1"/>
          <p:nvPr/>
        </p:nvSpPr>
        <p:spPr>
          <a:xfrm>
            <a:off x="450108" y="490968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4E3A197-8F02-0B5B-AAF9-D5A4FA3B3232}"/>
              </a:ext>
            </a:extLst>
          </p:cNvPr>
          <p:cNvSpPr txBox="1"/>
          <p:nvPr/>
        </p:nvSpPr>
        <p:spPr>
          <a:xfrm>
            <a:off x="8352682" y="5393636"/>
            <a:ext cx="3296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10_fa173"/>
              </a:rPr>
              <a:t>同旁内角互补，两直线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4875052-7659-8C5E-437D-98AFC7D55475}"/>
              </a:ext>
            </a:extLst>
          </p:cNvPr>
          <p:cNvSpPr txBox="1"/>
          <p:nvPr/>
        </p:nvSpPr>
        <p:spPr>
          <a:xfrm>
            <a:off x="450108" y="586912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7" name="yt_shape_11967"/>
          <p:cNvSpPr txBox="1"/>
          <p:nvPr/>
        </p:nvSpPr>
        <p:spPr>
          <a:xfrm>
            <a:off x="540000" y="900000"/>
            <a:ext cx="946412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证明命题真假时考虑不全面导致错误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大于锐角的角是钝角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4683FD-5443-2C40-F75A-3BB3AA9E8B4E}"/>
              </a:ext>
            </a:extLst>
          </p:cNvPr>
          <p:cNvSpPr txBox="1"/>
          <p:nvPr/>
        </p:nvSpPr>
        <p:spPr>
          <a:xfrm>
            <a:off x="5479189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0" name="yt_shape_1197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969" name="yt_image_11969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2" name="yt_shape_11972"/>
          <p:cNvSpPr txBox="1"/>
          <p:nvPr/>
        </p:nvSpPr>
        <p:spPr>
          <a:xfrm>
            <a:off x="540000" y="1482165"/>
            <a:ext cx="86576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两直线相交成直角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称这两条直线互相垂直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73" name="yt_table_119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347357"/>
              </p:ext>
            </p:extLst>
          </p:nvPr>
        </p:nvGraphicFramePr>
        <p:xfrm>
          <a:off x="540047" y="1961468"/>
          <a:ext cx="55899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基本事实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非上述答案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</a:tbl>
          </a:graphicData>
        </a:graphic>
      </p:graphicFrame>
      <p:sp>
        <p:nvSpPr>
          <p:cNvPr id="11975" name="yt_shape_11975"/>
          <p:cNvSpPr txBox="1"/>
          <p:nvPr/>
        </p:nvSpPr>
        <p:spPr>
          <a:xfrm>
            <a:off x="540119" y="29630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对顶角相等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是假命题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是真命题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db96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76" name="yt_table_119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588773"/>
              </p:ext>
            </p:extLst>
          </p:nvPr>
        </p:nvGraphicFramePr>
        <p:xfrm>
          <a:off x="540047" y="3922457"/>
          <a:ext cx="50565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785E50A-DEE5-A226-71D5-760A32750FD8}"/>
              </a:ext>
            </a:extLst>
          </p:cNvPr>
          <p:cNvSpPr txBox="1"/>
          <p:nvPr/>
        </p:nvSpPr>
        <p:spPr>
          <a:xfrm>
            <a:off x="8211086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0FA90F-1803-5543-7D62-C4A87D0F2339}"/>
              </a:ext>
            </a:extLst>
          </p:cNvPr>
          <p:cNvSpPr txBox="1"/>
          <p:nvPr/>
        </p:nvSpPr>
        <p:spPr>
          <a:xfrm>
            <a:off x="3574308" y="33917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8" name="yt_shape_11978"/>
          <p:cNvSpPr txBox="1"/>
          <p:nvPr/>
        </p:nvSpPr>
        <p:spPr>
          <a:xfrm>
            <a:off x="540000" y="900000"/>
            <a:ext cx="66668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1982" name="yt_shape_11982"/>
          <p:cNvSpPr txBox="1"/>
          <p:nvPr/>
        </p:nvSpPr>
        <p:spPr>
          <a:xfrm>
            <a:off x="540000" y="313482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79" name="yt_shape_11979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1136" y="1531667"/>
            <a:ext cx="2089726" cy="1552716"/>
            <a:chOff x="0" y="0"/>
            <a:chExt cx="2089726" cy="1552716"/>
          </a:xfrm>
        </p:grpSpPr>
        <p:pic>
          <p:nvPicPr>
            <p:cNvPr id="2" name="yt_image_11979">
              <a:extLst>
                <a:ext uri="">
  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89726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81" name="yt_shape_11981"/>
            <p:cNvSpPr txBox="1"/>
            <p:nvPr/>
          </p:nvSpPr>
          <p:spPr>
            <a:xfrm>
              <a:off x="435399" y="11927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983" name="yt_shape_11983"/>
          <p:cNvSpPr txBox="1"/>
          <p:nvPr/>
        </p:nvSpPr>
        <p:spPr>
          <a:xfrm>
            <a:off x="540119" y="35441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现有下列步骤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③∴∠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29de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⑤∴∠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1984" name="yt_shape_11984"/>
          <p:cNvSpPr txBox="1"/>
          <p:nvPr/>
        </p:nvSpPr>
        <p:spPr>
          <a:xfrm>
            <a:off x="540000" y="4503547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那么能体现证明顺序规范的是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85" name="yt_table_119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533290"/>
              </p:ext>
            </p:extLst>
          </p:nvPr>
        </p:nvGraphicFramePr>
        <p:xfrm>
          <a:off x="540047" y="4982850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①③④⑤②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①⑤③④②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④①③⑤②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①③⑤④②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C2166AAF-696F-20D5-9C75-0D59735CFDF2}"/>
              </a:ext>
            </a:extLst>
          </p:cNvPr>
          <p:cNvSpPr txBox="1"/>
          <p:nvPr/>
        </p:nvSpPr>
        <p:spPr>
          <a:xfrm>
            <a:off x="5021989" y="44567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1353</Words>
  <Application>Microsoft Office PowerPoint</Application>
  <PresentationFormat>宽屏</PresentationFormat>
  <Paragraphs>159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5" baseType="lpstr">
      <vt:lpstr>,isEnd</vt:lpstr>
      <vt:lpstr>_⨹_1_369ba</vt:lpstr>
      <vt:lpstr>_⨹_1_6254a,isEnd</vt:lpstr>
      <vt:lpstr>_⨹_1_8585b</vt:lpstr>
      <vt:lpstr>_⨹_1_db444,isEnd</vt:lpstr>
      <vt:lpstr>_⨹_1_e29de</vt:lpstr>
      <vt:lpstr>_⨹_1_e4caa</vt:lpstr>
      <vt:lpstr>_⨹_1_edb96</vt:lpstr>
      <vt:lpstr>_⨹_10_fa173</vt:lpstr>
      <vt:lpstr>_⨹_11_85fe8</vt:lpstr>
      <vt:lpstr>_⨹_16_b02ab</vt:lpstr>
      <vt:lpstr>_⨹_2_e8710,isEnd</vt:lpstr>
      <vt:lpstr>_⨹_24_31a82</vt:lpstr>
      <vt:lpstr>_⨹_3_6cbd8,isEnd</vt:lpstr>
      <vt:lpstr>_⨹_8_77065</vt:lpstr>
      <vt:lpstr>_⨹_9_aa656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2024-05-09T07:18:28Z</dcterms:created>
  <dcterms:modified xsi:type="dcterms:W3CDTF">2024-05-09T08:42:53Z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