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5" r:id="rId4"/>
    <p:sldId id="306" r:id="rId5"/>
    <p:sldId id="307" r:id="rId6"/>
    <p:sldId id="308" r:id="rId7"/>
    <p:sldId id="310" r:id="rId8"/>
    <p:sldId id="311" r:id="rId9"/>
    <p:sldId id="313" r:id="rId10"/>
    <p:sldId id="314" r:id="rId11"/>
    <p:sldId id="319" r:id="rId12"/>
    <p:sldId id="315" r:id="rId13"/>
    <p:sldId id="316" r:id="rId14"/>
    <p:sldId id="322" r:id="rId15"/>
    <p:sldId id="256" r:id="rId16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>
        <p:scale>
          <a:sx n="50" d="100"/>
          <a:sy n="50" d="100"/>
        </p:scale>
        <p:origin x="860" y="35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bin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3" name="yt_shape_12283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2282" name="yt_image_12282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285" name="yt_shape_12285"/>
          <p:cNvSpPr txBox="1"/>
          <p:nvPr/>
        </p:nvSpPr>
        <p:spPr>
          <a:xfrm>
            <a:off x="540000" y="1482165"/>
            <a:ext cx="7045198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判定两个三角形全等的基本事实：边边边</a:t>
            </a:r>
          </a:p>
        </p:txBody>
      </p:sp>
      <p:sp>
        <p:nvSpPr>
          <p:cNvPr id="12286" name="yt_shape_12286"/>
          <p:cNvSpPr txBox="1"/>
          <p:nvPr/>
        </p:nvSpPr>
        <p:spPr>
          <a:xfrm>
            <a:off x="540000" y="1977370"/>
            <a:ext cx="734495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下列三角形中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全等的是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2287" name="yt_image_12287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2609037"/>
            <a:ext cx="929934" cy="14698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88" name="yt_image_12288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29934" y="3075381"/>
            <a:ext cx="594495" cy="10035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89" name="yt_image_12289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784429" y="3590874"/>
            <a:ext cx="515174" cy="4880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0" name="yt_image_12290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659603" y="3251403"/>
            <a:ext cx="767840" cy="8275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1" name="yt_image_12291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787443" y="3294837"/>
            <a:ext cx="860328" cy="7840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294" name="yt_shape_12294"/>
          <p:cNvSpPr txBox="1"/>
          <p:nvPr/>
        </p:nvSpPr>
        <p:spPr>
          <a:xfrm>
            <a:off x="1927147" y="4078935"/>
            <a:ext cx="400068" cy="462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</a:p>
        </p:txBody>
      </p:sp>
      <p:sp>
        <p:nvSpPr>
          <p:cNvPr id="12295" name="yt_shape_12295"/>
          <p:cNvSpPr txBox="1"/>
          <p:nvPr/>
        </p:nvSpPr>
        <p:spPr>
          <a:xfrm>
            <a:off x="2850389" y="4078935"/>
            <a:ext cx="383254" cy="462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</a:p>
        </p:txBody>
      </p:sp>
      <p:sp>
        <p:nvSpPr>
          <p:cNvPr id="12296" name="yt_shape_12296"/>
          <p:cNvSpPr txBox="1"/>
          <p:nvPr/>
        </p:nvSpPr>
        <p:spPr>
          <a:xfrm>
            <a:off x="3851896" y="4078935"/>
            <a:ext cx="383254" cy="462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</a:p>
        </p:txBody>
      </p:sp>
      <p:sp>
        <p:nvSpPr>
          <p:cNvPr id="12297" name="yt_shape_12297"/>
          <p:cNvSpPr txBox="1"/>
          <p:nvPr/>
        </p:nvSpPr>
        <p:spPr>
          <a:xfrm>
            <a:off x="5017573" y="4078935"/>
            <a:ext cx="400068" cy="462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</a:p>
        </p:txBody>
      </p:sp>
      <p:pic>
        <p:nvPicPr>
          <p:cNvPr id="3" name="yt_shape_1715239520474">
            <a:extLst>
              <a:ext uri="{FF2B5EF4-FFF2-40B4-BE49-F238E27FC236}">
                <a16:creationId xmlns:a16="http://schemas.microsoft.com/office/drawing/2014/main" id="{FE4D5A3D-C678-B7F9-CBCA-C510E2827971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5475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A47B216-436F-4664-7B64-887B21075B9A}"/>
              </a:ext>
            </a:extLst>
          </p:cNvPr>
          <p:cNvSpPr txBox="1"/>
          <p:nvPr/>
        </p:nvSpPr>
        <p:spPr>
          <a:xfrm>
            <a:off x="6911114" y="193056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yt_shape_12346"/>
          <p:cNvSpPr txBox="1"/>
          <p:nvPr/>
        </p:nvSpPr>
        <p:spPr>
          <a:xfrm>
            <a:off x="551384" y="1503022"/>
            <a:ext cx="8565395" cy="234904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DEF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55°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88°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180°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180°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55°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88°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37°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37°.</a:t>
            </a:r>
          </a:p>
        </p:txBody>
      </p:sp>
      <p:pic>
        <p:nvPicPr>
          <p:cNvPr id="12347" name="yt_image_12347" title="H_84.6">
            <a:extLst>
              <a:ext uri="">
                <a16:creationId xmlns:mc="http://schemas.openxmlformats.org/markup-compatibility/2006" xmlns:a14="http://schemas.microsoft.com/office/drawing/2010/main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52660" y="1503022"/>
            <a:ext cx="2510604" cy="10744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65C4602-4E71-A9C7-A9BB-F5E49575F216}"/>
              </a:ext>
            </a:extLst>
          </p:cNvPr>
          <p:cNvSpPr txBox="1"/>
          <p:nvPr/>
        </p:nvSpPr>
        <p:spPr>
          <a:xfrm>
            <a:off x="461373" y="1456216"/>
            <a:ext cx="44329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9887613-94CD-F3DA-B1C2-7485E5492289}"/>
              </a:ext>
            </a:extLst>
          </p:cNvPr>
          <p:cNvSpPr txBox="1"/>
          <p:nvPr/>
        </p:nvSpPr>
        <p:spPr>
          <a:xfrm>
            <a:off x="461373" y="1931704"/>
            <a:ext cx="25025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E5B6386-FD03-4F92-A40E-28ED187590B0}"/>
              </a:ext>
            </a:extLst>
          </p:cNvPr>
          <p:cNvSpPr txBox="1"/>
          <p:nvPr/>
        </p:nvSpPr>
        <p:spPr>
          <a:xfrm>
            <a:off x="461373" y="2407192"/>
            <a:ext cx="37297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88°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BC72285-5D20-B394-5F80-0502D748FFA9}"/>
              </a:ext>
            </a:extLst>
          </p:cNvPr>
          <p:cNvSpPr txBox="1"/>
          <p:nvPr/>
        </p:nvSpPr>
        <p:spPr>
          <a:xfrm>
            <a:off x="461373" y="2882680"/>
            <a:ext cx="87287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88°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37°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26BAA9F-C9BD-D775-52C6-26935EA138FF}"/>
              </a:ext>
            </a:extLst>
          </p:cNvPr>
          <p:cNvSpPr txBox="1"/>
          <p:nvPr/>
        </p:nvSpPr>
        <p:spPr>
          <a:xfrm>
            <a:off x="461373" y="3358168"/>
            <a:ext cx="31582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37°.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yt_shape_12345"/>
          <p:cNvSpPr txBox="1"/>
          <p:nvPr/>
        </p:nvSpPr>
        <p:spPr>
          <a:xfrm>
            <a:off x="551384" y="980728"/>
            <a:ext cx="625331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55°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88°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49" name="yt_shape_12349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上的一点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86784"/>
              </a:rPr>
              <a:t> 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BF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BF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BF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试判断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af8c6"/>
              </a:rPr>
              <a:t>的位置关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系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并说明理由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2350" name="yt_image_12350" title="H_119.61">
            <a:extLst>
              <a:ext uri="">
                <a16:creationId xmlns:a14="http://schemas.microsoft.com/office/drawing/2010/main" xmlns:mc="http://schemas.openxmlformats.org/markup-compatibility/2006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62131" y="2060848"/>
            <a:ext cx="2141964" cy="15190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yt_shape_12352"/>
              <p:cNvSpPr txBox="1"/>
              <p:nvPr/>
            </p:nvSpPr>
            <p:spPr>
              <a:xfrm>
                <a:off x="540119" y="2420888"/>
                <a:ext cx="7716856" cy="388189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理由如下：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在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CBF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𝐴𝐶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𝐶𝐵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𝐴𝐸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𝐶𝐹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𝐶𝐸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𝐵𝐹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宋体/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≌△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CBF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S. S. S.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CAE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在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中，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CAE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，即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</p:txBody>
          </p:sp>
        </mc:Choice>
        <mc:Fallback>
          <p:sp>
            <p:nvSpPr>
              <p:cNvPr id="4" name="yt_shape_1235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420888"/>
                <a:ext cx="7716856" cy="3881897"/>
              </a:xfrm>
              <a:prstGeom prst="rect">
                <a:avLst/>
              </a:prstGeom>
              <a:blipFill>
                <a:blip r:embed="rId3"/>
                <a:stretch>
                  <a:fillRect l="-2451" t="-1256" r="-553" b="-40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C60DE0E7-7FA5-A31A-E3B6-592A7F8A6F39}"/>
              </a:ext>
            </a:extLst>
          </p:cNvPr>
          <p:cNvSpPr txBox="1"/>
          <p:nvPr/>
        </p:nvSpPr>
        <p:spPr>
          <a:xfrm>
            <a:off x="450108" y="2374082"/>
            <a:ext cx="3739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理由如下：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9FA63AA-8A2B-8421-E252-E5AE0CBE690E}"/>
              </a:ext>
            </a:extLst>
          </p:cNvPr>
          <p:cNvSpPr txBox="1"/>
          <p:nvPr/>
        </p:nvSpPr>
        <p:spPr>
          <a:xfrm>
            <a:off x="450108" y="2849570"/>
            <a:ext cx="6709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E92C6CB8-26D6-B0A5-E7C3-6A28C43AE864}"/>
                  </a:ext>
                </a:extLst>
              </p:cNvPr>
              <p:cNvSpPr txBox="1"/>
              <p:nvPr/>
            </p:nvSpPr>
            <p:spPr>
              <a:xfrm>
                <a:off x="450108" y="3325058"/>
                <a:ext cx="6611366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在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CBF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𝐴𝐶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𝐶𝐵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𝐴𝐸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𝐶𝐹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𝐶𝐸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𝐵𝐹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E92C6CB8-26D6-B0A5-E7C3-6A28C43AE86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325058"/>
                <a:ext cx="6611366" cy="1611643"/>
              </a:xfrm>
              <a:prstGeom prst="rect">
                <a:avLst/>
              </a:prstGeom>
              <a:blipFill>
                <a:blip r:embed="rId4"/>
                <a:stretch>
                  <a:fillRect l="-14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36F4C532-EAAB-12AE-77D2-5433374F4BDF}"/>
              </a:ext>
            </a:extLst>
          </p:cNvPr>
          <p:cNvSpPr txBox="1"/>
          <p:nvPr/>
        </p:nvSpPr>
        <p:spPr>
          <a:xfrm>
            <a:off x="450108" y="4843089"/>
            <a:ext cx="71031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CBF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S. S. S.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10D4F782-B15A-7973-B9F4-8A7C483DE030}"/>
              </a:ext>
            </a:extLst>
          </p:cNvPr>
          <p:cNvSpPr txBox="1"/>
          <p:nvPr/>
        </p:nvSpPr>
        <p:spPr>
          <a:xfrm>
            <a:off x="450108" y="5318578"/>
            <a:ext cx="56648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在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中，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9985D61F-6E41-0BF8-8A32-B0A33DF27052}"/>
              </a:ext>
            </a:extLst>
          </p:cNvPr>
          <p:cNvSpPr txBox="1"/>
          <p:nvPr/>
        </p:nvSpPr>
        <p:spPr>
          <a:xfrm>
            <a:off x="450108" y="5794065"/>
            <a:ext cx="782231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55" name="yt_shape_12355"/>
          <p:cNvSpPr txBox="1"/>
          <p:nvPr/>
        </p:nvSpPr>
        <p:spPr>
          <a:xfrm>
            <a:off x="551265" y="686595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2354" name="yt_image_12354" title="H_41.8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1265" y="686595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357" name="yt_shape_12357"/>
          <p:cNvSpPr txBox="1"/>
          <p:nvPr/>
        </p:nvSpPr>
        <p:spPr>
          <a:xfrm>
            <a:off x="551384" y="126876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几何直观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的中点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过点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的直线分别与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b64c5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相交于点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有什么关系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请说明理由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pic>
        <p:nvPicPr>
          <p:cNvPr id="12359" name="yt_image_12359" title="H_145.04016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480376" y="3390926"/>
            <a:ext cx="2004436" cy="18420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yt_shape_12361"/>
          <p:cNvSpPr txBox="1"/>
          <p:nvPr/>
        </p:nvSpPr>
        <p:spPr>
          <a:xfrm>
            <a:off x="551265" y="2657538"/>
            <a:ext cx="6939400" cy="522983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MO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NO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理由：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在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CDA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中，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15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CDA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S. S. S.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是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的中点，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AO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CO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在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AOM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CON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中，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AOM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CON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AO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CO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MAO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NCO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AOM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CON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A. S. A.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MO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NO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405686E-E456-F65E-7E9E-87D94FCCFD77}"/>
              </a:ext>
            </a:extLst>
          </p:cNvPr>
          <p:cNvSpPr txBox="1"/>
          <p:nvPr/>
        </p:nvSpPr>
        <p:spPr>
          <a:xfrm>
            <a:off x="461254" y="2610732"/>
            <a:ext cx="40123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理由：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26F172E5-1953-1684-A9BB-5253F56E7670}"/>
              </a:ext>
            </a:extLst>
          </p:cNvPr>
          <p:cNvSpPr txBox="1"/>
          <p:nvPr/>
        </p:nvSpPr>
        <p:spPr>
          <a:xfrm>
            <a:off x="4197015" y="2634135"/>
            <a:ext cx="3383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在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CDA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中，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3E4AC380-F059-2FDA-9893-2E5B881F7D91}"/>
              </a:ext>
            </a:extLst>
          </p:cNvPr>
          <p:cNvSpPr txBox="1"/>
          <p:nvPr/>
        </p:nvSpPr>
        <p:spPr>
          <a:xfrm>
            <a:off x="461254" y="3076405"/>
            <a:ext cx="49013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C58433AE-9C7E-7837-A1AD-3F61FC144CC4}"/>
              </a:ext>
            </a:extLst>
          </p:cNvPr>
          <p:cNvSpPr txBox="1"/>
          <p:nvPr/>
        </p:nvSpPr>
        <p:spPr>
          <a:xfrm>
            <a:off x="413629" y="3551893"/>
            <a:ext cx="46552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S. S. S.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54C5302F-9589-DBCE-439B-A3035BF6BE74}"/>
              </a:ext>
            </a:extLst>
          </p:cNvPr>
          <p:cNvSpPr txBox="1"/>
          <p:nvPr/>
        </p:nvSpPr>
        <p:spPr>
          <a:xfrm>
            <a:off x="413629" y="4027381"/>
            <a:ext cx="2926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EAAA59C5-1B38-EE22-22D3-39FEE1AFFD36}"/>
              </a:ext>
            </a:extLst>
          </p:cNvPr>
          <p:cNvSpPr txBox="1"/>
          <p:nvPr/>
        </p:nvSpPr>
        <p:spPr>
          <a:xfrm>
            <a:off x="413629" y="4502869"/>
            <a:ext cx="28089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是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的中点，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BBB3FFAE-4CD5-9A55-9A40-FB06521E4C99}"/>
              </a:ext>
            </a:extLst>
          </p:cNvPr>
          <p:cNvSpPr txBox="1"/>
          <p:nvPr/>
        </p:nvSpPr>
        <p:spPr>
          <a:xfrm>
            <a:off x="2958390" y="4505467"/>
            <a:ext cx="19628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AO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CO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FC28839A-3A58-C388-3387-79887FB71E8B}"/>
              </a:ext>
            </a:extLst>
          </p:cNvPr>
          <p:cNvSpPr txBox="1"/>
          <p:nvPr/>
        </p:nvSpPr>
        <p:spPr>
          <a:xfrm>
            <a:off x="410945" y="4971202"/>
            <a:ext cx="34868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在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AOM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CON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中，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137E8908-8F90-030D-49CA-FCED1B18AA08}"/>
              </a:ext>
            </a:extLst>
          </p:cNvPr>
          <p:cNvSpPr txBox="1"/>
          <p:nvPr/>
        </p:nvSpPr>
        <p:spPr>
          <a:xfrm>
            <a:off x="410945" y="5446690"/>
            <a:ext cx="70523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AOM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CON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MAO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NCO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5A51DB42-A5C4-C1E4-1510-D7506FF605CF}"/>
              </a:ext>
            </a:extLst>
          </p:cNvPr>
          <p:cNvSpPr txBox="1"/>
          <p:nvPr/>
        </p:nvSpPr>
        <p:spPr>
          <a:xfrm>
            <a:off x="410945" y="5922178"/>
            <a:ext cx="484320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AOM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CON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A. S. A.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D3C230B3-07A7-2404-346B-18894F649C2B}"/>
              </a:ext>
            </a:extLst>
          </p:cNvPr>
          <p:cNvSpPr txBox="1"/>
          <p:nvPr/>
        </p:nvSpPr>
        <p:spPr>
          <a:xfrm>
            <a:off x="410945" y="6397666"/>
            <a:ext cx="20311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  <p:bldP spid="16" grpId="0" build="allAtOnce"/>
      <p:bldP spid="17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62" name="yt_shape_12362"/>
          <p:cNvSpPr txBox="1"/>
          <p:nvPr/>
        </p:nvSpPr>
        <p:spPr>
          <a:xfrm>
            <a:off x="540120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若将图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中过点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的直线旋转至图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的情况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其余条件不变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中的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9bfa2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的关系仍然成立吗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请说明理由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2363" name="yt_image_12363" title="H_145.04016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696400" y="1700808"/>
            <a:ext cx="1860566" cy="18420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yt_shape_12365"/>
          <p:cNvSpPr txBox="1"/>
          <p:nvPr/>
        </p:nvSpPr>
        <p:spPr>
          <a:xfrm>
            <a:off x="540120" y="1808647"/>
            <a:ext cx="5023811" cy="330930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MO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NO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仍然成立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理由：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可证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CDA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MAO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NCO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AOM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CON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AO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CO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MAO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NCO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AOM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CON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A. S. A.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MO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NO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DE3FF13-C105-9695-6EFB-52FDB6765528}"/>
              </a:ext>
            </a:extLst>
          </p:cNvPr>
          <p:cNvSpPr txBox="1"/>
          <p:nvPr/>
        </p:nvSpPr>
        <p:spPr>
          <a:xfrm>
            <a:off x="450109" y="1761841"/>
            <a:ext cx="51553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仍然成立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理由：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EAAFD7C-EEB8-34DB-8E90-C1EE60B84F56}"/>
              </a:ext>
            </a:extLst>
          </p:cNvPr>
          <p:cNvSpPr txBox="1"/>
          <p:nvPr/>
        </p:nvSpPr>
        <p:spPr>
          <a:xfrm>
            <a:off x="450109" y="2237329"/>
            <a:ext cx="4450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可证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7F65811-BB18-466C-7B59-37245A70CEFB}"/>
              </a:ext>
            </a:extLst>
          </p:cNvPr>
          <p:cNvSpPr txBox="1"/>
          <p:nvPr/>
        </p:nvSpPr>
        <p:spPr>
          <a:xfrm>
            <a:off x="450109" y="2712817"/>
            <a:ext cx="31820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MAO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NCO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0EFE68C-03BF-9895-115D-9A323AE27C34}"/>
              </a:ext>
            </a:extLst>
          </p:cNvPr>
          <p:cNvSpPr txBox="1"/>
          <p:nvPr/>
        </p:nvSpPr>
        <p:spPr>
          <a:xfrm>
            <a:off x="450109" y="3188305"/>
            <a:ext cx="48124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AOM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CON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92A62210-7F62-7981-5CA3-0FB8963D23F5}"/>
              </a:ext>
            </a:extLst>
          </p:cNvPr>
          <p:cNvSpPr txBox="1"/>
          <p:nvPr/>
        </p:nvSpPr>
        <p:spPr>
          <a:xfrm>
            <a:off x="450109" y="3663793"/>
            <a:ext cx="28772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MAO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NCO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91280E8C-1AD3-BA5B-8F98-7AB918FBF4FA}"/>
              </a:ext>
            </a:extLst>
          </p:cNvPr>
          <p:cNvSpPr txBox="1"/>
          <p:nvPr/>
        </p:nvSpPr>
        <p:spPr>
          <a:xfrm>
            <a:off x="450109" y="4139281"/>
            <a:ext cx="484320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AOM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CON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A. S. A.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8C6EB0EF-8D82-62B4-D472-15FFAF9D550F}"/>
              </a:ext>
            </a:extLst>
          </p:cNvPr>
          <p:cNvSpPr txBox="1"/>
          <p:nvPr/>
        </p:nvSpPr>
        <p:spPr>
          <a:xfrm>
            <a:off x="450109" y="4614769"/>
            <a:ext cx="20311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8" name="yt_shape_12298"/>
          <p:cNvSpPr txBox="1"/>
          <p:nvPr/>
        </p:nvSpPr>
        <p:spPr>
          <a:xfrm>
            <a:off x="540120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在同一条直线上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e76ff"/>
              </a:rPr>
              <a:t>要利用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S. S. S.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推理得出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还需要添加的一个条件可以是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300" name="yt_table_12300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0391576"/>
              </p:ext>
            </p:extLst>
          </p:nvPr>
        </p:nvGraphicFramePr>
        <p:xfrm>
          <a:off x="540047" y="1859435"/>
          <a:ext cx="5574031" cy="950976"/>
        </p:xfrm>
        <a:graphic>
          <a:graphicData uri="http://schemas.openxmlformats.org/drawingml/2006/table">
            <a:tbl>
              <a:tblPr/>
              <a:tblGrid>
                <a:gridCol w="3092768">
                  <a:extLst>
                    <a:ext uri="{9D8B030D-6E8A-4147-A177-3AD203B41FA5}">
                      <a16:colId xmlns:a16="http://schemas.microsoft.com/office/drawing/2014/main" val="10515"/>
                    </a:ext>
                  </a:extLst>
                </a:gridCol>
                <a:gridCol w="2481263">
                  <a:extLst>
                    <a:ext uri="{9D8B030D-6E8A-4147-A177-3AD203B41FA5}">
                      <a16:colId xmlns:a16="http://schemas.microsoft.com/office/drawing/2014/main" val="1051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DE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CE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DE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CE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以上都不对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24"/>
                  </a:ext>
                </a:extLst>
              </a:tr>
            </a:tbl>
          </a:graphicData>
        </a:graphic>
      </p:graphicFrame>
      <p:pic>
        <p:nvPicPr>
          <p:cNvPr id="12299" name="yt_image_12299_skip" title="H_118.35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32018" y="1859435"/>
            <a:ext cx="1617822" cy="15030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B693370-B9DF-2A82-AF52-C6999B4F5C2A}"/>
              </a:ext>
            </a:extLst>
          </p:cNvPr>
          <p:cNvSpPr txBox="1"/>
          <p:nvPr/>
        </p:nvSpPr>
        <p:spPr>
          <a:xfrm>
            <a:off x="10394208" y="132868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02" name="yt_shape_12302"/>
          <p:cNvSpPr txBox="1"/>
          <p:nvPr/>
        </p:nvSpPr>
        <p:spPr>
          <a:xfrm>
            <a:off x="540000" y="900000"/>
            <a:ext cx="1103988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边上的中线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pic>
        <p:nvPicPr>
          <p:cNvPr id="12303" name="yt_image_12303" title="H_124.38">
            <a:extLst>
              <a:ext uri="">
                <a16:creationId xmlns:a14="http://schemas.microsoft.com/office/drawing/2010/main" xmlns:mc="http://schemas.openxmlformats.org/markup-compatibility/2006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33441" y="1563556"/>
            <a:ext cx="1486706" cy="1579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2305" name="yt_shape_12305"/>
              <p:cNvSpPr txBox="1"/>
              <p:nvPr/>
            </p:nvSpPr>
            <p:spPr>
              <a:xfrm>
                <a:off x="540000" y="3161732"/>
                <a:ext cx="4868640" cy="292163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证明：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是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边上的中线，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在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𝐴𝐶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𝐴𝐷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𝐴𝐷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𝐵𝐷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𝐶𝐷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宋体/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≌△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S. S. S.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2305" name="yt_shape_12305" descr="{&quot;rangeId&quot;:4,&quot;mathAnswerShape&quot;:1,&quot;IsSplitBraceMath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161732"/>
                <a:ext cx="4868640" cy="2921634"/>
              </a:xfrm>
              <a:prstGeom prst="rect">
                <a:avLst/>
              </a:prstGeom>
              <a:blipFill>
                <a:blip r:embed="rId3"/>
                <a:stretch>
                  <a:fillRect l="-3885" t="-1879" b="-56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9DB1F8D1-7FB6-6490-288A-581A818FAD91}"/>
              </a:ext>
            </a:extLst>
          </p:cNvPr>
          <p:cNvSpPr txBox="1"/>
          <p:nvPr/>
        </p:nvSpPr>
        <p:spPr>
          <a:xfrm>
            <a:off x="449989" y="3114926"/>
            <a:ext cx="45187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是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边上的中线，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B7D65BF-4A11-EEE8-8AE7-084648E93275}"/>
              </a:ext>
            </a:extLst>
          </p:cNvPr>
          <p:cNvSpPr txBox="1"/>
          <p:nvPr/>
        </p:nvSpPr>
        <p:spPr>
          <a:xfrm>
            <a:off x="449989" y="3590414"/>
            <a:ext cx="19628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45F0B84A-CC6A-29DD-4EB3-D498F89E6508}"/>
                  </a:ext>
                </a:extLst>
              </p:cNvPr>
              <p:cNvSpPr txBox="1"/>
              <p:nvPr/>
            </p:nvSpPr>
            <p:spPr>
              <a:xfrm>
                <a:off x="449989" y="4065902"/>
                <a:ext cx="5001641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在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𝐴𝐶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𝐴𝐷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𝐴𝐷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𝐵𝐷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𝐶𝐷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4" name="文本框 3" descr="{'rangeId': 4, 'mathAnswerShape': 1, 'IsSplitBraceMath': 1}">
                <a:extLst>
                  <a:ext uri="{FF2B5EF4-FFF2-40B4-BE49-F238E27FC236}">
                    <a16:creationId xmlns:a16="http://schemas.microsoft.com/office/drawing/2014/main" id="{45F0B84A-CC6A-29DD-4EB3-D498F89E650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065902"/>
                <a:ext cx="5001641" cy="1611643"/>
              </a:xfrm>
              <a:prstGeom prst="rect">
                <a:avLst/>
              </a:prstGeom>
              <a:blipFill>
                <a:blip r:embed="rId4"/>
                <a:stretch>
                  <a:fillRect l="-195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CF018969-B5B4-BF29-127B-09F37998FF1B}"/>
              </a:ext>
            </a:extLst>
          </p:cNvPr>
          <p:cNvSpPr txBox="1"/>
          <p:nvPr/>
        </p:nvSpPr>
        <p:spPr>
          <a:xfrm>
            <a:off x="449989" y="5583933"/>
            <a:ext cx="44441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S. S. S.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07" name="yt_shape_12307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西藏自治区中考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3aaf5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</a:p>
        </p:txBody>
      </p:sp>
      <p:pic>
        <p:nvPicPr>
          <p:cNvPr id="12308" name="yt_image_12308" title="H_118.71">
            <a:extLst>
              <a:ext uri="">
                <a16:creationId xmlns:a14="http://schemas.microsoft.com/office/drawing/2010/main" xmlns:mc="http://schemas.openxmlformats.org/markup-compatibility/2006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68408" y="2060848"/>
            <a:ext cx="1990162" cy="1507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yt_shape_12310"/>
              <p:cNvSpPr txBox="1"/>
              <p:nvPr/>
            </p:nvSpPr>
            <p:spPr>
              <a:xfrm>
                <a:off x="479376" y="1340768"/>
                <a:ext cx="5759910" cy="340176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证明：在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𝐷𝐸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𝐴𝐶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𝐷𝐶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𝐶𝐵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𝐶𝐸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宋体/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≌△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S. S. S.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DCE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DCE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</a:p>
            </p:txBody>
          </p:sp>
        </mc:Choice>
        <mc:Fallback>
          <p:sp>
            <p:nvSpPr>
              <p:cNvPr id="4" name="yt_shape_123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1340768"/>
                <a:ext cx="5759910" cy="3401765"/>
              </a:xfrm>
              <a:prstGeom prst="rect">
                <a:avLst/>
              </a:prstGeom>
              <a:blipFill>
                <a:blip r:embed="rId3"/>
                <a:stretch>
                  <a:fillRect l="-3280" b="-46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687DE551-8DAA-8059-5D91-3AB825FB73BA}"/>
                  </a:ext>
                </a:extLst>
              </p:cNvPr>
              <p:cNvSpPr txBox="1"/>
              <p:nvPr/>
            </p:nvSpPr>
            <p:spPr>
              <a:xfrm>
                <a:off x="389365" y="1293962"/>
                <a:ext cx="5884291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证明：在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DEC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𝐷𝐸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𝐴𝐶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𝐷𝐶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𝐶𝐵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𝐶𝐸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687DE551-8DAA-8059-5D91-3AB825FB73B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9365" y="1293962"/>
                <a:ext cx="5884291" cy="1611643"/>
              </a:xfrm>
              <a:prstGeom prst="rect">
                <a:avLst/>
              </a:prstGeom>
              <a:blipFill>
                <a:blip r:embed="rId4"/>
                <a:stretch>
                  <a:fillRect l="-165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8032D928-839B-F62D-1910-0CAA8309574B}"/>
              </a:ext>
            </a:extLst>
          </p:cNvPr>
          <p:cNvSpPr txBox="1"/>
          <p:nvPr/>
        </p:nvSpPr>
        <p:spPr>
          <a:xfrm>
            <a:off x="389365" y="2811993"/>
            <a:ext cx="46552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S. S. S.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D6B634F-1A2A-F622-B10E-75F8B13A58BB}"/>
              </a:ext>
            </a:extLst>
          </p:cNvPr>
          <p:cNvSpPr txBox="1"/>
          <p:nvPr/>
        </p:nvSpPr>
        <p:spPr>
          <a:xfrm>
            <a:off x="389365" y="3287481"/>
            <a:ext cx="3078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0C8851E-E204-A597-38F4-DF4F45E79308}"/>
              </a:ext>
            </a:extLst>
          </p:cNvPr>
          <p:cNvSpPr txBox="1"/>
          <p:nvPr/>
        </p:nvSpPr>
        <p:spPr>
          <a:xfrm>
            <a:off x="389365" y="3762969"/>
            <a:ext cx="56379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C8CCF3CE-101F-9DC6-2F30-FE55B0AB0587}"/>
              </a:ext>
            </a:extLst>
          </p:cNvPr>
          <p:cNvSpPr txBox="1"/>
          <p:nvPr/>
        </p:nvSpPr>
        <p:spPr>
          <a:xfrm>
            <a:off x="389365" y="4238458"/>
            <a:ext cx="1780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12" name="yt_shape_12312"/>
          <p:cNvSpPr txBox="1"/>
          <p:nvPr/>
        </p:nvSpPr>
        <p:spPr>
          <a:xfrm>
            <a:off x="540000" y="900000"/>
            <a:ext cx="6121869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边边边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在全等三角形中的应用</a:t>
            </a:r>
          </a:p>
        </p:txBody>
      </p:sp>
      <p:sp>
        <p:nvSpPr>
          <p:cNvPr id="12313" name="yt_shape_12313"/>
          <p:cNvSpPr txBox="1"/>
          <p:nvPr/>
        </p:nvSpPr>
        <p:spPr>
          <a:xfrm>
            <a:off x="540119" y="1395205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青岛二十六中期中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工人师傅常用角尺平分一个任意角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做法如下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5519d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是一个任意角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上分别取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移动角尺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68236"/>
              </a:rPr>
              <a:t>使角尺两边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相同的刻度分别与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两点重合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过角尺顶点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的射线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即为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的平分线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81b23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做法中用到的三角形全等的判定方法是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sp>
        <p:nvSpPr>
          <p:cNvPr id="12317" name="yt_shape_12317"/>
          <p:cNvSpPr txBox="1"/>
          <p:nvPr/>
        </p:nvSpPr>
        <p:spPr>
          <a:xfrm>
            <a:off x="540000" y="5256696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314" name="yt_shape_12314" title="H_136.93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12001" y="3467267"/>
            <a:ext cx="1767997" cy="1739025"/>
            <a:chOff x="0" y="0"/>
            <a:chExt cx="1767997" cy="1739025"/>
          </a:xfrm>
        </p:grpSpPr>
        <p:pic>
          <p:nvPicPr>
            <p:cNvPr id="2" name="yt_image_12314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767997" cy="13430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316" name="yt_shape_12316"/>
            <p:cNvSpPr txBox="1"/>
            <p:nvPr/>
          </p:nvSpPr>
          <p:spPr>
            <a:xfrm>
              <a:off x="350717" y="1379025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12318" name="yt_shape_12318"/>
          <p:cNvSpPr txBox="1"/>
          <p:nvPr/>
        </p:nvSpPr>
        <p:spPr>
          <a:xfrm>
            <a:off x="540000" y="5665980"/>
            <a:ext cx="3214341" cy="43223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  <a:tabLst>
                <a:tab pos="1902962" algn="l"/>
              </a:tabLst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A. A. A. S.</a:t>
            </a:r>
            <a:r>
              <a:rPr lang="en-US" altLang="zh-CN" sz="1200" b="0" i="0" u="none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B. S. A. S.</a:t>
            </a:r>
          </a:p>
        </p:txBody>
      </p:sp>
      <p:sp>
        <p:nvSpPr>
          <p:cNvPr id="12319" name="yt_shape_12319"/>
          <p:cNvSpPr txBox="1"/>
          <p:nvPr/>
        </p:nvSpPr>
        <p:spPr>
          <a:xfrm>
            <a:off x="540000" y="6149002"/>
            <a:ext cx="3197670" cy="43223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  <a:tabLst>
                <a:tab pos="1902962" algn="l"/>
              </a:tabLst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C. A. S. A.</a:t>
            </a:r>
            <a:r>
              <a:rPr lang="en-US" altLang="zh-CN" sz="1200" b="0" i="0" u="none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D. S. S. S.</a:t>
            </a:r>
          </a:p>
        </p:txBody>
      </p:sp>
      <p:pic>
        <p:nvPicPr>
          <p:cNvPr id="4" name="yt_shape_1715239520593">
            <a:extLst>
              <a:ext uri="{FF2B5EF4-FFF2-40B4-BE49-F238E27FC236}">
                <a16:creationId xmlns:a16="http://schemas.microsoft.com/office/drawing/2014/main" id="{805FC8E0-B92A-0145-399B-19087BD4902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3310"/>
            <a:ext cx="1186052" cy="333499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55B9E998-711B-6EF7-E16D-4FC8E0500400}"/>
              </a:ext>
            </a:extLst>
          </p:cNvPr>
          <p:cNvSpPr txBox="1"/>
          <p:nvPr/>
        </p:nvSpPr>
        <p:spPr>
          <a:xfrm>
            <a:off x="6241308" y="277486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20" name="yt_shape_12320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三月三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放风筝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如图是小明制作的风筝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他根据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EH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FH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f34c2,isEnd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不用度量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就知道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DEH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DFH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小明是通过全等三角形的识别得到的结论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e3394,isEnd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请问小明用的识别方法是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</a:t>
            </a:r>
            <a:r>
              <a:rPr sz="15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用字母表示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12324" name="yt_shape_12324"/>
          <p:cNvSpPr txBox="1"/>
          <p:nvPr/>
        </p:nvSpPr>
        <p:spPr>
          <a:xfrm>
            <a:off x="540000" y="4770455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321" name="yt_shape_12321" title="H_175.4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435196" y="2491930"/>
            <a:ext cx="1321606" cy="2228229"/>
            <a:chOff x="0" y="0"/>
            <a:chExt cx="1321606" cy="2228229"/>
          </a:xfrm>
        </p:grpSpPr>
        <p:pic>
          <p:nvPicPr>
            <p:cNvPr id="2" name="yt_image_12321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321606" cy="183222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323" name="yt_shape_12323"/>
            <p:cNvSpPr txBox="1"/>
            <p:nvPr/>
          </p:nvSpPr>
          <p:spPr>
            <a:xfrm>
              <a:off x="127522" y="1868229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FB1CF614-CE7B-1645-6E2F-76215329168C}"/>
              </a:ext>
            </a:extLst>
          </p:cNvPr>
          <p:cNvSpPr txBox="1"/>
          <p:nvPr/>
        </p:nvSpPr>
        <p:spPr>
          <a:xfrm>
            <a:off x="4107708" y="1804170"/>
            <a:ext cx="14516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S. S. S.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26" name="yt_shape_12326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2325" name="yt_image_12325">
            <a:extLst>
              <a:ext uri="">
                <a16:creationId xmlns:a14="http://schemas.microsoft.com/office/drawing/2010/main" xmlns:a16="http://schemas.microsoft.com/office/drawing/2014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328" name="yt_shape_12328"/>
          <p:cNvSpPr txBox="1"/>
          <p:nvPr/>
        </p:nvSpPr>
        <p:spPr>
          <a:xfrm>
            <a:off x="540119" y="148216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下列条件中不能判断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4601a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332" name="yt_table_12332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6847281"/>
              </p:ext>
            </p:extLst>
          </p:nvPr>
        </p:nvGraphicFramePr>
        <p:xfrm>
          <a:off x="540047" y="2441600"/>
          <a:ext cx="5445443" cy="950976"/>
        </p:xfrm>
        <a:graphic>
          <a:graphicData uri="http://schemas.openxmlformats.org/drawingml/2006/table">
            <a:tbl>
              <a:tblPr/>
              <a:tblGrid>
                <a:gridCol w="3057843">
                  <a:extLst>
                    <a:ext uri="{9D8B030D-6E8A-4147-A177-3AD203B41FA5}">
                      <a16:colId xmlns:a16="http://schemas.microsoft.com/office/drawing/2014/main" val="10517"/>
                    </a:ext>
                  </a:extLst>
                </a:gridCol>
                <a:gridCol w="2387600">
                  <a:extLst>
                    <a:ext uri="{9D8B030D-6E8A-4147-A177-3AD203B41FA5}">
                      <a16:colId xmlns:a16="http://schemas.microsoft.com/office/drawing/2014/main" val="1051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DE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E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EF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EF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∥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26"/>
                  </a:ext>
                </a:extLst>
              </a:tr>
            </a:tbl>
          </a:graphicData>
        </a:graphic>
      </p:graphicFrame>
      <p:grpSp>
        <p:nvGrpSpPr>
          <p:cNvPr id="12329" name="yt_shape_12329_skip" title="H_137.83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156417" y="2441600"/>
            <a:ext cx="2493615" cy="1750455"/>
            <a:chOff x="0" y="0"/>
            <a:chExt cx="2493615" cy="1750455"/>
          </a:xfrm>
        </p:grpSpPr>
        <p:pic>
          <p:nvPicPr>
            <p:cNvPr id="2" name="yt_image_12329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493615" cy="135445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331" name="yt_shape_12331"/>
            <p:cNvSpPr txBox="1"/>
            <p:nvPr/>
          </p:nvSpPr>
          <p:spPr>
            <a:xfrm>
              <a:off x="713526" y="1390455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14A4474D-C4ED-F13F-3A30-AC32DD208ACB}"/>
              </a:ext>
            </a:extLst>
          </p:cNvPr>
          <p:cNvSpPr txBox="1"/>
          <p:nvPr/>
        </p:nvSpPr>
        <p:spPr>
          <a:xfrm>
            <a:off x="1669308" y="191084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34" name="yt_shape_12334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在如图所示的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方格中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每个小方格都是边长为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的正方形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3977d,isEnd"/>
              </a:rPr>
              <a:t>是格点三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角形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即顶点恰好是正方形的顶点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仅有一条公共边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f641b,isEnd"/>
              </a:rPr>
              <a:t>且全等的所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有格点三角形的个数是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12338" name="yt_shape_12338"/>
          <p:cNvSpPr txBox="1"/>
          <p:nvPr/>
        </p:nvSpPr>
        <p:spPr>
          <a:xfrm>
            <a:off x="540000" y="4232221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335" name="yt_shape_12335" title="H_133.0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449061" y="2491930"/>
            <a:ext cx="1293876" cy="1689876"/>
            <a:chOff x="0" y="0"/>
            <a:chExt cx="1293876" cy="1689876"/>
          </a:xfrm>
        </p:grpSpPr>
        <p:pic>
          <p:nvPicPr>
            <p:cNvPr id="2" name="yt_image_12335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293876" cy="12938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337" name="yt_shape_12337"/>
            <p:cNvSpPr txBox="1"/>
            <p:nvPr/>
          </p:nvSpPr>
          <p:spPr>
            <a:xfrm>
              <a:off x="113657" y="132987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A387DB23-CE12-16D4-30E3-B2BD1B5E7253}"/>
              </a:ext>
            </a:extLst>
          </p:cNvPr>
          <p:cNvSpPr txBox="1"/>
          <p:nvPr/>
        </p:nvSpPr>
        <p:spPr>
          <a:xfrm>
            <a:off x="3802908" y="1804170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339" name="yt_shape_12339"/>
              <p:cNvSpPr txBox="1"/>
              <p:nvPr/>
            </p:nvSpPr>
            <p:spPr>
              <a:xfrm>
                <a:off x="540119" y="900000"/>
                <a:ext cx="11492915" cy="436202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教材第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页第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题变式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在同一条直线上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b1eca"/>
                  </a:rPr>
                  <a:t> 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≌△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DEF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证明：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且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在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𝐵𝐶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𝐸𝐹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𝐷𝐸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𝐴𝐶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𝐷𝐹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宋体/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≌△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S. S. S.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2339" name="yt_shape_12339" descr="{&quot;rangeId&quot;:24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4362028"/>
              </a:xfrm>
              <a:prstGeom prst="rect">
                <a:avLst/>
              </a:prstGeom>
              <a:blipFill>
                <a:blip r:embed="rId2"/>
                <a:stretch>
                  <a:fillRect l="-1645" t="-1259" b="-349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343" name="yt_image_12343" title="H_84.6">
            <a:extLst>
              <a:ext uri="">
                <a16:creationId xmlns:mc="http://schemas.openxmlformats.org/markup-compatibility/2006" xmlns:a14="http://schemas.microsoft.com/office/drawing/2010/main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41395" y="2491102"/>
            <a:ext cx="2510604" cy="10744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1AB4DF7-ACBD-8721-8E50-FD5732ED1679}"/>
              </a:ext>
            </a:extLst>
          </p:cNvPr>
          <p:cNvSpPr txBox="1"/>
          <p:nvPr/>
        </p:nvSpPr>
        <p:spPr>
          <a:xfrm>
            <a:off x="450108" y="2279658"/>
            <a:ext cx="69999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409A8CA-7DA4-FFE6-8C56-02431F20268A}"/>
              </a:ext>
            </a:extLst>
          </p:cNvPr>
          <p:cNvSpPr txBox="1"/>
          <p:nvPr/>
        </p:nvSpPr>
        <p:spPr>
          <a:xfrm>
            <a:off x="450108" y="2755146"/>
            <a:ext cx="3828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且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D99D6D9E-D7D2-8589-2ACA-FB8D4A789943}"/>
                  </a:ext>
                </a:extLst>
              </p:cNvPr>
              <p:cNvSpPr txBox="1"/>
              <p:nvPr/>
            </p:nvSpPr>
            <p:spPr>
              <a:xfrm>
                <a:off x="450108" y="3230634"/>
                <a:ext cx="4952428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在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DEF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𝐵𝐶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𝐸𝐹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𝐷𝐸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𝐴𝐶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𝐷𝐹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4" name="文本框 3" descr="{'rangeId': 24, 'hasSerialNum': 1}">
                <a:extLst>
                  <a:ext uri="{FF2B5EF4-FFF2-40B4-BE49-F238E27FC236}">
                    <a16:creationId xmlns:a16="http://schemas.microsoft.com/office/drawing/2014/main" id="{D99D6D9E-D7D2-8589-2ACA-FB8D4A78994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230634"/>
                <a:ext cx="4952428" cy="1611643"/>
              </a:xfrm>
              <a:prstGeom prst="rect">
                <a:avLst/>
              </a:prstGeom>
              <a:blipFill>
                <a:blip r:embed="rId4"/>
                <a:stretch>
                  <a:fillRect l="-197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CB86FFA6-AD74-C2D5-D258-909481F1CEC9}"/>
              </a:ext>
            </a:extLst>
          </p:cNvPr>
          <p:cNvSpPr txBox="1"/>
          <p:nvPr/>
        </p:nvSpPr>
        <p:spPr>
          <a:xfrm>
            <a:off x="450108" y="4748665"/>
            <a:ext cx="44091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S. S. S.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1339</Words>
  <Application>Microsoft Office PowerPoint</Application>
  <PresentationFormat>宽屏</PresentationFormat>
  <Paragraphs>134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44" baseType="lpstr">
      <vt:lpstr>,isEnd</vt:lpstr>
      <vt:lpstr>_⨹_1_3aaf5</vt:lpstr>
      <vt:lpstr>_⨹_1_4601a</vt:lpstr>
      <vt:lpstr>_⨹_1_5519d</vt:lpstr>
      <vt:lpstr>_⨹_1_81b23</vt:lpstr>
      <vt:lpstr>_⨹_1_86784</vt:lpstr>
      <vt:lpstr>_⨹_1_9bfa2</vt:lpstr>
      <vt:lpstr>_⨹_1_b1eca</vt:lpstr>
      <vt:lpstr>_⨹_1_b64c5</vt:lpstr>
      <vt:lpstr>_⨹_1_e3394,isEnd</vt:lpstr>
      <vt:lpstr>_⨹_1_f34c2,isEnd</vt:lpstr>
      <vt:lpstr>_⨹_3_e76ff</vt:lpstr>
      <vt:lpstr>_⨹_4_3977d,isEnd</vt:lpstr>
      <vt:lpstr>_⨹_4_af8c6</vt:lpstr>
      <vt:lpstr>_⨹_5_68236</vt:lpstr>
      <vt:lpstr>_⨹_5_f641b,isEnd</vt:lpstr>
      <vt:lpstr>Finished</vt:lpstr>
      <vt:lpstr>等线</vt:lpstr>
      <vt:lpstr>等线 Light</vt:lpstr>
      <vt:lpstr>黑体</vt:lpstr>
      <vt:lpstr>华文行楷</vt:lpstr>
      <vt:lpstr>楷体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10</cp:revision>
  <dcterms:created xsi:type="dcterms:W3CDTF">2024-05-09T07:18:28Z</dcterms:created>
  <dcterms:modified xsi:type="dcterms:W3CDTF">2024-05-09T09:13:12Z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