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23" r:id="rId8"/>
    <p:sldId id="311" r:id="rId9"/>
    <p:sldId id="313" r:id="rId10"/>
    <p:sldId id="314" r:id="rId11"/>
    <p:sldId id="315" r:id="rId12"/>
    <p:sldId id="316" r:id="rId13"/>
    <p:sldId id="325" r:id="rId14"/>
    <p:sldId id="326" r:id="rId15"/>
    <p:sldId id="318" r:id="rId16"/>
    <p:sldId id="319" r:id="rId17"/>
    <p:sldId id="321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660"/>
  </p:normalViewPr>
  <p:slideViewPr>
    <p:cSldViewPr showGuides="1">
      <p:cViewPr>
        <p:scale>
          <a:sx n="50" d="100"/>
          <a:sy n="50" d="100"/>
        </p:scale>
        <p:origin x="584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bin"/><Relationship Id="rId3" Type="http://schemas.openxmlformats.org/officeDocument/2006/relationships/image" Target="../media/image24.png"/><Relationship Id="rId7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9" name="yt_shape_1327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78" name="yt_image_132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81" name="yt_shape_13281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角平分线的性质定理</a:t>
            </a:r>
          </a:p>
        </p:txBody>
      </p:sp>
      <p:sp>
        <p:nvSpPr>
          <p:cNvPr id="13282" name="yt_shape_13282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284f"/>
              </a:rPr>
              <a:t>则下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86" name="yt_table_1328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86886"/>
              </p:ext>
            </p:extLst>
          </p:nvPr>
        </p:nvGraphicFramePr>
        <p:xfrm>
          <a:off x="540047" y="2936805"/>
          <a:ext cx="7437756" cy="950976"/>
        </p:xfrm>
        <a:graphic>
          <a:graphicData uri="http://schemas.openxmlformats.org/drawingml/2006/table">
            <a:tbl>
              <a:tblPr/>
              <a:tblGrid>
                <a:gridCol w="4184968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  <a:gridCol w="3252788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CPO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CPO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DPO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</a:tbl>
          </a:graphicData>
        </a:graphic>
      </p:graphicFrame>
      <p:grpSp>
        <p:nvGrpSpPr>
          <p:cNvPr id="13283" name="yt_shape_13283_skip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7151" y="2936805"/>
            <a:ext cx="1822734" cy="1948194"/>
            <a:chOff x="0" y="0"/>
            <a:chExt cx="1822734" cy="1948194"/>
          </a:xfrm>
        </p:grpSpPr>
        <p:pic>
          <p:nvPicPr>
            <p:cNvPr id="2" name="yt_image_1328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2734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85" name="yt_shape_13285"/>
            <p:cNvSpPr txBox="1"/>
            <p:nvPr/>
          </p:nvSpPr>
          <p:spPr>
            <a:xfrm>
              <a:off x="378086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677617">
            <a:extLst>
              <a:ext uri="{FF2B5EF4-FFF2-40B4-BE49-F238E27FC236}">
                <a16:creationId xmlns:a16="http://schemas.microsoft.com/office/drawing/2014/main" id="{87FF36B6-F986-DB26-66F3-A86AD236B6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97721D7-8779-E311-B190-C3B3A62B53BA}"/>
              </a:ext>
            </a:extLst>
          </p:cNvPr>
          <p:cNvSpPr txBox="1"/>
          <p:nvPr/>
        </p:nvSpPr>
        <p:spPr>
          <a:xfrm>
            <a:off x="31933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0" name="yt_shape_1333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993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331" name="yt_image_13331" title="H_228.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700808"/>
            <a:ext cx="2099616" cy="165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334"/>
          <p:cNvSpPr txBox="1"/>
          <p:nvPr/>
        </p:nvSpPr>
        <p:spPr>
          <a:xfrm>
            <a:off x="546824" y="31643"/>
            <a:ext cx="2061334" cy="17286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00" b="0" i="0" u="none" spc="-9400">
                <a:solidFill>
                  <a:srgbClr val="1EE3CF"/>
                </a:solidFill>
                <a:effectLst/>
                <a:latin typeface="宋体/Times New Roman" pitchFamily="94"/>
                <a:ea typeface="宋体" pitchFamily="94"/>
              </a:rPr>
              <a:t> </a:t>
            </a:r>
            <a:r>
              <a:rPr lang="en-US" altLang="zh-CN" sz="9400" b="0" i="0" u="none" spc="13949">
                <a:solidFill>
                  <a:srgbClr val="1EE3CF"/>
                </a:solidFill>
                <a:effectLst/>
                <a:latin typeface="宋体/Times New Roman" pitchFamily="94"/>
                <a:ea typeface="宋体" pitchFamily="94"/>
              </a:rPr>
              <a:t> </a:t>
            </a:r>
          </a:p>
        </p:txBody>
      </p:sp>
      <p:pic>
        <p:nvPicPr>
          <p:cNvPr id="5" name="yt_image_13333" title="H_147.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3855613"/>
            <a:ext cx="2069517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336"/>
          <p:cNvSpPr txBox="1"/>
          <p:nvPr/>
        </p:nvSpPr>
        <p:spPr>
          <a:xfrm>
            <a:off x="546824" y="1951966"/>
            <a:ext cx="556562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的平分线上，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H. L.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F2B92C-61C6-12A3-E71D-F88616E6A77B}"/>
              </a:ext>
            </a:extLst>
          </p:cNvPr>
          <p:cNvSpPr txBox="1"/>
          <p:nvPr/>
        </p:nvSpPr>
        <p:spPr>
          <a:xfrm>
            <a:off x="456813" y="1905160"/>
            <a:ext cx="235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1A493C-12A6-2BCF-2B80-C72395831009}"/>
              </a:ext>
            </a:extLst>
          </p:cNvPr>
          <p:cNvSpPr txBox="1"/>
          <p:nvPr/>
        </p:nvSpPr>
        <p:spPr>
          <a:xfrm>
            <a:off x="456813" y="2380648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3131CC-016A-34CF-72CF-316A2751AA56}"/>
              </a:ext>
            </a:extLst>
          </p:cNvPr>
          <p:cNvSpPr txBox="1"/>
          <p:nvPr/>
        </p:nvSpPr>
        <p:spPr>
          <a:xfrm>
            <a:off x="456813" y="2856136"/>
            <a:ext cx="569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14CAF5-BD28-E072-50EF-9E5625477EB7}"/>
              </a:ext>
            </a:extLst>
          </p:cNvPr>
          <p:cNvSpPr txBox="1"/>
          <p:nvPr/>
        </p:nvSpPr>
        <p:spPr>
          <a:xfrm>
            <a:off x="504438" y="3331624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86E7CC-2617-020E-55EA-E61ACF5EDE8A}"/>
              </a:ext>
            </a:extLst>
          </p:cNvPr>
          <p:cNvSpPr txBox="1"/>
          <p:nvPr/>
        </p:nvSpPr>
        <p:spPr>
          <a:xfrm>
            <a:off x="456813" y="3807112"/>
            <a:ext cx="559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92AFC4-357F-BFEB-820A-8D0213DD68A8}"/>
              </a:ext>
            </a:extLst>
          </p:cNvPr>
          <p:cNvSpPr txBox="1"/>
          <p:nvPr/>
        </p:nvSpPr>
        <p:spPr>
          <a:xfrm>
            <a:off x="456813" y="4282600"/>
            <a:ext cx="499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 L.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F7E558-2B3F-1B11-7350-E93F0A6AF8AB}"/>
              </a:ext>
            </a:extLst>
          </p:cNvPr>
          <p:cNvSpPr txBox="1"/>
          <p:nvPr/>
        </p:nvSpPr>
        <p:spPr>
          <a:xfrm>
            <a:off x="456813" y="4758088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8" name="yt_shape_1333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337" name="yt_image_13337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0" name="yt_shape_13340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d62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df9"/>
              </a:rPr>
              <a:t>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341" name="yt_image_13341" title="H_183.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3747206"/>
            <a:ext cx="2937251" cy="111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3" name="yt_shape_13343"/>
          <p:cNvSpPr txBox="1"/>
          <p:nvPr/>
        </p:nvSpPr>
        <p:spPr>
          <a:xfrm>
            <a:off x="424188" y="2965795"/>
            <a:ext cx="33278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0CAD2F-AABA-9564-C579-1BCE1EB32754}"/>
              </a:ext>
            </a:extLst>
          </p:cNvPr>
          <p:cNvSpPr txBox="1"/>
          <p:nvPr/>
        </p:nvSpPr>
        <p:spPr>
          <a:xfrm>
            <a:off x="424188" y="3489162"/>
            <a:ext cx="539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19CAE5-7E5E-86B3-AE87-4B085207849D}"/>
              </a:ext>
            </a:extLst>
          </p:cNvPr>
          <p:cNvSpPr txBox="1"/>
          <p:nvPr/>
        </p:nvSpPr>
        <p:spPr>
          <a:xfrm>
            <a:off x="424188" y="3964650"/>
            <a:ext cx="36745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2E8160-6B00-1D13-4B67-66374634D001}"/>
              </a:ext>
            </a:extLst>
          </p:cNvPr>
          <p:cNvSpPr txBox="1"/>
          <p:nvPr/>
        </p:nvSpPr>
        <p:spPr>
          <a:xfrm>
            <a:off x="424188" y="4440138"/>
            <a:ext cx="2666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F4D5E82-B642-D4B7-DE3D-73581B1D9016}"/>
              </a:ext>
            </a:extLst>
          </p:cNvPr>
          <p:cNvSpPr txBox="1"/>
          <p:nvPr/>
        </p:nvSpPr>
        <p:spPr>
          <a:xfrm>
            <a:off x="424188" y="4915626"/>
            <a:ext cx="480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4" name="yt_shape_13344"/>
          <p:cNvSpPr txBox="1"/>
          <p:nvPr/>
        </p:nvSpPr>
        <p:spPr>
          <a:xfrm>
            <a:off x="767408" y="-963488"/>
            <a:ext cx="526426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1B6C80-561B-58EB-5BCA-CE377D672977}"/>
              </a:ext>
            </a:extLst>
          </p:cNvPr>
          <p:cNvSpPr txBox="1"/>
          <p:nvPr/>
        </p:nvSpPr>
        <p:spPr>
          <a:xfrm>
            <a:off x="623392" y="1385553"/>
            <a:ext cx="559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913A69-60CA-5A0D-8487-8B7C96065242}"/>
              </a:ext>
            </a:extLst>
          </p:cNvPr>
          <p:cNvSpPr txBox="1"/>
          <p:nvPr/>
        </p:nvSpPr>
        <p:spPr>
          <a:xfrm>
            <a:off x="671017" y="1861041"/>
            <a:ext cx="250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ED3DCA-D8CF-2EBC-464D-AFC60C5E641C}"/>
              </a:ext>
            </a:extLst>
          </p:cNvPr>
          <p:cNvSpPr txBox="1"/>
          <p:nvPr/>
        </p:nvSpPr>
        <p:spPr>
          <a:xfrm>
            <a:off x="623392" y="2336529"/>
            <a:ext cx="68924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7B9F6F-16D4-F9E9-E60F-358214A3EFDC}"/>
              </a:ext>
            </a:extLst>
          </p:cNvPr>
          <p:cNvSpPr txBox="1"/>
          <p:nvPr/>
        </p:nvSpPr>
        <p:spPr>
          <a:xfrm>
            <a:off x="623392" y="2812017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A53449B-7285-250C-9594-AB81D436ECD8}"/>
              </a:ext>
            </a:extLst>
          </p:cNvPr>
          <p:cNvSpPr txBox="1"/>
          <p:nvPr/>
        </p:nvSpPr>
        <p:spPr>
          <a:xfrm>
            <a:off x="623392" y="3287505"/>
            <a:ext cx="597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0DA423-2C50-69B4-61EC-40A074F54F4E}"/>
              </a:ext>
            </a:extLst>
          </p:cNvPr>
          <p:cNvSpPr txBox="1"/>
          <p:nvPr/>
        </p:nvSpPr>
        <p:spPr>
          <a:xfrm>
            <a:off x="623392" y="3762993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A06DE4-FA8A-D7A3-BAF0-941530C9DFDA}"/>
              </a:ext>
            </a:extLst>
          </p:cNvPr>
          <p:cNvSpPr txBox="1"/>
          <p:nvPr/>
        </p:nvSpPr>
        <p:spPr>
          <a:xfrm>
            <a:off x="623392" y="4238481"/>
            <a:ext cx="399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97AC5F-ED67-744D-E7EC-7A48B0DC8565}"/>
              </a:ext>
            </a:extLst>
          </p:cNvPr>
          <p:cNvSpPr txBox="1"/>
          <p:nvPr/>
        </p:nvSpPr>
        <p:spPr>
          <a:xfrm>
            <a:off x="623392" y="4713969"/>
            <a:ext cx="2758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5" name="yt_image_13341" title="H_183.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1983848"/>
            <a:ext cx="2937251" cy="111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33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4785" y="3415898"/>
            <a:ext cx="2448272" cy="78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6" name="yt_shape_13346"/>
          <p:cNvSpPr txBox="1"/>
          <p:nvPr/>
        </p:nvSpPr>
        <p:spPr>
          <a:xfrm>
            <a:off x="540000" y="900000"/>
            <a:ext cx="677788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3347" name="yt_shape_13347"/>
          <p:cNvSpPr txBox="1"/>
          <p:nvPr/>
        </p:nvSpPr>
        <p:spPr>
          <a:xfrm>
            <a:off x="623392" y="900000"/>
            <a:ext cx="92733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49" name="yt_shape_13349"/>
          <p:cNvSpPr txBox="1"/>
          <p:nvPr/>
        </p:nvSpPr>
        <p:spPr>
          <a:xfrm>
            <a:off x="540000" y="5371890"/>
            <a:ext cx="3751796" cy="1094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  <a:r>
              <a:rPr lang="en-US" altLang="zh-CN" sz="5950" b="0" i="0" u="none" spc="27906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3351"/>
              <p:cNvSpPr txBox="1"/>
              <p:nvPr/>
            </p:nvSpPr>
            <p:spPr>
              <a:xfrm>
                <a:off x="620139" y="1488676"/>
                <a:ext cx="4954883" cy="36561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" name="yt_shape_133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139" y="1488676"/>
                <a:ext cx="4954883" cy="3656194"/>
              </a:xfrm>
              <a:prstGeom prst="rect">
                <a:avLst/>
              </a:prstGeom>
              <a:blipFill>
                <a:blip r:embed="rId2"/>
                <a:stretch>
                  <a:fillRect l="-3813" t="-1333" r="-2706" b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CBF65F44-08DD-D6C4-8F37-D4CFAB5D4661}"/>
              </a:ext>
            </a:extLst>
          </p:cNvPr>
          <p:cNvSpPr txBox="1"/>
          <p:nvPr/>
        </p:nvSpPr>
        <p:spPr>
          <a:xfrm>
            <a:off x="530128" y="1441870"/>
            <a:ext cx="364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071D3F8-CA66-9DE8-FCDC-5B8D710D1D0A}"/>
                  </a:ext>
                </a:extLst>
              </p:cNvPr>
              <p:cNvSpPr txBox="1"/>
              <p:nvPr/>
            </p:nvSpPr>
            <p:spPr>
              <a:xfrm>
                <a:off x="530128" y="1917358"/>
                <a:ext cx="42837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071D3F8-CA66-9DE8-FCDC-5B8D710D1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28" y="1917358"/>
                <a:ext cx="4283773" cy="765061"/>
              </a:xfrm>
              <a:prstGeom prst="rect">
                <a:avLst/>
              </a:prstGeom>
              <a:blipFill>
                <a:blip r:embed="rId3"/>
                <a:stretch>
                  <a:fillRect l="-2276" r="-213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7B93B1D9-63B6-9165-1A1A-5C927AA1E336}"/>
              </a:ext>
            </a:extLst>
          </p:cNvPr>
          <p:cNvSpPr txBox="1"/>
          <p:nvPr/>
        </p:nvSpPr>
        <p:spPr>
          <a:xfrm>
            <a:off x="530128" y="2588807"/>
            <a:ext cx="301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4D306DE-C7FF-4D02-4D2C-2A9D4D70384E}"/>
                  </a:ext>
                </a:extLst>
              </p:cNvPr>
              <p:cNvSpPr txBox="1"/>
              <p:nvPr/>
            </p:nvSpPr>
            <p:spPr>
              <a:xfrm>
                <a:off x="530128" y="3064295"/>
                <a:ext cx="293122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4D306DE-C7FF-4D02-4D2C-2A9D4D703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28" y="3064295"/>
                <a:ext cx="2931224" cy="772808"/>
              </a:xfrm>
              <a:prstGeom prst="rect">
                <a:avLst/>
              </a:prstGeom>
              <a:blipFill>
                <a:blip r:embed="rId4"/>
                <a:stretch>
                  <a:fillRect l="-3326" r="-311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87661111-23B0-B040-A4B9-52CA29B02EE7}"/>
                  </a:ext>
                </a:extLst>
              </p:cNvPr>
              <p:cNvSpPr txBox="1"/>
              <p:nvPr/>
            </p:nvSpPr>
            <p:spPr>
              <a:xfrm>
                <a:off x="530128" y="3743491"/>
                <a:ext cx="259149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87661111-23B0-B040-A4B9-52CA29B02E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28" y="3743491"/>
                <a:ext cx="2591499" cy="772808"/>
              </a:xfrm>
              <a:prstGeom prst="rect">
                <a:avLst/>
              </a:prstGeom>
              <a:blipFill>
                <a:blip r:embed="rId5"/>
                <a:stretch>
                  <a:fillRect l="-3765" r="-352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610FC18-D8BF-33C2-02E6-DCA11A847D0E}"/>
                  </a:ext>
                </a:extLst>
              </p:cNvPr>
              <p:cNvSpPr txBox="1"/>
              <p:nvPr/>
            </p:nvSpPr>
            <p:spPr>
              <a:xfrm>
                <a:off x="530128" y="4422687"/>
                <a:ext cx="5087048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610FC18-D8BF-33C2-02E6-DCA11A847D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28" y="4422687"/>
                <a:ext cx="5087048" cy="733629"/>
              </a:xfrm>
              <a:prstGeom prst="rect">
                <a:avLst/>
              </a:prstGeom>
              <a:blipFill>
                <a:blip r:embed="rId6"/>
                <a:stretch>
                  <a:fillRect l="-1918" r="-191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yt_image_13341" title="H_183.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60296" y="1983848"/>
            <a:ext cx="2937251" cy="111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yt_image_133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04785" y="3415898"/>
            <a:ext cx="2448272" cy="78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3" name="yt_shape_13353"/>
          <p:cNvSpPr txBox="1"/>
          <p:nvPr/>
        </p:nvSpPr>
        <p:spPr>
          <a:xfrm>
            <a:off x="540000" y="900000"/>
            <a:ext cx="5078313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与角平分线有关的面积问题</a:t>
            </a:r>
          </a:p>
        </p:txBody>
      </p:sp>
      <p:sp>
        <p:nvSpPr>
          <p:cNvPr id="13354" name="yt_shape_13354"/>
          <p:cNvSpPr txBox="1"/>
          <p:nvPr/>
        </p:nvSpPr>
        <p:spPr>
          <a:xfrm>
            <a:off x="540119" y="1386164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是它的角平分线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448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355" name="yt_image_133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1744" y="2319614"/>
            <a:ext cx="4464892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57" name="yt_shape_13357"/>
          <p:cNvSpPr txBox="1"/>
          <p:nvPr/>
        </p:nvSpPr>
        <p:spPr>
          <a:xfrm>
            <a:off x="540119" y="435115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在角平分线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上的任何位置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020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矩形 1"/>
          <p:cNvSpPr/>
          <p:nvPr/>
        </p:nvSpPr>
        <p:spPr>
          <a:xfrm>
            <a:off x="407368" y="1386164"/>
            <a:ext cx="11244750" cy="427508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8" name="yt_shape_13358"/>
          <p:cNvSpPr txBox="1"/>
          <p:nvPr/>
        </p:nvSpPr>
        <p:spPr>
          <a:xfrm>
            <a:off x="540000" y="90000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【针对训练】</a:t>
            </a:r>
          </a:p>
        </p:txBody>
      </p:sp>
      <p:sp>
        <p:nvSpPr>
          <p:cNvPr id="13359" name="yt_shape_13359"/>
          <p:cNvSpPr txBox="1"/>
          <p:nvPr/>
        </p:nvSpPr>
        <p:spPr>
          <a:xfrm>
            <a:off x="540119" y="13861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585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363" name="yt_shape_13363"/>
          <p:cNvSpPr txBox="1"/>
          <p:nvPr/>
        </p:nvSpPr>
        <p:spPr>
          <a:xfrm>
            <a:off x="540000" y="426568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60" name="yt_shape_13360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8699" y="2497963"/>
            <a:ext cx="1894600" cy="1717308"/>
            <a:chOff x="0" y="0"/>
            <a:chExt cx="1894600" cy="1717308"/>
          </a:xfrm>
        </p:grpSpPr>
        <p:pic>
          <p:nvPicPr>
            <p:cNvPr id="2" name="yt_image_1336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4600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2" name="yt_shape_13362"/>
            <p:cNvSpPr txBox="1"/>
            <p:nvPr/>
          </p:nvSpPr>
          <p:spPr>
            <a:xfrm>
              <a:off x="414019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3ED9DD9-184B-F8A0-AD7E-81EBF979D087}"/>
              </a:ext>
            </a:extLst>
          </p:cNvPr>
          <p:cNvSpPr txBox="1"/>
          <p:nvPr/>
        </p:nvSpPr>
        <p:spPr>
          <a:xfrm>
            <a:off x="4215658" y="1814846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4" name="yt_shape_1336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25a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368" name="yt_shape_13368"/>
          <p:cNvSpPr txBox="1"/>
          <p:nvPr/>
        </p:nvSpPr>
        <p:spPr>
          <a:xfrm>
            <a:off x="540000" y="358753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65" name="yt_shape_13365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0804" y="2011799"/>
            <a:ext cx="1850391" cy="1525284"/>
            <a:chOff x="0" y="0"/>
            <a:chExt cx="1850391" cy="1525284"/>
          </a:xfrm>
        </p:grpSpPr>
        <p:pic>
          <p:nvPicPr>
            <p:cNvPr id="2" name="yt_image_1336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0391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7" name="yt_shape_13367"/>
            <p:cNvSpPr txBox="1"/>
            <p:nvPr/>
          </p:nvSpPr>
          <p:spPr>
            <a:xfrm>
              <a:off x="391914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D9F5E9E-356C-BE7D-ED9C-B90FC2E5BFA7}"/>
              </a:ext>
            </a:extLst>
          </p:cNvPr>
          <p:cNvSpPr txBox="1"/>
          <p:nvPr/>
        </p:nvSpPr>
        <p:spPr>
          <a:xfrm>
            <a:off x="2631333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8" name="yt_shape_1328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e17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292" name="yt_shape_13292"/>
          <p:cNvSpPr txBox="1"/>
          <p:nvPr/>
        </p:nvSpPr>
        <p:spPr>
          <a:xfrm>
            <a:off x="540000" y="394407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89" name="yt_shape_13289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6707" y="2011799"/>
            <a:ext cx="1458585" cy="1881900"/>
            <a:chOff x="0" y="0"/>
            <a:chExt cx="1458585" cy="1881900"/>
          </a:xfrm>
        </p:grpSpPr>
        <p:pic>
          <p:nvPicPr>
            <p:cNvPr id="2" name="yt_image_1328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8585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1" name="yt_shape_13291"/>
            <p:cNvSpPr txBox="1"/>
            <p:nvPr/>
          </p:nvSpPr>
          <p:spPr>
            <a:xfrm>
              <a:off x="196011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73AFC2B-552D-0C52-D9FB-E1E117D04870}"/>
              </a:ext>
            </a:extLst>
          </p:cNvPr>
          <p:cNvSpPr txBox="1"/>
          <p:nvPr/>
        </p:nvSpPr>
        <p:spPr>
          <a:xfrm>
            <a:off x="6377833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3" name="yt_shape_1329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a596"/>
              </a:rPr>
              <a:t>垂足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294" name="yt_image_13294" title="H_108.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132856"/>
            <a:ext cx="1749508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296"/>
          <p:cNvSpPr txBox="1"/>
          <p:nvPr/>
        </p:nvSpPr>
        <p:spPr>
          <a:xfrm>
            <a:off x="497379" y="1880810"/>
            <a:ext cx="698268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角平分线的性质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已证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公共边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 A.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全等三角形的对应角相等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角平分线的性质定理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FFDEC5-C77E-7C76-B0C1-A93E1CE9EE29}"/>
              </a:ext>
            </a:extLst>
          </p:cNvPr>
          <p:cNvSpPr txBox="1"/>
          <p:nvPr/>
        </p:nvSpPr>
        <p:spPr>
          <a:xfrm>
            <a:off x="407368" y="1834004"/>
            <a:ext cx="470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CF4729-FF0D-F64C-43A7-1FE51BD63025}"/>
              </a:ext>
            </a:extLst>
          </p:cNvPr>
          <p:cNvSpPr txBox="1"/>
          <p:nvPr/>
        </p:nvSpPr>
        <p:spPr>
          <a:xfrm>
            <a:off x="407368" y="2309492"/>
            <a:ext cx="5610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角平分线的性质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55887B-9843-74E5-3758-A5072C64BB6A}"/>
              </a:ext>
            </a:extLst>
          </p:cNvPr>
          <p:cNvSpPr txBox="1"/>
          <p:nvPr/>
        </p:nvSpPr>
        <p:spPr>
          <a:xfrm>
            <a:off x="407368" y="2784980"/>
            <a:ext cx="3401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76E1B3-EAE3-FFF5-E069-5C4EE9482262}"/>
              </a:ext>
            </a:extLst>
          </p:cNvPr>
          <p:cNvSpPr txBox="1"/>
          <p:nvPr/>
        </p:nvSpPr>
        <p:spPr>
          <a:xfrm>
            <a:off x="407368" y="3260468"/>
            <a:ext cx="7095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已证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C9FC5A-6F80-21E9-D837-A33AE7334EB7}"/>
              </a:ext>
            </a:extLst>
          </p:cNvPr>
          <p:cNvSpPr txBox="1"/>
          <p:nvPr/>
        </p:nvSpPr>
        <p:spPr>
          <a:xfrm>
            <a:off x="454993" y="3735956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公共边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D71AF7-C001-0DDB-9DFD-205D9ADE5558}"/>
              </a:ext>
            </a:extLst>
          </p:cNvPr>
          <p:cNvSpPr txBox="1"/>
          <p:nvPr/>
        </p:nvSpPr>
        <p:spPr>
          <a:xfrm>
            <a:off x="407368" y="4211444"/>
            <a:ext cx="47066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AE66582-7F28-D7A2-B469-ADD01F302A92}"/>
              </a:ext>
            </a:extLst>
          </p:cNvPr>
          <p:cNvSpPr txBox="1"/>
          <p:nvPr/>
        </p:nvSpPr>
        <p:spPr>
          <a:xfrm>
            <a:off x="407368" y="4686932"/>
            <a:ext cx="6830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全等三角形的对应角相等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545CBC-8D9B-6EF9-4158-5846A95969E3}"/>
              </a:ext>
            </a:extLst>
          </p:cNvPr>
          <p:cNvSpPr txBox="1"/>
          <p:nvPr/>
        </p:nvSpPr>
        <p:spPr>
          <a:xfrm>
            <a:off x="407368" y="5162420"/>
            <a:ext cx="4048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67E342-BC43-51C9-5B9B-F624D43751A0}"/>
              </a:ext>
            </a:extLst>
          </p:cNvPr>
          <p:cNvSpPr txBox="1"/>
          <p:nvPr/>
        </p:nvSpPr>
        <p:spPr>
          <a:xfrm>
            <a:off x="407368" y="5637908"/>
            <a:ext cx="5237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角平分线的性质定理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7" name="yt_shape_13297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角平分线性质定理的逆定理</a:t>
            </a:r>
          </a:p>
        </p:txBody>
      </p:sp>
      <p:sp>
        <p:nvSpPr>
          <p:cNvPr id="13298" name="yt_shape_13298"/>
          <p:cNvSpPr txBox="1"/>
          <p:nvPr/>
        </p:nvSpPr>
        <p:spPr>
          <a:xfrm>
            <a:off x="540000" y="1395205"/>
            <a:ext cx="106375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上求一点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00" name="yt_table_1330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33459"/>
              </p:ext>
            </p:extLst>
          </p:nvPr>
        </p:nvGraphicFramePr>
        <p:xfrm>
          <a:off x="540047" y="1874508"/>
          <a:ext cx="4830763" cy="1901952"/>
        </p:xfrm>
        <a:graphic>
          <a:graphicData uri="http://schemas.openxmlformats.org/drawingml/2006/table">
            <a:tbl>
              <a:tblPr/>
              <a:tblGrid>
                <a:gridCol w="483076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的中垂线的交点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的中垂线的交点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</a:tbl>
          </a:graphicData>
        </a:graphic>
      </p:graphicFrame>
      <p:pic>
        <p:nvPicPr>
          <p:cNvPr id="13299" name="yt_image_13299_skip" title="H_93.6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7608" y="1874508"/>
            <a:ext cx="1432191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77722" title="H_26.259764">
            <a:extLst>
              <a:ext uri="{FF2B5EF4-FFF2-40B4-BE49-F238E27FC236}">
                <a16:creationId xmlns:a16="http://schemas.microsoft.com/office/drawing/2014/main" id="{143E3898-E7CD-3D38-51B8-6548BE8DB9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C31BD9-7C7D-669C-83F0-FF7F7AAE25FC}"/>
              </a:ext>
            </a:extLst>
          </p:cNvPr>
          <p:cNvSpPr txBox="1"/>
          <p:nvPr/>
        </p:nvSpPr>
        <p:spPr>
          <a:xfrm>
            <a:off x="10154376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2" name="yt_shape_1330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92df,isEnd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303" name="yt_image_13303" title="H_113.5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1944" y="1913551"/>
            <a:ext cx="1595453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39B292-FA73-F641-090D-CF7A133EDFB2}"/>
              </a:ext>
            </a:extLst>
          </p:cNvPr>
          <p:cNvSpPr txBox="1"/>
          <p:nvPr/>
        </p:nvSpPr>
        <p:spPr>
          <a:xfrm>
            <a:off x="9392496" y="853194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51BCED-954D-A222-D6DF-CCE3EC080FF7}"/>
              </a:ext>
            </a:extLst>
          </p:cNvPr>
          <p:cNvSpPr txBox="1"/>
          <p:nvPr/>
        </p:nvSpPr>
        <p:spPr>
          <a:xfrm>
            <a:off x="2607521" y="1328682"/>
            <a:ext cx="1142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08" name="yt_shape_13308"/>
              <p:cNvSpPr txBox="1"/>
              <p:nvPr/>
            </p:nvSpPr>
            <p:spPr>
              <a:xfrm>
                <a:off x="540000" y="1711138"/>
                <a:ext cx="6760312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𝑂𝐸𝐶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A. 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3308" name="yt_shape_133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11138"/>
                <a:ext cx="6760312" cy="3401765"/>
              </a:xfrm>
              <a:prstGeom prst="rect">
                <a:avLst/>
              </a:prstGeom>
              <a:blipFill>
                <a:blip r:embed="rId2"/>
                <a:stretch>
                  <a:fillRect l="-2795" t="-1613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19DD55-33CC-EDE1-23CB-3592283C357F}"/>
              </a:ext>
            </a:extLst>
          </p:cNvPr>
          <p:cNvSpPr txBox="1"/>
          <p:nvPr/>
        </p:nvSpPr>
        <p:spPr>
          <a:xfrm>
            <a:off x="449989" y="1664332"/>
            <a:ext cx="637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468CB0-40F6-68A8-5A5E-F712EDFB0DDB}"/>
              </a:ext>
            </a:extLst>
          </p:cNvPr>
          <p:cNvSpPr txBox="1"/>
          <p:nvPr/>
        </p:nvSpPr>
        <p:spPr>
          <a:xfrm>
            <a:off x="449989" y="2139820"/>
            <a:ext cx="363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F0D7109-6A12-4D12-ACD2-1094FD4FC586}"/>
                  </a:ext>
                </a:extLst>
              </p:cNvPr>
              <p:cNvSpPr txBox="1"/>
              <p:nvPr/>
            </p:nvSpPr>
            <p:spPr>
              <a:xfrm>
                <a:off x="449989" y="2615308"/>
                <a:ext cx="687501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BDO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CEO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𝑂𝐸𝐶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F0D7109-6A12-4D12-ACD2-1094FD4FC5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15308"/>
                <a:ext cx="6875018" cy="1611643"/>
              </a:xfrm>
              <a:prstGeom prst="rect">
                <a:avLst/>
              </a:prstGeom>
              <a:blipFill>
                <a:blip r:embed="rId3"/>
                <a:stretch>
                  <a:fillRect l="-1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7D97019-9BB9-C51E-1AC0-04A1ECFF9CC6}"/>
              </a:ext>
            </a:extLst>
          </p:cNvPr>
          <p:cNvSpPr txBox="1"/>
          <p:nvPr/>
        </p:nvSpPr>
        <p:spPr>
          <a:xfrm>
            <a:off x="449989" y="4133339"/>
            <a:ext cx="46400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96049F-56C6-D5E0-7AFF-6D7BAE562E3F}"/>
              </a:ext>
            </a:extLst>
          </p:cNvPr>
          <p:cNvSpPr txBox="1"/>
          <p:nvPr/>
        </p:nvSpPr>
        <p:spPr>
          <a:xfrm>
            <a:off x="449989" y="4608828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305"/>
          <p:cNvSpPr txBox="1"/>
          <p:nvPr/>
        </p:nvSpPr>
        <p:spPr>
          <a:xfrm>
            <a:off x="540000" y="7756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b426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9" name="yt_image_13306" title="H_141.2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2708920"/>
            <a:ext cx="1501295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1" name="yt_shape_1331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310" name="yt_image_1331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3" name="yt_shape_1331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周口市十六中月考卷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23d8"/>
              </a:rPr>
              <a:t>垂足分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下列结论中不一定成立的是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17" name="yt_table_1331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272675"/>
              </p:ext>
            </p:extLst>
          </p:nvPr>
        </p:nvGraphicFramePr>
        <p:xfrm>
          <a:off x="540047" y="2441600"/>
          <a:ext cx="6115368" cy="950976"/>
        </p:xfrm>
        <a:graphic>
          <a:graphicData uri="http://schemas.openxmlformats.org/drawingml/2006/table">
            <a:tbl>
              <a:tblPr/>
              <a:tblGrid>
                <a:gridCol w="3075305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3040063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APB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垂直平分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grpSp>
        <p:nvGrpSpPr>
          <p:cNvPr id="13314" name="yt_shape_13314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7954" y="2441600"/>
            <a:ext cx="1591880" cy="1772172"/>
            <a:chOff x="0" y="0"/>
            <a:chExt cx="1591880" cy="1772172"/>
          </a:xfrm>
        </p:grpSpPr>
        <p:pic>
          <p:nvPicPr>
            <p:cNvPr id="2" name="yt_image_1331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1880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6" name="yt_shape_13316"/>
            <p:cNvSpPr txBox="1"/>
            <p:nvPr/>
          </p:nvSpPr>
          <p:spPr>
            <a:xfrm>
              <a:off x="262659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4CA671B-1707-193C-7E60-ED9F291C4688}"/>
              </a:ext>
            </a:extLst>
          </p:cNvPr>
          <p:cNvSpPr txBox="1"/>
          <p:nvPr/>
        </p:nvSpPr>
        <p:spPr>
          <a:xfrm>
            <a:off x="6346083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yt_shape_1331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2a3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23" name="yt_table_1332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804217"/>
              </p:ext>
            </p:extLst>
          </p:nvPr>
        </p:nvGraphicFramePr>
        <p:xfrm>
          <a:off x="540047" y="1859435"/>
          <a:ext cx="86861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</a:tbl>
          </a:graphicData>
        </a:graphic>
      </p:graphicFrame>
      <p:grpSp>
        <p:nvGrpSpPr>
          <p:cNvPr id="13320" name="yt_shape_13320_skip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8553" y="1859435"/>
            <a:ext cx="1601283" cy="1520712"/>
            <a:chOff x="0" y="0"/>
            <a:chExt cx="1601283" cy="1520712"/>
          </a:xfrm>
        </p:grpSpPr>
        <p:pic>
          <p:nvPicPr>
            <p:cNvPr id="2" name="yt_image_1332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1283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2" name="yt_shape_13322"/>
            <p:cNvSpPr txBox="1"/>
            <p:nvPr/>
          </p:nvSpPr>
          <p:spPr>
            <a:xfrm>
              <a:off x="267360" y="11607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7BB4B10-67BF-D03F-81B3-167A5401F7F0}"/>
              </a:ext>
            </a:extLst>
          </p:cNvPr>
          <p:cNvSpPr txBox="1"/>
          <p:nvPr/>
        </p:nvSpPr>
        <p:spPr>
          <a:xfrm>
            <a:off x="74478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5" name="yt_shape_1332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7352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329" name="yt_shape_13329"/>
          <p:cNvSpPr txBox="1"/>
          <p:nvPr/>
        </p:nvSpPr>
        <p:spPr>
          <a:xfrm>
            <a:off x="540000" y="402635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26" name="yt_shape_13326" title="H_154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1903" y="2011799"/>
            <a:ext cx="1208192" cy="1964196"/>
            <a:chOff x="0" y="0"/>
            <a:chExt cx="1208192" cy="1964196"/>
          </a:xfrm>
        </p:grpSpPr>
        <p:pic>
          <p:nvPicPr>
            <p:cNvPr id="2" name="yt_image_1332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08192" cy="1568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8" name="yt_shape_13328"/>
            <p:cNvSpPr txBox="1"/>
            <p:nvPr/>
          </p:nvSpPr>
          <p:spPr>
            <a:xfrm>
              <a:off x="70815" y="16041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B777F36-39B6-0691-E14C-A936C1214F82}"/>
              </a:ext>
            </a:extLst>
          </p:cNvPr>
          <p:cNvSpPr txBox="1"/>
          <p:nvPr/>
        </p:nvSpPr>
        <p:spPr>
          <a:xfrm>
            <a:off x="2390033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1503</Words>
  <Application>Microsoft Office PowerPoint</Application>
  <PresentationFormat>宽屏</PresentationFormat>
  <Paragraphs>144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7" baseType="lpstr">
      <vt:lpstr>,isEnd</vt:lpstr>
      <vt:lpstr>_⨹_1_35859,isEnd</vt:lpstr>
      <vt:lpstr>_⨹_1_74485</vt:lpstr>
      <vt:lpstr>_⨹_1_77df9</vt:lpstr>
      <vt:lpstr>_⨹_1_7e175,isEnd</vt:lpstr>
      <vt:lpstr>_⨹_1_a0204</vt:lpstr>
      <vt:lpstr>_⨹_1_a9932</vt:lpstr>
      <vt:lpstr>_⨹_1_b7352,isEnd</vt:lpstr>
      <vt:lpstr>_⨹_1_c2a33</vt:lpstr>
      <vt:lpstr>_⨹_1_cd62b</vt:lpstr>
      <vt:lpstr>_⨹_1_db426</vt:lpstr>
      <vt:lpstr>_⨹_1_f25a7,isEnd</vt:lpstr>
      <vt:lpstr>_⨹_2_6284f</vt:lpstr>
      <vt:lpstr>_⨹_2_ea596</vt:lpstr>
      <vt:lpstr>_⨹_3_c23d8</vt:lpstr>
      <vt:lpstr>_⨹_4_992df,isEnd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2024-05-10T02:47:10Z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