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5" r:id="rId4"/>
    <p:sldId id="306" r:id="rId5"/>
    <p:sldId id="307" r:id="rId6"/>
    <p:sldId id="310" r:id="rId7"/>
    <p:sldId id="312" r:id="rId8"/>
    <p:sldId id="314" r:id="rId9"/>
    <p:sldId id="315" r:id="rId10"/>
    <p:sldId id="318" r:id="rId11"/>
    <p:sldId id="321" r:id="rId12"/>
    <p:sldId id="328" r:id="rId13"/>
    <p:sldId id="329" r:id="rId14"/>
    <p:sldId id="330" r:id="rId15"/>
    <p:sldId id="333" r:id="rId16"/>
    <p:sldId id="332" r:id="rId17"/>
    <p:sldId id="256" r:id="rId18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328" y="5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44" name="yt_shape_11844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1843" name="yt_image_11843" title="H_41.85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846" name="yt_shape_11846"/>
          <p:cNvSpPr txBox="1"/>
          <p:nvPr/>
        </p:nvSpPr>
        <p:spPr>
          <a:xfrm>
            <a:off x="540000" y="1482165"/>
            <a:ext cx="3044103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命题的判断</a:t>
            </a:r>
          </a:p>
        </p:txBody>
      </p:sp>
      <p:sp>
        <p:nvSpPr>
          <p:cNvPr id="11847" name="yt_shape_11847"/>
          <p:cNvSpPr txBox="1"/>
          <p:nvPr/>
        </p:nvSpPr>
        <p:spPr>
          <a:xfrm>
            <a:off x="540000" y="1977370"/>
            <a:ext cx="453169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下列语句是命题的是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848" name="yt_table_11848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1343245"/>
              </p:ext>
            </p:extLst>
          </p:nvPr>
        </p:nvGraphicFramePr>
        <p:xfrm>
          <a:off x="540047" y="2456673"/>
          <a:ext cx="5170488" cy="1901952"/>
        </p:xfrm>
        <a:graphic>
          <a:graphicData uri="http://schemas.openxmlformats.org/drawingml/2006/table">
            <a:tbl>
              <a:tblPr/>
              <a:tblGrid>
                <a:gridCol w="5170488">
                  <a:extLst>
                    <a:ext uri="{9D8B030D-6E8A-4147-A177-3AD203B41FA5}">
                      <a16:colId xmlns:a16="http://schemas.microsoft.com/office/drawing/2014/main" val="1043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作直线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的垂线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2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同角的余角相等吗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2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延长线段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AO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到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使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OC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OA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锐角都小于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90°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30"/>
                  </a:ext>
                </a:extLst>
              </a:tr>
            </a:tbl>
          </a:graphicData>
        </a:graphic>
      </p:graphicFrame>
      <p:pic>
        <p:nvPicPr>
          <p:cNvPr id="3" name="yt_shape_1715239458881" title="H_26.259764">
            <a:extLst>
              <a:ext uri="{FF2B5EF4-FFF2-40B4-BE49-F238E27FC236}">
                <a16:creationId xmlns:a16="http://schemas.microsoft.com/office/drawing/2014/main" id="{17ADE260-EF90-6FB6-D752-3A9D66DC5F0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5475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371906F-AA69-720E-3E61-6980BDC2ACE2}"/>
              </a:ext>
            </a:extLst>
          </p:cNvPr>
          <p:cNvSpPr txBox="1"/>
          <p:nvPr/>
        </p:nvSpPr>
        <p:spPr>
          <a:xfrm>
            <a:off x="4107589" y="193056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95" name="yt_shape_11895"/>
          <p:cNvSpPr txBox="1"/>
          <p:nvPr/>
        </p:nvSpPr>
        <p:spPr>
          <a:xfrm>
            <a:off x="540000" y="900000"/>
            <a:ext cx="6694140" cy="282917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下列语句中是命题的有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填序号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  <a:sym typeface=",isEnd"/>
              </a:rPr>
              <a:t>等边三角形难道不是等腰三角形吗？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  <a:sym typeface=",isEnd"/>
              </a:rPr>
              <a:t>垂直于同一条直线的两条直线必平行吗？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一个数不是正数就是负数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大角所对的边大于小角所对的边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⑤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为有理数，则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也都是有理数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4C77654-46CD-27D3-4B0F-146EE52E9B82}"/>
              </a:ext>
            </a:extLst>
          </p:cNvPr>
          <p:cNvSpPr txBox="1"/>
          <p:nvPr/>
        </p:nvSpPr>
        <p:spPr>
          <a:xfrm>
            <a:off x="4259989" y="853194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③④⑤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01" name="yt_shape_11901"/>
          <p:cNvSpPr txBox="1"/>
          <p:nvPr/>
        </p:nvSpPr>
        <p:spPr>
          <a:xfrm>
            <a:off x="540119" y="900000"/>
            <a:ext cx="11492915" cy="378943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页例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把下列命题改写成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……，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……”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的形式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cc622"/>
              </a:rPr>
              <a:t>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指出是真命题还是假命题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数的立方根与这个数同号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如果一个数是非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数，那么这个数的立方根与这个数同号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是真命题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同旁内角的角平分线互相垂直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如果两个角是同旁内角，那么这两个角的角平分线互相垂直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是假命题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三角形的内角和是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180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度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如果一个图形是三角形，那么它的内角和是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180°.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是真命题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88DAFF2-6C83-63EA-8084-9D2C71E7517F}"/>
              </a:ext>
            </a:extLst>
          </p:cNvPr>
          <p:cNvSpPr txBox="1"/>
          <p:nvPr/>
        </p:nvSpPr>
        <p:spPr>
          <a:xfrm>
            <a:off x="450108" y="2279658"/>
            <a:ext cx="10390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如果一个数是非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数，那么这个数的立方根与这个数同号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是真命题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DBB907F-C634-4F0E-08AB-236A2518F1AA}"/>
              </a:ext>
            </a:extLst>
          </p:cNvPr>
          <p:cNvSpPr txBox="1"/>
          <p:nvPr/>
        </p:nvSpPr>
        <p:spPr>
          <a:xfrm>
            <a:off x="450108" y="3230634"/>
            <a:ext cx="108480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如果两个角是同旁内角，那么这两个角的角平分线互相垂直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是假命题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8D667FE-3B83-5DFA-24C7-03F5D4A1A98E}"/>
              </a:ext>
            </a:extLst>
          </p:cNvPr>
          <p:cNvSpPr txBox="1"/>
          <p:nvPr/>
        </p:nvSpPr>
        <p:spPr>
          <a:xfrm>
            <a:off x="450108" y="4181610"/>
            <a:ext cx="92939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如果一个图形是三角形，那么它的内角和是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180°.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是真命题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08" name="yt_shape_11908"/>
          <p:cNvSpPr txBox="1"/>
          <p:nvPr/>
        </p:nvSpPr>
        <p:spPr>
          <a:xfrm>
            <a:off x="540119" y="900000"/>
            <a:ext cx="11492915" cy="378943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判断下列命题是真命题还是假命题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若是假命题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请举一反例加以说明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两个负数的差一定是负数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假命题，如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是正数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两条直线被第三条直线所截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内错角相等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  <a:sym typeface="_⨹_29_fd279"/>
              </a:rPr>
              <a:t>假命题，如两条直线不是平行线，则被第三条直线所截得的内错角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/>
            </a:r>
            <a:b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</a:b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不相等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直角都相等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真命题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FE18D04-6937-9213-261D-25C483C1C1EA}"/>
              </a:ext>
            </a:extLst>
          </p:cNvPr>
          <p:cNvSpPr txBox="1"/>
          <p:nvPr/>
        </p:nvSpPr>
        <p:spPr>
          <a:xfrm>
            <a:off x="450108" y="1804170"/>
            <a:ext cx="6352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假命题，如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是正数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E64417F-318C-B9EC-2058-F077A93DA889}"/>
              </a:ext>
            </a:extLst>
          </p:cNvPr>
          <p:cNvSpPr txBox="1"/>
          <p:nvPr/>
        </p:nvSpPr>
        <p:spPr>
          <a:xfrm>
            <a:off x="450108" y="2755146"/>
            <a:ext cx="111258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  <a:sym typeface="_⨹_29_fd279"/>
              </a:rPr>
              <a:t>假命题，如两条直线不是平行线，则被第三条直线所截得的内错角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E8CB02B-1D9C-F9A8-DA38-6D08EA1F5BA4}"/>
              </a:ext>
            </a:extLst>
          </p:cNvPr>
          <p:cNvSpPr txBox="1"/>
          <p:nvPr/>
        </p:nvSpPr>
        <p:spPr>
          <a:xfrm>
            <a:off x="450108" y="3230634"/>
            <a:ext cx="1246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不相等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2B05818-18B6-6E87-A9AF-953001D5BCCE}"/>
              </a:ext>
            </a:extLst>
          </p:cNvPr>
          <p:cNvSpPr txBox="1"/>
          <p:nvPr/>
        </p:nvSpPr>
        <p:spPr>
          <a:xfrm>
            <a:off x="450108" y="4181610"/>
            <a:ext cx="2542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真命题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16" name="yt_shape_11916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1915" name="yt_image_11915" title="H_41.8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918" name="yt_shape_11918"/>
          <p:cNvSpPr txBox="1"/>
          <p:nvPr/>
        </p:nvSpPr>
        <p:spPr>
          <a:xfrm>
            <a:off x="540120" y="1482165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17.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50°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313a0,isEnd"/>
              </a:rPr>
              <a:t>三项中选择两项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作为条件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一项作为结论写出一个命题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</a:t>
            </a:r>
            <a:r>
              <a:rPr sz="15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</a:t>
            </a:r>
            <a:r>
              <a:rPr sz="3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d49ec,isEnd"/>
              </a:rPr>
              <a:t>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么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</a:t>
            </a:r>
            <a:r>
              <a:rPr sz="19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pic>
        <p:nvPicPr>
          <p:cNvPr id="11919" name="yt_image_11919" title="H_110.97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64545" y="3140968"/>
            <a:ext cx="2148051" cy="14093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3BF3E44-BBBE-508E-DEBF-9A4CF92381BE}"/>
              </a:ext>
            </a:extLst>
          </p:cNvPr>
          <p:cNvSpPr txBox="1"/>
          <p:nvPr/>
        </p:nvSpPr>
        <p:spPr>
          <a:xfrm>
            <a:off x="6898533" y="1910847"/>
            <a:ext cx="17278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8C7EBB2-75C3-AAFB-C959-B2E049B4D537}"/>
              </a:ext>
            </a:extLst>
          </p:cNvPr>
          <p:cNvSpPr txBox="1"/>
          <p:nvPr/>
        </p:nvSpPr>
        <p:spPr>
          <a:xfrm>
            <a:off x="9055946" y="1910847"/>
            <a:ext cx="18025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50°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72B8588-32E3-EE9B-B62D-F0425CA76799}"/>
              </a:ext>
            </a:extLst>
          </p:cNvPr>
          <p:cNvSpPr txBox="1"/>
          <p:nvPr/>
        </p:nvSpPr>
        <p:spPr>
          <a:xfrm>
            <a:off x="1059709" y="2386335"/>
            <a:ext cx="22263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CDA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50°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21" name="yt_shape_11921"/>
          <p:cNvSpPr txBox="1"/>
          <p:nvPr/>
        </p:nvSpPr>
        <p:spPr>
          <a:xfrm>
            <a:off x="540000" y="900000"/>
            <a:ext cx="7043595" cy="283603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试说明你写的命题是真命题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50°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CDA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50°.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两直线平行，内错角相等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答案不唯一</a:t>
            </a:r>
            <a:r>
              <a:rPr lang="zh-CN" altLang="zh-CN" sz="2400" b="0" i="0" u="none" dirty="0" smtClean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endParaRPr lang="zh-CN" altLang="zh-CN" sz="2400" b="0" i="0" u="none" dirty="0">
              <a:solidFill>
                <a:srgbClr val="FF0000">
                  <a:alpha val="0"/>
                </a:srgbClr>
              </a:solidFill>
              <a:effectLst/>
              <a:latin typeface="宋体" pitchFamily="24"/>
              <a:ea typeface="宋体" pitchFamily="24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9D8C76F-9D54-A1A9-2724-CC3C31B10E6D}"/>
              </a:ext>
            </a:extLst>
          </p:cNvPr>
          <p:cNvSpPr txBox="1"/>
          <p:nvPr/>
        </p:nvSpPr>
        <p:spPr>
          <a:xfrm>
            <a:off x="449989" y="1328682"/>
            <a:ext cx="34519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2DFF491-36D7-4638-A041-54D1BFC2694A}"/>
              </a:ext>
            </a:extLst>
          </p:cNvPr>
          <p:cNvSpPr txBox="1"/>
          <p:nvPr/>
        </p:nvSpPr>
        <p:spPr>
          <a:xfrm>
            <a:off x="449989" y="1804170"/>
            <a:ext cx="18025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639095E-25F8-8467-61D5-06CCACA7C5C8}"/>
              </a:ext>
            </a:extLst>
          </p:cNvPr>
          <p:cNvSpPr txBox="1"/>
          <p:nvPr/>
        </p:nvSpPr>
        <p:spPr>
          <a:xfrm>
            <a:off x="449989" y="2279658"/>
            <a:ext cx="71555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50°.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两直线平行，内错角相等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5D15F89-CEFC-6BEF-F895-95D3B258825A}"/>
              </a:ext>
            </a:extLst>
          </p:cNvPr>
          <p:cNvSpPr txBox="1"/>
          <p:nvPr/>
        </p:nvSpPr>
        <p:spPr>
          <a:xfrm>
            <a:off x="449989" y="2755146"/>
            <a:ext cx="2313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答案不唯一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24" name="yt_shape_11924"/>
          <p:cNvSpPr txBox="1"/>
          <p:nvPr/>
        </p:nvSpPr>
        <p:spPr>
          <a:xfrm>
            <a:off x="551384" y="1340768"/>
            <a:ext cx="10945216" cy="1941613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命题的定义包含两层涵义：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命题必须是一个完整的陈述句子；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  <a:sym typeface="_⨹_5_c2a8f"/>
              </a:rPr>
              <a:t>这个句子必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须对某件事做出肯定或者否定的判断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二者缺一不可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  <a:sym typeface="_⨹_34_54cf3"/>
              </a:rPr>
              <a:t>判断一个命题是真命题，必须经过推理论证；判断一个命题是假命题，举出符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合题设，而结论不成立的例子即可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3" name="矩形 2"/>
          <p:cNvSpPr/>
          <p:nvPr/>
        </p:nvSpPr>
        <p:spPr>
          <a:xfrm>
            <a:off x="346625" y="696296"/>
            <a:ext cx="1415772" cy="5724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zh-CN" altLang="zh-CN" sz="2400" dirty="0">
                <a:solidFill>
                  <a:srgbClr val="000000"/>
                </a:solidFill>
                <a:latin typeface="宋体/Times New Roman" pitchFamily="24"/>
                <a:ea typeface="黑体" pitchFamily="24"/>
              </a:rPr>
              <a:t>名师点睛</a:t>
            </a:r>
            <a:endParaRPr lang="zh-CN" altLang="zh-CN" sz="2400" dirty="0">
              <a:solidFill>
                <a:srgbClr val="000000"/>
              </a:solidFill>
              <a:latin typeface="宋体/Times New Roman" pitchFamily="24"/>
              <a:ea typeface="黑体" pitchFamily="2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50" name="yt_shape_11850"/>
          <p:cNvSpPr txBox="1"/>
          <p:nvPr/>
        </p:nvSpPr>
        <p:spPr>
          <a:xfrm>
            <a:off x="540000" y="900000"/>
            <a:ext cx="514724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下列语句中不是命题的是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851" name="yt_table_11851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15228058"/>
              </p:ext>
            </p:extLst>
          </p:nvPr>
        </p:nvGraphicFramePr>
        <p:xfrm>
          <a:off x="540047" y="1379303"/>
          <a:ext cx="3683000" cy="1901952"/>
        </p:xfrm>
        <a:graphic>
          <a:graphicData uri="http://schemas.openxmlformats.org/drawingml/2006/table">
            <a:tbl>
              <a:tblPr/>
              <a:tblGrid>
                <a:gridCol w="3683000">
                  <a:extLst>
                    <a:ext uri="{9D8B030D-6E8A-4147-A177-3AD203B41FA5}">
                      <a16:colId xmlns:a16="http://schemas.microsoft.com/office/drawing/2014/main" val="1043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直角都等于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90°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3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垂线段最短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3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互补的两个角不相等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作线段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34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16440C6A-68D7-D82B-9585-110E95DC807D}"/>
              </a:ext>
            </a:extLst>
          </p:cNvPr>
          <p:cNvSpPr txBox="1"/>
          <p:nvPr/>
        </p:nvSpPr>
        <p:spPr>
          <a:xfrm>
            <a:off x="4717189" y="85319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53" name="yt_shape_11853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下面的句子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是命题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填序号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画线段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你吃饭了吗？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对顶角相等；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内错角相等；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⑤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  <a:sym typeface="_⨹_7_e1da2,isEnd"/>
              </a:rPr>
              <a:t>难道明天会下雨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吗？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，则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80A6333-279F-AFC0-8F30-CA64734373E1}"/>
              </a:ext>
            </a:extLst>
          </p:cNvPr>
          <p:cNvSpPr txBox="1"/>
          <p:nvPr/>
        </p:nvSpPr>
        <p:spPr>
          <a:xfrm>
            <a:off x="2888508" y="853194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③④⑥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55" name="yt_shape_11855"/>
          <p:cNvSpPr txBox="1"/>
          <p:nvPr/>
        </p:nvSpPr>
        <p:spPr>
          <a:xfrm>
            <a:off x="540000" y="900000"/>
            <a:ext cx="3044103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命题的结构</a:t>
            </a:r>
          </a:p>
        </p:txBody>
      </p:sp>
      <p:sp>
        <p:nvSpPr>
          <p:cNvPr id="11856" name="yt_shape_11856"/>
          <p:cNvSpPr txBox="1"/>
          <p:nvPr/>
        </p:nvSpPr>
        <p:spPr>
          <a:xfrm>
            <a:off x="540000" y="1395205"/>
            <a:ext cx="945611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命题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平行于同一条直线的两条直线互相平行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的条件是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857" name="yt_table_11857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8401513"/>
              </p:ext>
            </p:extLst>
          </p:nvPr>
        </p:nvGraphicFramePr>
        <p:xfrm>
          <a:off x="540047" y="1874508"/>
          <a:ext cx="4614863" cy="1901952"/>
        </p:xfrm>
        <a:graphic>
          <a:graphicData uri="http://schemas.openxmlformats.org/drawingml/2006/table">
            <a:tbl>
              <a:tblPr/>
              <a:tblGrid>
                <a:gridCol w="4614863">
                  <a:extLst>
                    <a:ext uri="{9D8B030D-6E8A-4147-A177-3AD203B41FA5}">
                      <a16:colId xmlns:a16="http://schemas.microsoft.com/office/drawing/2014/main" val="1043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平行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3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两条直线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3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同一条直线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3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两条直线平行于同一条直线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38"/>
                  </a:ext>
                </a:extLst>
              </a:tr>
            </a:tbl>
          </a:graphicData>
        </a:graphic>
      </p:graphicFrame>
      <p:sp>
        <p:nvSpPr>
          <p:cNvPr id="11859" name="yt_shape_11859"/>
          <p:cNvSpPr txBox="1"/>
          <p:nvPr/>
        </p:nvSpPr>
        <p:spPr>
          <a:xfrm>
            <a:off x="540000" y="3826828"/>
            <a:ext cx="904734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命题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或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的结论是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860" name="yt_table_11860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021225"/>
              </p:ext>
            </p:extLst>
          </p:nvPr>
        </p:nvGraphicFramePr>
        <p:xfrm>
          <a:off x="540047" y="4306131"/>
          <a:ext cx="7509193" cy="950976"/>
        </p:xfrm>
        <a:graphic>
          <a:graphicData uri="http://schemas.openxmlformats.org/drawingml/2006/table">
            <a:tbl>
              <a:tblPr/>
              <a:tblGrid>
                <a:gridCol w="4157980">
                  <a:extLst>
                    <a:ext uri="{9D8B030D-6E8A-4147-A177-3AD203B41FA5}">
                      <a16:colId xmlns:a16="http://schemas.microsoft.com/office/drawing/2014/main" val="10435"/>
                    </a:ext>
                  </a:extLst>
                </a:gridCol>
                <a:gridCol w="3351213">
                  <a:extLst>
                    <a:ext uri="{9D8B030D-6E8A-4147-A177-3AD203B41FA5}">
                      <a16:colId xmlns:a16="http://schemas.microsoft.com/office/drawing/2014/main" val="1043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3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40"/>
                  </a:ext>
                </a:extLst>
              </a:tr>
            </a:tbl>
          </a:graphicData>
        </a:graphic>
      </p:graphicFrame>
      <p:pic>
        <p:nvPicPr>
          <p:cNvPr id="3" name="yt_shape_1715239458977" title="H_26.259764">
            <a:extLst>
              <a:ext uri="{FF2B5EF4-FFF2-40B4-BE49-F238E27FC236}">
                <a16:creationId xmlns:a16="http://schemas.microsoft.com/office/drawing/2014/main" id="{B684E370-6767-9F7B-061E-DF832593E0B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3310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0980D14-9962-E479-2A8F-7C00DDCF5D93}"/>
              </a:ext>
            </a:extLst>
          </p:cNvPr>
          <p:cNvSpPr txBox="1"/>
          <p:nvPr/>
        </p:nvSpPr>
        <p:spPr>
          <a:xfrm>
            <a:off x="8984389" y="134839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4FA8098-0DDC-5A0A-CDB6-5EC2A2381583}"/>
              </a:ext>
            </a:extLst>
          </p:cNvPr>
          <p:cNvSpPr txBox="1"/>
          <p:nvPr/>
        </p:nvSpPr>
        <p:spPr>
          <a:xfrm>
            <a:off x="8597039" y="378002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62" name="yt_shape_11862"/>
          <p:cNvSpPr txBox="1"/>
          <p:nvPr/>
        </p:nvSpPr>
        <p:spPr>
          <a:xfrm>
            <a:off x="540119" y="900000"/>
            <a:ext cx="11492915" cy="282917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把命题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对顶角相等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改写成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……，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……”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的形式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</a:t>
            </a:r>
            <a:r>
              <a:rPr sz="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sym typeface="W:5.38,H:37.44"/>
              </a:rPr>
              <a:t/>
            </a:r>
            <a:b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sym typeface="W:5.38,H:37.44"/>
              </a:rPr>
            </a:br>
            <a:r>
              <a:rPr sz="2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           </a:t>
            </a:r>
            <a:r>
              <a:rPr sz="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 smtClean="0">
                <a:latin typeface="Times New Roman"/>
              </a:rPr>
              <a:t>⁠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Times New Roman" pitchFamily="24"/>
              <a:ea typeface="Times New Roman" pitchFamily="24"/>
              <a:sym typeface=",isEnd"/>
            </a:endParaRP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把命题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同角的余角相等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改写成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……，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……”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的形式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sym typeface="W:5.38,H:37.44"/>
              </a:rPr>
              <a:t/>
            </a:r>
            <a:b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sym typeface="W:5.38,H:37.44"/>
              </a:rPr>
            </a:b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                                       </a:t>
            </a:r>
            <a:r>
              <a:rPr sz="1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该命题的条件是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</a:t>
            </a:r>
            <a:r>
              <a:rPr sz="1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sym typeface="W:5.38,H:37.44"/>
              </a:rPr>
              <a:t/>
            </a:r>
            <a:b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sym typeface="W:5.38,H:37.44"/>
              </a:rPr>
            </a:br>
            <a:r>
              <a:rPr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结论是</a:t>
            </a:r>
            <a:r>
              <a:rPr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</a:t>
            </a:r>
            <a:r>
              <a:rPr sz="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B9FB6FB-BE87-F5F3-A2EE-1A36B9374989}"/>
              </a:ext>
            </a:extLst>
          </p:cNvPr>
          <p:cNvSpPr txBox="1"/>
          <p:nvPr/>
        </p:nvSpPr>
        <p:spPr>
          <a:xfrm>
            <a:off x="9594107" y="853194"/>
            <a:ext cx="20771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  <a:sym typeface="_⨹_6_857ae"/>
              </a:rPr>
              <a:t>如果两个角是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D1F028C-F0CB-1356-DC1F-B60D5703D734}"/>
              </a:ext>
            </a:extLst>
          </p:cNvPr>
          <p:cNvSpPr txBox="1"/>
          <p:nvPr/>
        </p:nvSpPr>
        <p:spPr>
          <a:xfrm>
            <a:off x="450108" y="1328682"/>
            <a:ext cx="4142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对顶角，那么它们相等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	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6CDFD93-3150-52CC-66DD-C6BF4DA4B462}"/>
              </a:ext>
            </a:extLst>
          </p:cNvPr>
          <p:cNvSpPr txBox="1"/>
          <p:nvPr/>
        </p:nvSpPr>
        <p:spPr>
          <a:xfrm>
            <a:off x="10203707" y="1816025"/>
            <a:ext cx="14675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  <a:sym typeface="_⨹_4_1f165"/>
              </a:rPr>
              <a:t>如果两个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FA8EC2A-21D4-AE4B-4ABD-A2CE7263429C}"/>
              </a:ext>
            </a:extLst>
          </p:cNvPr>
          <p:cNvSpPr txBox="1"/>
          <p:nvPr/>
        </p:nvSpPr>
        <p:spPr>
          <a:xfrm>
            <a:off x="450108" y="2291513"/>
            <a:ext cx="5971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角是同一个角的余角，那么这两个角相等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9719B6B-3468-3ED8-5869-08F61DB4E866}"/>
              </a:ext>
            </a:extLst>
          </p:cNvPr>
          <p:cNvSpPr txBox="1"/>
          <p:nvPr/>
        </p:nvSpPr>
        <p:spPr>
          <a:xfrm>
            <a:off x="8984507" y="2291513"/>
            <a:ext cx="26867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  <a:sym typeface="_⨹_8_8e4e6"/>
              </a:rPr>
              <a:t>两个角是同一个角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C1675F9-276F-ED4A-9EED-DEC81B4A55E1}"/>
              </a:ext>
            </a:extLst>
          </p:cNvPr>
          <p:cNvSpPr txBox="1"/>
          <p:nvPr/>
        </p:nvSpPr>
        <p:spPr>
          <a:xfrm>
            <a:off x="450108" y="2767001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的余角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5228BC07-E0D3-507F-036C-BEC2157E4B98}"/>
              </a:ext>
            </a:extLst>
          </p:cNvPr>
          <p:cNvSpPr txBox="1"/>
          <p:nvPr/>
        </p:nvSpPr>
        <p:spPr>
          <a:xfrm>
            <a:off x="3193308" y="2767001"/>
            <a:ext cx="2313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这两个角相等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65" name="yt_shape_11865"/>
          <p:cNvSpPr txBox="1"/>
          <p:nvPr/>
        </p:nvSpPr>
        <p:spPr>
          <a:xfrm>
            <a:off x="540000" y="900000"/>
            <a:ext cx="3659656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真命题和假命题</a:t>
            </a:r>
          </a:p>
        </p:txBody>
      </p:sp>
      <p:sp>
        <p:nvSpPr>
          <p:cNvPr id="11866" name="yt_shape_11866"/>
          <p:cNvSpPr txBox="1"/>
          <p:nvPr/>
        </p:nvSpPr>
        <p:spPr>
          <a:xfrm>
            <a:off x="540000" y="1395205"/>
            <a:ext cx="543738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下列命题中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是假命题的是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867" name="yt_table_11867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7933235"/>
              </p:ext>
            </p:extLst>
          </p:nvPr>
        </p:nvGraphicFramePr>
        <p:xfrm>
          <a:off x="540047" y="1874508"/>
          <a:ext cx="3700463" cy="1901952"/>
        </p:xfrm>
        <a:graphic>
          <a:graphicData uri="http://schemas.openxmlformats.org/drawingml/2006/table">
            <a:tbl>
              <a:tblPr/>
              <a:tblGrid>
                <a:gridCol w="3700463">
                  <a:extLst>
                    <a:ext uri="{9D8B030D-6E8A-4147-A177-3AD203B41FA5}">
                      <a16:colId xmlns:a16="http://schemas.microsoft.com/office/drawing/2014/main" val="1043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两点之间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线段最短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同旁内角相等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等角的补角相等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4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垂线段最短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44"/>
                  </a:ext>
                </a:extLst>
              </a:tr>
            </a:tbl>
          </a:graphicData>
        </a:graphic>
      </p:graphicFrame>
      <p:pic>
        <p:nvPicPr>
          <p:cNvPr id="3" name="yt_shape_1715239459066" title="H_26.259764">
            <a:extLst>
              <a:ext uri="{FF2B5EF4-FFF2-40B4-BE49-F238E27FC236}">
                <a16:creationId xmlns:a16="http://schemas.microsoft.com/office/drawing/2014/main" id="{B59A6E4B-D18A-2D7C-3719-A3CC547D38E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3310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A946F37-8E32-EDEB-7D81-D60D94209AD3}"/>
              </a:ext>
            </a:extLst>
          </p:cNvPr>
          <p:cNvSpPr txBox="1"/>
          <p:nvPr/>
        </p:nvSpPr>
        <p:spPr>
          <a:xfrm>
            <a:off x="5021989" y="134839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69" name="yt_shape_11869"/>
          <p:cNvSpPr txBox="1"/>
          <p:nvPr/>
        </p:nvSpPr>
        <p:spPr>
          <a:xfrm>
            <a:off x="540119" y="900000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已知三条不同的直线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在同一平面内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下列四个命题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如果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，那么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如果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，那么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如果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fb0f6,isEnd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，那么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如果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，那么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其中真命题是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填序号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FA8D6BC-5A09-C67F-1C63-D777214A0950}"/>
              </a:ext>
            </a:extLst>
          </p:cNvPr>
          <p:cNvSpPr txBox="1"/>
          <p:nvPr/>
        </p:nvSpPr>
        <p:spPr>
          <a:xfrm>
            <a:off x="2583708" y="2279658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①②④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2" name="yt_shape_11872"/>
          <p:cNvSpPr txBox="1"/>
          <p:nvPr/>
        </p:nvSpPr>
        <p:spPr>
          <a:xfrm>
            <a:off x="540000" y="900000"/>
            <a:ext cx="2428550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举反例</a:t>
            </a:r>
          </a:p>
        </p:txBody>
      </p:sp>
      <p:sp>
        <p:nvSpPr>
          <p:cNvPr id="11873" name="yt_shape_11873"/>
          <p:cNvSpPr txBox="1"/>
          <p:nvPr/>
        </p:nvSpPr>
        <p:spPr>
          <a:xfrm>
            <a:off x="540119" y="139520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判断命题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是假命题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只需举出一个反例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3321f"/>
              </a:rPr>
              <a:t>反例中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可以为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874" name="yt_table_11874" title="H_49.8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414910837"/>
                  </p:ext>
                </p:extLst>
              </p:nvPr>
            </p:nvGraphicFramePr>
            <p:xfrm>
              <a:off x="540047" y="2354640"/>
              <a:ext cx="7819391" cy="671449"/>
            </p:xfrm>
            <a:graphic>
              <a:graphicData uri="http://schemas.openxmlformats.org/drawingml/2006/table">
                <a:tbl>
                  <a:tblPr/>
                  <a:tblGrid>
                    <a:gridCol w="2346643">
                      <a:extLst>
                        <a:ext uri="{9D8B030D-6E8A-4147-A177-3AD203B41FA5}">
                          <a16:colId xmlns:a16="http://schemas.microsoft.com/office/drawing/2014/main" val="10438"/>
                        </a:ext>
                      </a:extLst>
                    </a:gridCol>
                    <a:gridCol w="2372043">
                      <a:extLst>
                        <a:ext uri="{9D8B030D-6E8A-4147-A177-3AD203B41FA5}">
                          <a16:colId xmlns:a16="http://schemas.microsoft.com/office/drawing/2014/main" val="10439"/>
                        </a:ext>
                      </a:extLst>
                    </a:gridCol>
                    <a:gridCol w="2024380">
                      <a:extLst>
                        <a:ext uri="{9D8B030D-6E8A-4147-A177-3AD203B41FA5}">
                          <a16:colId xmlns:a16="http://schemas.microsoft.com/office/drawing/2014/main" val="10440"/>
                        </a:ext>
                      </a:extLst>
                    </a:gridCol>
                    <a:gridCol w="1076325">
                      <a:extLst>
                        <a:ext uri="{9D8B030D-6E8A-4147-A177-3AD203B41FA5}">
                          <a16:colId xmlns:a16="http://schemas.microsoft.com/office/drawing/2014/main" val="10441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45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:m="http://schemas.openxmlformats.org/officeDocument/2006/math" xmlns="">
          <p:graphicFrame>
            <p:nvGraphicFramePr>
              <p:cNvPr id="11874" name="yt_table_11874" descr="{&quot;rangeId&quot;:14,&quot;type&quot;:&quot;Option&quot;}" title="H_49.8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414910837"/>
                  </p:ext>
                </p:extLst>
              </p:nvPr>
            </p:nvGraphicFramePr>
            <p:xfrm>
              <a:off x="540047" y="2354640"/>
              <a:ext cx="7819391" cy="632714"/>
            </p:xfrm>
            <a:graphic>
              <a:graphicData uri="http://schemas.openxmlformats.org/drawingml/2006/table">
                <a:tbl>
                  <a:tblPr/>
                  <a:tblGrid>
                    <a:gridCol w="2346643">
                      <a:extLst>
                        <a:ext uri="{9D8B030D-6E8A-4147-A177-3AD203B41FA5}">
                          <a16:colId xmlns:a16="http://schemas.microsoft.com/office/drawing/2014/main" val="10438"/>
                        </a:ext>
                      </a:extLst>
                    </a:gridCol>
                    <a:gridCol w="2372043">
                      <a:extLst>
                        <a:ext uri="{9D8B030D-6E8A-4147-A177-3AD203B41FA5}">
                          <a16:colId xmlns:a16="http://schemas.microsoft.com/office/drawing/2014/main" val="10439"/>
                        </a:ext>
                      </a:extLst>
                    </a:gridCol>
                    <a:gridCol w="2024380">
                      <a:extLst>
                        <a:ext uri="{9D8B030D-6E8A-4147-A177-3AD203B41FA5}">
                          <a16:colId xmlns:a16="http://schemas.microsoft.com/office/drawing/2014/main" val="10440"/>
                        </a:ext>
                      </a:extLst>
                    </a:gridCol>
                    <a:gridCol w="1076325">
                      <a:extLst>
                        <a:ext uri="{9D8B030D-6E8A-4147-A177-3AD203B41FA5}">
                          <a16:colId xmlns:a16="http://schemas.microsoft.com/office/drawing/2014/main" val="10441"/>
                        </a:ext>
                      </a:extLst>
                    </a:gridCol>
                  </a:tblGrid>
                  <a:tr h="632714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98718" r="-130513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625424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45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1875" name="yt_shape_11875"/>
          <p:cNvSpPr txBox="1"/>
          <p:nvPr/>
        </p:nvSpPr>
        <p:spPr>
          <a:xfrm>
            <a:off x="540000" y="3038002"/>
            <a:ext cx="973324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能说明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锐角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锐角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的和小于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是假命题的例证图是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1876" name="yt_image_11876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p14="http://schemas.microsoft.com/office/powerpoint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3724533"/>
            <a:ext cx="713062" cy="7783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877" name="yt_image_11877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p14="http://schemas.microsoft.com/office/powerpoint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13062" y="4283460"/>
            <a:ext cx="1083893" cy="219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878" name="yt_image_11878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p14="http://schemas.microsoft.com/office/powerpoint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56955" y="3669669"/>
            <a:ext cx="920383" cy="8332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879" name="yt_image_11879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p14="http://schemas.microsoft.com/office/powerpoint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337338" y="3871980"/>
            <a:ext cx="739717" cy="630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882" name="yt_shape_11882"/>
          <p:cNvSpPr txBox="1"/>
          <p:nvPr/>
        </p:nvSpPr>
        <p:spPr>
          <a:xfrm>
            <a:off x="696497" y="4502916"/>
            <a:ext cx="400068" cy="462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</a:p>
        </p:txBody>
      </p:sp>
      <p:sp>
        <p:nvSpPr>
          <p:cNvPr id="11883" name="yt_shape_11883"/>
          <p:cNvSpPr txBox="1"/>
          <p:nvPr/>
        </p:nvSpPr>
        <p:spPr>
          <a:xfrm>
            <a:off x="1963381" y="4502916"/>
            <a:ext cx="383254" cy="462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</a:p>
        </p:txBody>
      </p:sp>
      <p:sp>
        <p:nvSpPr>
          <p:cNvPr id="11884" name="yt_shape_11884"/>
          <p:cNvSpPr txBox="1"/>
          <p:nvPr/>
        </p:nvSpPr>
        <p:spPr>
          <a:xfrm>
            <a:off x="3325519" y="4502916"/>
            <a:ext cx="383254" cy="462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</a:p>
        </p:txBody>
      </p:sp>
      <p:sp>
        <p:nvSpPr>
          <p:cNvPr id="11885" name="yt_shape_11885"/>
          <p:cNvSpPr txBox="1"/>
          <p:nvPr/>
        </p:nvSpPr>
        <p:spPr>
          <a:xfrm>
            <a:off x="4507162" y="4502916"/>
            <a:ext cx="400068" cy="462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</a:p>
        </p:txBody>
      </p:sp>
      <p:pic>
        <p:nvPicPr>
          <p:cNvPr id="3" name="yt_shape_1715239459181">
            <a:extLst>
              <a:ext uri="{FF2B5EF4-FFF2-40B4-BE49-F238E27FC236}">
                <a16:creationId xmlns:a16="http://schemas.microsoft.com/office/drawing/2014/main" id="{0C3EB03A-F239-CA28-F42E-05D5F79DC6C5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3310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5130C15-E187-076D-EEC2-43954C968D42}"/>
              </a:ext>
            </a:extLst>
          </p:cNvPr>
          <p:cNvSpPr txBox="1"/>
          <p:nvPr/>
        </p:nvSpPr>
        <p:spPr>
          <a:xfrm>
            <a:off x="2526558" y="182388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B8510FD-A59A-A45C-F096-21AB5F27FC9E}"/>
              </a:ext>
            </a:extLst>
          </p:cNvPr>
          <p:cNvSpPr txBox="1"/>
          <p:nvPr/>
        </p:nvSpPr>
        <p:spPr>
          <a:xfrm>
            <a:off x="9258836" y="299119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87" name="yt_shape_11887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1886" name="yt_image_11886" title="H_41.85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889" name="yt_shape_11889"/>
          <p:cNvSpPr txBox="1"/>
          <p:nvPr/>
        </p:nvSpPr>
        <p:spPr>
          <a:xfrm>
            <a:off x="540000" y="1482165"/>
            <a:ext cx="466794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下面说法中正确的是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890" name="yt_table_11890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26165224"/>
              </p:ext>
            </p:extLst>
          </p:nvPr>
        </p:nvGraphicFramePr>
        <p:xfrm>
          <a:off x="540047" y="1961468"/>
          <a:ext cx="6519863" cy="1901952"/>
        </p:xfrm>
        <a:graphic>
          <a:graphicData uri="http://schemas.openxmlformats.org/drawingml/2006/table">
            <a:tbl>
              <a:tblPr/>
              <a:tblGrid>
                <a:gridCol w="6519863">
                  <a:extLst>
                    <a:ext uri="{9D8B030D-6E8A-4147-A177-3AD203B41FA5}">
                      <a16:colId xmlns:a16="http://schemas.microsoft.com/office/drawing/2014/main" val="1044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“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同位角相等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”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的条件是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“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两个角相等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”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4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“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相邻的角是邻补角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”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是假命题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“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如果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那么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”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是真命题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4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“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任何偶数都是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的倍数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”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是真命题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49"/>
                  </a:ext>
                </a:extLst>
              </a:tr>
            </a:tbl>
          </a:graphicData>
        </a:graphic>
      </p:graphicFrame>
      <p:sp>
        <p:nvSpPr>
          <p:cNvPr id="11892" name="yt_shape_11892"/>
          <p:cNvSpPr txBox="1"/>
          <p:nvPr/>
        </p:nvSpPr>
        <p:spPr>
          <a:xfrm>
            <a:off x="540000" y="3913788"/>
            <a:ext cx="530113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下列命题中是真命题的是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893" name="yt_table_11893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1033971"/>
              </p:ext>
            </p:extLst>
          </p:nvPr>
        </p:nvGraphicFramePr>
        <p:xfrm>
          <a:off x="540047" y="4393091"/>
          <a:ext cx="6977063" cy="1901952"/>
        </p:xfrm>
        <a:graphic>
          <a:graphicData uri="http://schemas.openxmlformats.org/drawingml/2006/table">
            <a:tbl>
              <a:tblPr/>
              <a:tblGrid>
                <a:gridCol w="6977063">
                  <a:extLst>
                    <a:ext uri="{9D8B030D-6E8A-4147-A177-3AD203B41FA5}">
                      <a16:colId xmlns:a16="http://schemas.microsoft.com/office/drawing/2014/main" val="1044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如果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｜＋｜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｜＝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那么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都为零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5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如果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那么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不都为零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5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如果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那么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都为零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如果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｜＋｜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那么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均不为零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53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EB535915-3475-C813-DCA5-A9BA20F30C6F}"/>
              </a:ext>
            </a:extLst>
          </p:cNvPr>
          <p:cNvSpPr txBox="1"/>
          <p:nvPr/>
        </p:nvSpPr>
        <p:spPr>
          <a:xfrm>
            <a:off x="4259989" y="143535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1EF701E-D686-F042-124A-3F6C39878501}"/>
              </a:ext>
            </a:extLst>
          </p:cNvPr>
          <p:cNvSpPr txBox="1"/>
          <p:nvPr/>
        </p:nvSpPr>
        <p:spPr>
          <a:xfrm>
            <a:off x="4869589" y="386698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1224</Words>
  <Application>Microsoft Office PowerPoint</Application>
  <PresentationFormat>宽屏</PresentationFormat>
  <Paragraphs>127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44" baseType="lpstr">
      <vt:lpstr>,isEnd</vt:lpstr>
      <vt:lpstr>_⨹_1_cc622</vt:lpstr>
      <vt:lpstr>_⨹_1_d49ec,isEnd</vt:lpstr>
      <vt:lpstr>_⨹_1_fb0f6,isEnd</vt:lpstr>
      <vt:lpstr>_⨹_29_fd279</vt:lpstr>
      <vt:lpstr>_⨹_3_3321f</vt:lpstr>
      <vt:lpstr>_⨹_34_54cf3</vt:lpstr>
      <vt:lpstr>_⨹_4_1f165</vt:lpstr>
      <vt:lpstr>_⨹_5_c2a8f</vt:lpstr>
      <vt:lpstr>_⨹_6_857ae</vt:lpstr>
      <vt:lpstr>_⨹_7_313a0,isEnd</vt:lpstr>
      <vt:lpstr>_⨹_7_e1da2,isEnd</vt:lpstr>
      <vt:lpstr>_⨹_8_8e4e6</vt:lpstr>
      <vt:lpstr>Finished</vt:lpstr>
      <vt:lpstr>W:5.38,H:37.44</vt:lpstr>
      <vt:lpstr>等线</vt:lpstr>
      <vt:lpstr>等线 Light</vt:lpstr>
      <vt:lpstr>黑体</vt:lpstr>
      <vt:lpstr>华文行楷</vt:lpstr>
      <vt:lpstr>楷体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11</cp:revision>
  <dcterms:created xsi:type="dcterms:W3CDTF">2024-05-09T07:18:28Z</dcterms:created>
  <dcterms:modified xsi:type="dcterms:W3CDTF">2024-05-09T08:40:59Z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