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0" r:id="rId4"/>
    <p:sldId id="313" r:id="rId5"/>
    <p:sldId id="317" r:id="rId6"/>
    <p:sldId id="319" r:id="rId7"/>
    <p:sldId id="324" r:id="rId8"/>
    <p:sldId id="326" r:id="rId9"/>
    <p:sldId id="329" r:id="rId10"/>
    <p:sldId id="334" r:id="rId11"/>
    <p:sldId id="336" r:id="rId12"/>
    <p:sldId id="337" r:id="rId13"/>
    <p:sldId id="338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4" name="yt_shape_1134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43" name="yt_image_11343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6" name="yt_shape_11346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单项式除以单项式</a:t>
            </a:r>
          </a:p>
        </p:txBody>
      </p:sp>
      <p:sp>
        <p:nvSpPr>
          <p:cNvPr id="11347" name="yt_shape_11347"/>
          <p:cNvSpPr txBox="1"/>
          <p:nvPr/>
        </p:nvSpPr>
        <p:spPr>
          <a:xfrm>
            <a:off x="540000" y="1977370"/>
            <a:ext cx="83548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菏泽市二十一中月考卷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48" name="yt_table_113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542726"/>
              </p:ext>
            </p:extLst>
          </p:nvPr>
        </p:nvGraphicFramePr>
        <p:xfrm>
          <a:off x="540047" y="2456673"/>
          <a:ext cx="8178166" cy="475488"/>
        </p:xfrm>
        <a:graphic>
          <a:graphicData uri="http://schemas.openxmlformats.org/drawingml/2006/table">
            <a:tbl>
              <a:tblPr/>
              <a:tblGrid>
                <a:gridCol w="2089468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300605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2300605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1487488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sp>
        <p:nvSpPr>
          <p:cNvPr id="11350" name="yt_shape_11350"/>
          <p:cNvSpPr txBox="1"/>
          <p:nvPr/>
        </p:nvSpPr>
        <p:spPr>
          <a:xfrm>
            <a:off x="540000" y="2982844"/>
            <a:ext cx="5876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51" name="yt_table_113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36051"/>
              </p:ext>
            </p:extLst>
          </p:nvPr>
        </p:nvGraphicFramePr>
        <p:xfrm>
          <a:off x="540047" y="3462147"/>
          <a:ext cx="6950711" cy="950976"/>
        </p:xfrm>
        <a:graphic>
          <a:graphicData uri="http://schemas.openxmlformats.org/drawingml/2006/table">
            <a:tbl>
              <a:tblPr/>
              <a:tblGrid>
                <a:gridCol w="4390073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2560638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</a:tbl>
          </a:graphicData>
        </a:graphic>
      </p:graphicFrame>
      <p:pic>
        <p:nvPicPr>
          <p:cNvPr id="3" name="yt_shape_1715239377918" title="H_26.259764">
            <a:extLst>
              <a:ext uri="{FF2B5EF4-FFF2-40B4-BE49-F238E27FC236}">
                <a16:creationId xmlns:a16="http://schemas.microsoft.com/office/drawing/2014/main" id="{7A465ECE-990B-B703-1B19-250DE7CD52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928A51-2FB0-C917-EC3C-2412FE0510FA}"/>
              </a:ext>
            </a:extLst>
          </p:cNvPr>
          <p:cNvSpPr txBox="1"/>
          <p:nvPr/>
        </p:nvSpPr>
        <p:spPr>
          <a:xfrm>
            <a:off x="791123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590C99-D770-2958-A03B-568DF25D077E}"/>
              </a:ext>
            </a:extLst>
          </p:cNvPr>
          <p:cNvSpPr txBox="1"/>
          <p:nvPr/>
        </p:nvSpPr>
        <p:spPr>
          <a:xfrm>
            <a:off x="5439502" y="29360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15" name="yt_shape_11415"/>
              <p:cNvSpPr txBox="1"/>
              <p:nvPr/>
            </p:nvSpPr>
            <p:spPr>
              <a:xfrm>
                <a:off x="540119" y="900000"/>
                <a:ext cx="11492915" cy="37119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97c1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768.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15" name="yt_shape_11415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11978"/>
              </a:xfrm>
              <a:prstGeom prst="rect">
                <a:avLst/>
              </a:prstGeom>
              <a:blipFill>
                <a:blip r:embed="rId2"/>
                <a:stretch>
                  <a:fillRect l="-1645" b="-4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75D7EA-A163-825B-51E3-C9FE2C2AEE10}"/>
                  </a:ext>
                </a:extLst>
              </p:cNvPr>
              <p:cNvSpPr txBox="1"/>
              <p:nvPr/>
            </p:nvSpPr>
            <p:spPr>
              <a:xfrm>
                <a:off x="450108" y="2003560"/>
                <a:ext cx="59252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pageBreak': True}">
                <a:extLst>
                  <a:ext uri="{FF2B5EF4-FFF2-40B4-BE49-F238E27FC236}">
                    <a16:creationId xmlns:a16="http://schemas.microsoft.com/office/drawing/2014/main" id="{D475D7EA-A163-825B-51E3-C9FE2C2AEE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3560"/>
                <a:ext cx="5925248" cy="768490"/>
              </a:xfrm>
              <a:prstGeom prst="rect">
                <a:avLst/>
              </a:prstGeom>
              <a:blipFill>
                <a:blip r:embed="rId3"/>
                <a:stretch>
                  <a:fillRect l="-1646" r="-15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0662633-F93C-FFB9-726F-B3ED9BC471A0}"/>
              </a:ext>
            </a:extLst>
          </p:cNvPr>
          <p:cNvSpPr txBox="1"/>
          <p:nvPr/>
        </p:nvSpPr>
        <p:spPr>
          <a:xfrm>
            <a:off x="1703512" y="2693853"/>
            <a:ext cx="206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21FBB8-EE5A-6643-6776-E803F179B29E}"/>
              </a:ext>
            </a:extLst>
          </p:cNvPr>
          <p:cNvSpPr txBox="1"/>
          <p:nvPr/>
        </p:nvSpPr>
        <p:spPr>
          <a:xfrm>
            <a:off x="450108" y="3153926"/>
            <a:ext cx="441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D9C710-065B-5C01-59AF-E7E865709519}"/>
              </a:ext>
            </a:extLst>
          </p:cNvPr>
          <p:cNvSpPr txBox="1"/>
          <p:nvPr/>
        </p:nvSpPr>
        <p:spPr>
          <a:xfrm>
            <a:off x="450108" y="3629415"/>
            <a:ext cx="526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F10587-74DD-71ED-A30D-9CD106CCB243}"/>
              </a:ext>
            </a:extLst>
          </p:cNvPr>
          <p:cNvSpPr txBox="1"/>
          <p:nvPr/>
        </p:nvSpPr>
        <p:spPr>
          <a:xfrm>
            <a:off x="450108" y="4104902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768.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0" name="yt_shape_1142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19" name="yt_image_114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2" name="yt_shape_11422"/>
          <p:cNvSpPr txBox="1"/>
          <p:nvPr/>
        </p:nvSpPr>
        <p:spPr>
          <a:xfrm>
            <a:off x="540119" y="14313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观察下面的一行单项式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7cf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23" name="yt_shape_11423"/>
          <p:cNvSpPr txBox="1"/>
          <p:nvPr/>
        </p:nvSpPr>
        <p:spPr>
          <a:xfrm>
            <a:off x="540119" y="239081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从第二个单项式开始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计算每个单项式与它前一个单项式的商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f5b"/>
              </a:rPr>
              <a:t>你有什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么发现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424" name="yt_shape_11424"/>
          <p:cNvSpPr txBox="1"/>
          <p:nvPr/>
        </p:nvSpPr>
        <p:spPr>
          <a:xfrm>
            <a:off x="540000" y="3333767"/>
            <a:ext cx="101758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从第二个单项式开始，每个单项式与前一个单项式的商都是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25" name="yt_shape_11425"/>
          <p:cNvSpPr txBox="1"/>
          <p:nvPr/>
        </p:nvSpPr>
        <p:spPr>
          <a:xfrm>
            <a:off x="540000" y="3813070"/>
            <a:ext cx="57131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试写出第八个单项式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26" name="yt_shape_11426"/>
          <p:cNvSpPr txBox="1"/>
          <p:nvPr/>
        </p:nvSpPr>
        <p:spPr>
          <a:xfrm>
            <a:off x="540000" y="4292373"/>
            <a:ext cx="87620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第八个单项式是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，第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个单项式是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BE6929-06B0-570E-044C-1A5DBA0AAF48}"/>
              </a:ext>
            </a:extLst>
          </p:cNvPr>
          <p:cNvSpPr txBox="1"/>
          <p:nvPr/>
        </p:nvSpPr>
        <p:spPr>
          <a:xfrm>
            <a:off x="449989" y="3286961"/>
            <a:ext cx="10257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从第二个单项式开始，每个单项式与前一个单项式的商都是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A725EF-DC38-3DE6-2200-182EF87C1281}"/>
              </a:ext>
            </a:extLst>
          </p:cNvPr>
          <p:cNvSpPr txBox="1"/>
          <p:nvPr/>
        </p:nvSpPr>
        <p:spPr>
          <a:xfrm>
            <a:off x="449989" y="4245567"/>
            <a:ext cx="8857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第八个单项式是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个单项式是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427"/>
          <p:cNvSpPr txBox="1"/>
          <p:nvPr/>
        </p:nvSpPr>
        <p:spPr>
          <a:xfrm>
            <a:off x="407249" y="92661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3" name="yt_shape_11428"/>
          <p:cNvSpPr txBox="1"/>
          <p:nvPr/>
        </p:nvSpPr>
        <p:spPr>
          <a:xfrm>
            <a:off x="623392" y="1412776"/>
            <a:ext cx="11233248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1_3893a"/>
              </a:rPr>
              <a:t>单项式的系数包括它前面的符号，运算时要注意系数的符号，且系数不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能用带分数表示；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底数是多项式时，应将其看作一个整体进行运算；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47a9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对于混合运算，要注意运算顺序，有乘方的先算乘方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409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58" name="yt_shape_11358"/>
              <p:cNvSpPr txBox="1"/>
              <p:nvPr/>
            </p:nvSpPr>
            <p:spPr>
              <a:xfrm>
                <a:off x="623392" y="2704348"/>
                <a:ext cx="500938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58" name="yt_shape_113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704348"/>
                <a:ext cx="5009385" cy="638893"/>
              </a:xfrm>
              <a:prstGeom prst="rect">
                <a:avLst/>
              </a:prstGeom>
              <a:blipFill>
                <a:blip r:embed="rId2"/>
                <a:stretch>
                  <a:fillRect l="-3650" r="-2798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60" name="yt_table_113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442291"/>
              </p:ext>
            </p:extLst>
          </p:nvPr>
        </p:nvGraphicFramePr>
        <p:xfrm>
          <a:off x="623439" y="3394029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353"/>
              <p:cNvSpPr txBox="1"/>
              <p:nvPr/>
            </p:nvSpPr>
            <p:spPr>
              <a:xfrm>
                <a:off x="623392" y="764704"/>
                <a:ext cx="5195333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下列计算中错误的有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4" name="yt_shape_113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764704"/>
                <a:ext cx="5195333" cy="2079287"/>
              </a:xfrm>
              <a:prstGeom prst="rect">
                <a:avLst/>
              </a:prstGeom>
              <a:blipFill>
                <a:blip r:embed="rId3"/>
                <a:stretch>
                  <a:fillRect l="-3517" t="-2339" r="-2579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4774F5E-91B9-8A31-D286-756289B2E62E}"/>
              </a:ext>
            </a:extLst>
          </p:cNvPr>
          <p:cNvSpPr txBox="1"/>
          <p:nvPr/>
        </p:nvSpPr>
        <p:spPr>
          <a:xfrm>
            <a:off x="4190981" y="71789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2" name="yt_shape_11362"/>
          <p:cNvSpPr txBox="1"/>
          <p:nvPr/>
        </p:nvSpPr>
        <p:spPr>
          <a:xfrm>
            <a:off x="540000" y="900000"/>
            <a:ext cx="109757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则括号内应填的单项式是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3" name="yt_table_113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00502"/>
              </p:ext>
            </p:extLst>
          </p:nvPr>
        </p:nvGraphicFramePr>
        <p:xfrm>
          <a:off x="540047" y="1379303"/>
          <a:ext cx="8430579" cy="475488"/>
        </p:xfrm>
        <a:graphic>
          <a:graphicData uri="http://schemas.openxmlformats.org/drawingml/2006/table">
            <a:tbl>
              <a:tblPr/>
              <a:tblGrid>
                <a:gridCol w="2378393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2345055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222599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365" name="yt_shape_11365"/>
              <p:cNvSpPr txBox="1"/>
              <p:nvPr/>
            </p:nvSpPr>
            <p:spPr>
              <a:xfrm>
                <a:off x="540000" y="1905474"/>
                <a:ext cx="715099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65" name="yt_shape_1136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5474"/>
                <a:ext cx="7150997" cy="638893"/>
              </a:xfrm>
              <a:prstGeom prst="rect">
                <a:avLst/>
              </a:prstGeom>
              <a:blipFill>
                <a:blip r:embed="rId2"/>
                <a:stretch>
                  <a:fillRect l="-2643" r="-162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67" name="yt_table_113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604971"/>
              </p:ext>
            </p:extLst>
          </p:nvPr>
        </p:nvGraphicFramePr>
        <p:xfrm>
          <a:off x="540047" y="2595155"/>
          <a:ext cx="8059104" cy="475488"/>
        </p:xfrm>
        <a:graphic>
          <a:graphicData uri="http://schemas.openxmlformats.org/drawingml/2006/table">
            <a:tbl>
              <a:tblPr/>
              <a:tblGrid>
                <a:gridCol w="237839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2345055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222599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369" name="yt_shape_11369"/>
              <p:cNvSpPr txBox="1"/>
              <p:nvPr/>
            </p:nvSpPr>
            <p:spPr>
              <a:xfrm>
                <a:off x="540000" y="3121326"/>
                <a:ext cx="5767605" cy="1108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1369" name="yt_shape_113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21326"/>
                <a:ext cx="5767605" cy="1108958"/>
              </a:xfrm>
              <a:prstGeom prst="rect">
                <a:avLst/>
              </a:prstGeom>
              <a:blipFill>
                <a:blip r:embed="rId3"/>
                <a:stretch>
                  <a:fillRect l="-3277" r="-2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489DECA-F5D4-2526-DF12-7EFF678D9F24}"/>
              </a:ext>
            </a:extLst>
          </p:cNvPr>
          <p:cNvSpPr txBox="1"/>
          <p:nvPr/>
        </p:nvSpPr>
        <p:spPr>
          <a:xfrm>
            <a:off x="1048933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23E057-5A4B-464F-7CCE-7FBFBDC8D51D}"/>
              </a:ext>
            </a:extLst>
          </p:cNvPr>
          <p:cNvSpPr txBox="1"/>
          <p:nvPr/>
        </p:nvSpPr>
        <p:spPr>
          <a:xfrm>
            <a:off x="6719026" y="1858668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C4A4F9-1412-7C92-A65E-6CDA117B5E2C}"/>
              </a:ext>
            </a:extLst>
          </p:cNvPr>
          <p:cNvSpPr txBox="1"/>
          <p:nvPr/>
        </p:nvSpPr>
        <p:spPr>
          <a:xfrm>
            <a:off x="5010877" y="3074520"/>
            <a:ext cx="1254824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72" name="yt_shape_11372"/>
              <p:cNvSpPr txBox="1"/>
              <p:nvPr/>
            </p:nvSpPr>
            <p:spPr>
              <a:xfrm>
                <a:off x="551384" y="1337324"/>
                <a:ext cx="4962897" cy="3844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72" name="yt_shape_113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37324"/>
                <a:ext cx="4962897" cy="3844835"/>
              </a:xfrm>
              <a:prstGeom prst="rect">
                <a:avLst/>
              </a:prstGeom>
              <a:blipFill>
                <a:blip r:embed="rId2"/>
                <a:stretch>
                  <a:fillRect l="-3681" t="-1268" r="-2822" b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F656CA-C61C-5CD4-39A0-C2708EAA2B9D}"/>
                  </a:ext>
                </a:extLst>
              </p:cNvPr>
              <p:cNvSpPr txBox="1"/>
              <p:nvPr/>
            </p:nvSpPr>
            <p:spPr>
              <a:xfrm>
                <a:off x="461373" y="1766006"/>
                <a:ext cx="28947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F656CA-C61C-5CD4-39A0-C2708EAA2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766006"/>
                <a:ext cx="2894711" cy="766077"/>
              </a:xfrm>
              <a:prstGeom prst="rect">
                <a:avLst/>
              </a:prstGeom>
              <a:blipFill>
                <a:blip r:embed="rId3"/>
                <a:stretch>
                  <a:fillRect l="-3368" r="-336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F90A83-F69A-9230-FF64-42065FCFD0FA}"/>
                  </a:ext>
                </a:extLst>
              </p:cNvPr>
              <p:cNvSpPr txBox="1"/>
              <p:nvPr/>
            </p:nvSpPr>
            <p:spPr>
              <a:xfrm>
                <a:off x="461373" y="3113349"/>
                <a:ext cx="2796286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F90A83-F69A-9230-FF64-42065FCFD0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113349"/>
                <a:ext cx="2796286" cy="766458"/>
              </a:xfrm>
              <a:prstGeom prst="rect">
                <a:avLst/>
              </a:prstGeom>
              <a:blipFill>
                <a:blip r:embed="rId4"/>
                <a:stretch>
                  <a:fillRect l="-3493" r="-371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39E4FC-8C7A-2725-6215-F5E6CBF28F3F}"/>
                  </a:ext>
                </a:extLst>
              </p:cNvPr>
              <p:cNvSpPr txBox="1"/>
              <p:nvPr/>
            </p:nvSpPr>
            <p:spPr>
              <a:xfrm>
                <a:off x="461373" y="4461645"/>
                <a:ext cx="29550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39E4FC-8C7A-2725-6215-F5E6CBF28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461645"/>
                <a:ext cx="2955036" cy="730136"/>
              </a:xfrm>
              <a:prstGeom prst="rect">
                <a:avLst/>
              </a:prstGeom>
              <a:blipFill>
                <a:blip r:embed="rId5"/>
                <a:stretch>
                  <a:fillRect l="-3306" r="-351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51384" y="692696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3" name="yt_shape_11383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单项式除以单项式的应用</a:t>
            </a:r>
          </a:p>
        </p:txBody>
      </p:sp>
      <p:sp>
        <p:nvSpPr>
          <p:cNvPr id="11384" name="yt_shape_11384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地球的体积约为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太阳的体积约为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7619"/>
              </a:rPr>
              <a:t>太阳的体积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约是地球体积的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85" name="yt_table_113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332715"/>
              </p:ext>
            </p:extLst>
          </p:nvPr>
        </p:nvGraphicFramePr>
        <p:xfrm>
          <a:off x="540047" y="2354640"/>
          <a:ext cx="5640706" cy="950976"/>
        </p:xfrm>
        <a:graphic>
          <a:graphicData uri="http://schemas.openxmlformats.org/drawingml/2006/table">
            <a:tbl>
              <a:tblPr/>
              <a:tblGrid>
                <a:gridCol w="3286443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  <a:gridCol w="2354263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1.4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387" name="yt_shape_11387"/>
              <p:cNvSpPr txBox="1"/>
              <p:nvPr/>
            </p:nvSpPr>
            <p:spPr>
              <a:xfrm>
                <a:off x="540119" y="3356194"/>
                <a:ext cx="11492915" cy="2067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如果一个单项式与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的积为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那么这个单项式为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ac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如果一个长方形的面积是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那么这个长方形的长是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1387" name="yt_shape_113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6194"/>
                <a:ext cx="11492915" cy="2067810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39378041" title="H_26.259764">
            <a:extLst>
              <a:ext uri="{FF2B5EF4-FFF2-40B4-BE49-F238E27FC236}">
                <a16:creationId xmlns:a16="http://schemas.microsoft.com/office/drawing/2014/main" id="{0A50F049-0C22-84E8-EB7C-F3379C12C8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C2EBC6-306A-38CA-DF5F-666DEA27E8ED}"/>
              </a:ext>
            </a:extLst>
          </p:cNvPr>
          <p:cNvSpPr txBox="1"/>
          <p:nvPr/>
        </p:nvSpPr>
        <p:spPr>
          <a:xfrm>
            <a:off x="31933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8D9BDD-4F21-7929-C106-89466F57F0BC}"/>
                  </a:ext>
                </a:extLst>
              </p:cNvPr>
              <p:cNvSpPr txBox="1"/>
              <p:nvPr/>
            </p:nvSpPr>
            <p:spPr>
              <a:xfrm>
                <a:off x="9225807" y="3309388"/>
                <a:ext cx="9960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6C8D9BDD-4F21-7929-C106-89466F57F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5807" y="3309388"/>
                <a:ext cx="996062" cy="766077"/>
              </a:xfrm>
              <a:prstGeom prst="rect">
                <a:avLst/>
              </a:prstGeom>
              <a:blipFill>
                <a:blip r:embed="rId4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35D38A2-D416-C2DB-D216-CC77BE4D33B0}"/>
              </a:ext>
            </a:extLst>
          </p:cNvPr>
          <p:cNvCxnSpPr/>
          <p:nvPr/>
        </p:nvCxnSpPr>
        <p:spPr>
          <a:xfrm>
            <a:off x="8963394" y="4047709"/>
            <a:ext cx="11684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0468C5F-14A8-C96D-826B-F550FE0892A3}"/>
              </a:ext>
            </a:extLst>
          </p:cNvPr>
          <p:cNvSpPr txBox="1"/>
          <p:nvPr/>
        </p:nvSpPr>
        <p:spPr>
          <a:xfrm>
            <a:off x="10033846" y="3954106"/>
            <a:ext cx="1002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1" name="yt_shape_11391"/>
          <p:cNvSpPr txBox="1"/>
          <p:nvPr/>
        </p:nvSpPr>
        <p:spPr>
          <a:xfrm>
            <a:off x="503599" y="1647676"/>
            <a:ext cx="577081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太阳光从太阳射到地球的时间约为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415587-807D-E12E-FB21-614F70746C94}"/>
              </a:ext>
            </a:extLst>
          </p:cNvPr>
          <p:cNvSpPr txBox="1"/>
          <p:nvPr/>
        </p:nvSpPr>
        <p:spPr>
          <a:xfrm>
            <a:off x="413588" y="1600870"/>
            <a:ext cx="449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A2BE7F-3CEB-ED6C-93F9-CD50EB47ABD9}"/>
              </a:ext>
            </a:extLst>
          </p:cNvPr>
          <p:cNvSpPr txBox="1"/>
          <p:nvPr/>
        </p:nvSpPr>
        <p:spPr>
          <a:xfrm>
            <a:off x="413588" y="2076358"/>
            <a:ext cx="157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11865B-B4D7-114A-D90C-A954E9A772A6}"/>
              </a:ext>
            </a:extLst>
          </p:cNvPr>
          <p:cNvSpPr txBox="1"/>
          <p:nvPr/>
        </p:nvSpPr>
        <p:spPr>
          <a:xfrm>
            <a:off x="413588" y="2551846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4FA832-D5BD-AAEA-DC2E-86AE0FFD5B8A}"/>
              </a:ext>
            </a:extLst>
          </p:cNvPr>
          <p:cNvSpPr txBox="1"/>
          <p:nvPr/>
        </p:nvSpPr>
        <p:spPr>
          <a:xfrm>
            <a:off x="413588" y="3027334"/>
            <a:ext cx="589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太阳光从太阳射到地球的时间约为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368" y="692696"/>
            <a:ext cx="111726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地球到太阳的距离约是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光的速度约是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3.0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4_a6639,isEnd"/>
              </a:rPr>
              <a:t>求太阳光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从太阳射到地球的时间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3" name="yt_shape_1139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92" name="yt_image_1139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95" name="yt_shape_11395"/>
              <p:cNvSpPr txBox="1"/>
              <p:nvPr/>
            </p:nvSpPr>
            <p:spPr>
              <a:xfrm>
                <a:off x="540120" y="1482165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下列算式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311d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65a0c"/>
                  </a:rPr>
                  <a:t>其中计算不正确的有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395" name="yt_shape_11395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1586653"/>
              </a:xfrm>
              <a:prstGeom prst="rect">
                <a:avLst/>
              </a:prstGeom>
              <a:blipFill>
                <a:blip r:embed="rId3"/>
                <a:stretch>
                  <a:fillRect l="-1645" t="-3077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97" name="yt_table_113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043181"/>
              </p:ext>
            </p:extLst>
          </p:nvPr>
        </p:nvGraphicFramePr>
        <p:xfrm>
          <a:off x="540047" y="311960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</a:tbl>
          </a:graphicData>
        </a:graphic>
      </p:graphicFrame>
      <p:sp>
        <p:nvSpPr>
          <p:cNvPr id="11399" name="yt_shape_11399"/>
          <p:cNvSpPr txBox="1"/>
          <p:nvPr/>
        </p:nvSpPr>
        <p:spPr>
          <a:xfrm>
            <a:off x="540000" y="3645777"/>
            <a:ext cx="75838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0" name="yt_table_11400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5846841"/>
                  </p:ext>
                </p:extLst>
              </p:nvPr>
            </p:nvGraphicFramePr>
            <p:xfrm>
              <a:off x="540047" y="4125080"/>
              <a:ext cx="7266623" cy="1342898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400" name="yt_table_11400" descr="{&quot;rangeId&quot;:13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5846841"/>
                  </p:ext>
                </p:extLst>
              </p:nvPr>
            </p:nvGraphicFramePr>
            <p:xfrm>
              <a:off x="540047" y="4125080"/>
              <a:ext cx="7266623" cy="1265428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55339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070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0402B4-E40A-5C6C-DD22-9B471E67FB00}"/>
              </a:ext>
            </a:extLst>
          </p:cNvPr>
          <p:cNvSpPr txBox="1"/>
          <p:nvPr/>
        </p:nvSpPr>
        <p:spPr>
          <a:xfrm>
            <a:off x="1059709" y="25822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E94B31-ED97-8B47-7513-7F953E0D18AA}"/>
              </a:ext>
            </a:extLst>
          </p:cNvPr>
          <p:cNvSpPr txBox="1"/>
          <p:nvPr/>
        </p:nvSpPr>
        <p:spPr>
          <a:xfrm>
            <a:off x="7130189" y="35989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1" name="yt_shape_1140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一个三角形的面积为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a543"/>
              </a:rPr>
              <a:t>则这个三角形这边上的高为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2" name="yt_table_114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356334"/>
              </p:ext>
            </p:extLst>
          </p:nvPr>
        </p:nvGraphicFramePr>
        <p:xfrm>
          <a:off x="540047" y="1859435"/>
          <a:ext cx="6288723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</a:tbl>
          </a:graphicData>
        </a:graphic>
      </p:graphicFrame>
      <p:sp>
        <p:nvSpPr>
          <p:cNvPr id="11404" name="yt_shape_11404"/>
          <p:cNvSpPr txBox="1"/>
          <p:nvPr/>
        </p:nvSpPr>
        <p:spPr>
          <a:xfrm>
            <a:off x="540000" y="2860989"/>
            <a:ext cx="86834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05" name="yt_table_11405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7053368"/>
                  </p:ext>
                </p:extLst>
              </p:nvPr>
            </p:nvGraphicFramePr>
            <p:xfrm>
              <a:off x="540047" y="3340292"/>
              <a:ext cx="8702168" cy="521780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05" name="yt_table_11405" descr="{&quot;rangeId&quot;:15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7053368"/>
                  </p:ext>
                </p:extLst>
              </p:nvPr>
            </p:nvGraphicFramePr>
            <p:xfrm>
              <a:off x="540047" y="3340292"/>
              <a:ext cx="8702168" cy="462153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9021" t="-5195" r="-5407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06" name="yt_shape_11406"/>
          <p:cNvSpPr txBox="1"/>
          <p:nvPr/>
        </p:nvSpPr>
        <p:spPr>
          <a:xfrm>
            <a:off x="540000" y="3853131"/>
            <a:ext cx="977350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的积是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44BA3B-D8F4-06B8-19C1-84DCEE9E29AF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322448-10D5-189E-48FA-4F74DF997F0A}"/>
              </a:ext>
            </a:extLst>
          </p:cNvPr>
          <p:cNvSpPr txBox="1"/>
          <p:nvPr/>
        </p:nvSpPr>
        <p:spPr>
          <a:xfrm>
            <a:off x="8236676" y="281418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9C6B88-B61A-765D-F21D-7352E040407C}"/>
              </a:ext>
            </a:extLst>
          </p:cNvPr>
          <p:cNvSpPr txBox="1"/>
          <p:nvPr/>
        </p:nvSpPr>
        <p:spPr>
          <a:xfrm>
            <a:off x="8776426" y="3778578"/>
            <a:ext cx="145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88DD74-07D5-701E-A4B5-DBDB3E429062}"/>
              </a:ext>
            </a:extLst>
          </p:cNvPr>
          <p:cNvSpPr txBox="1"/>
          <p:nvPr/>
        </p:nvSpPr>
        <p:spPr>
          <a:xfrm>
            <a:off x="6452327" y="428181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09" name="yt_shape_11409"/>
              <p:cNvSpPr txBox="1"/>
              <p:nvPr/>
            </p:nvSpPr>
            <p:spPr>
              <a:xfrm>
                <a:off x="479376" y="1409176"/>
                <a:ext cx="6185989" cy="39184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409" name="yt_shape_11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409176"/>
                <a:ext cx="6185989" cy="3918445"/>
              </a:xfrm>
              <a:prstGeom prst="rect">
                <a:avLst/>
              </a:prstGeom>
              <a:blipFill>
                <a:blip r:embed="rId2"/>
                <a:stretch>
                  <a:fillRect l="-3057" t="-1244" r="-2071" b="-1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422BC3B-79FA-8E74-2A19-A11FFA788514}"/>
              </a:ext>
            </a:extLst>
          </p:cNvPr>
          <p:cNvSpPr txBox="1"/>
          <p:nvPr/>
        </p:nvSpPr>
        <p:spPr>
          <a:xfrm>
            <a:off x="389365" y="1837858"/>
            <a:ext cx="626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A1AE4B-AC6D-6AA0-4053-D7F7C96F378A}"/>
              </a:ext>
            </a:extLst>
          </p:cNvPr>
          <p:cNvSpPr txBox="1"/>
          <p:nvPr/>
        </p:nvSpPr>
        <p:spPr>
          <a:xfrm>
            <a:off x="1631504" y="2347125"/>
            <a:ext cx="406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B4C6EF-317C-EB83-A718-3BB34B9D0A62}"/>
              </a:ext>
            </a:extLst>
          </p:cNvPr>
          <p:cNvSpPr txBox="1"/>
          <p:nvPr/>
        </p:nvSpPr>
        <p:spPr>
          <a:xfrm>
            <a:off x="1631504" y="2822613"/>
            <a:ext cx="1540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8DF969-5398-DC22-02CF-C1BD82809363}"/>
                  </a:ext>
                </a:extLst>
              </p:cNvPr>
              <p:cNvSpPr txBox="1"/>
              <p:nvPr/>
            </p:nvSpPr>
            <p:spPr>
              <a:xfrm>
                <a:off x="389365" y="3936787"/>
                <a:ext cx="50298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8DF969-5398-DC22-02CF-C1BD828093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936787"/>
                <a:ext cx="5029898" cy="766077"/>
              </a:xfrm>
              <a:prstGeom prst="rect">
                <a:avLst/>
              </a:prstGeom>
              <a:blipFill>
                <a:blip r:embed="rId3"/>
                <a:stretch>
                  <a:fillRect l="-1939" r="-193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D9CAA4-10C5-5B93-9D08-00553021B4BC}"/>
                  </a:ext>
                </a:extLst>
              </p:cNvPr>
              <p:cNvSpPr txBox="1"/>
              <p:nvPr/>
            </p:nvSpPr>
            <p:spPr>
              <a:xfrm>
                <a:off x="1631504" y="4732771"/>
                <a:ext cx="151993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D9CAA4-10C5-5B93-9D08-00553021B4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732771"/>
                <a:ext cx="1519937" cy="727279"/>
              </a:xfrm>
              <a:prstGeom prst="rect">
                <a:avLst/>
              </a:prstGeom>
              <a:blipFill>
                <a:blip r:embed="rId4"/>
                <a:stretch>
                  <a:fillRect l="-6426" r="-642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79376" y="836712"/>
            <a:ext cx="480131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页例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1079</Words>
  <Application>Microsoft Office PowerPoint</Application>
  <PresentationFormat>宽屏</PresentationFormat>
  <Paragraphs>137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9" baseType="lpstr">
      <vt:lpstr>,isEnd</vt:lpstr>
      <vt:lpstr>_⨹_1_347a9</vt:lpstr>
      <vt:lpstr>_⨹_1_5311d</vt:lpstr>
      <vt:lpstr>_⨹_1_697c1</vt:lpstr>
      <vt:lpstr>_⨹_1_97cff</vt:lpstr>
      <vt:lpstr>_⨹_12_1a543</vt:lpstr>
      <vt:lpstr>_⨹_3_b0f5b</vt:lpstr>
      <vt:lpstr>_⨹_31_3893a</vt:lpstr>
      <vt:lpstr>_⨹_4_a6639,isEnd</vt:lpstr>
      <vt:lpstr>_⨹_5_07619</vt:lpstr>
      <vt:lpstr>_⨹_9_65a0c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2024-05-09T07:18:28Z</dcterms:created>
  <dcterms:modified xsi:type="dcterms:W3CDTF">2024-05-09T08:32:30Z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