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23" r:id="rId6"/>
    <p:sldId id="308" r:id="rId7"/>
    <p:sldId id="310" r:id="rId8"/>
    <p:sldId id="314" r:id="rId9"/>
    <p:sldId id="316" r:id="rId10"/>
    <p:sldId id="318" r:id="rId11"/>
    <p:sldId id="319" r:id="rId12"/>
    <p:sldId id="320" r:id="rId13"/>
    <p:sldId id="325" r:id="rId14"/>
    <p:sldId id="321" r:id="rId15"/>
    <p:sldId id="326" r:id="rId16"/>
    <p:sldId id="322" r:id="rId17"/>
    <p:sldId id="327" r:id="rId18"/>
    <p:sldId id="256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16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bin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bin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bin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bin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93" name="yt_shape_13193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3192" name="yt_image_13192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95" name="yt_shape_13195"/>
          <p:cNvSpPr txBox="1"/>
          <p:nvPr/>
        </p:nvSpPr>
        <p:spPr>
          <a:xfrm>
            <a:off x="540000" y="1482165"/>
            <a:ext cx="519853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线段垂直平分线的性质定理</a:t>
            </a:r>
          </a:p>
        </p:txBody>
      </p:sp>
      <p:sp>
        <p:nvSpPr>
          <p:cNvPr id="13196" name="yt_shape_13196"/>
          <p:cNvSpPr txBox="1"/>
          <p:nvPr/>
        </p:nvSpPr>
        <p:spPr>
          <a:xfrm>
            <a:off x="540119" y="197737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的垂直平分线交线段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431b1"/>
              </a:rPr>
              <a:t>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200" name="yt_table_13200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6699352"/>
              </p:ext>
            </p:extLst>
          </p:nvPr>
        </p:nvGraphicFramePr>
        <p:xfrm>
          <a:off x="540047" y="2936805"/>
          <a:ext cx="8756016" cy="475488"/>
        </p:xfrm>
        <a:graphic>
          <a:graphicData uri="http://schemas.openxmlformats.org/drawingml/2006/table">
            <a:tbl>
              <a:tblPr/>
              <a:tblGrid>
                <a:gridCol w="2316480">
                  <a:extLst>
                    <a:ext uri="{9D8B030D-6E8A-4147-A177-3AD203B41FA5}">
                      <a16:colId xmlns:a16="http://schemas.microsoft.com/office/drawing/2014/main" val="10606"/>
                    </a:ext>
                  </a:extLst>
                </a:gridCol>
                <a:gridCol w="2451418">
                  <a:extLst>
                    <a:ext uri="{9D8B030D-6E8A-4147-A177-3AD203B41FA5}">
                      <a16:colId xmlns:a16="http://schemas.microsoft.com/office/drawing/2014/main" val="10607"/>
                    </a:ext>
                  </a:extLst>
                </a:gridCol>
                <a:gridCol w="2451418">
                  <a:extLst>
                    <a:ext uri="{9D8B030D-6E8A-4147-A177-3AD203B41FA5}">
                      <a16:colId xmlns:a16="http://schemas.microsoft.com/office/drawing/2014/main" val="10608"/>
                    </a:ext>
                  </a:extLst>
                </a:gridCol>
                <a:gridCol w="1536700">
                  <a:extLst>
                    <a:ext uri="{9D8B030D-6E8A-4147-A177-3AD203B41FA5}">
                      <a16:colId xmlns:a16="http://schemas.microsoft.com/office/drawing/2014/main" val="106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50°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100°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120°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130°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7"/>
                  </a:ext>
                </a:extLst>
              </a:tr>
            </a:tbl>
          </a:graphicData>
        </a:graphic>
      </p:graphicFrame>
      <p:grpSp>
        <p:nvGrpSpPr>
          <p:cNvPr id="13197" name="yt_shape_13197_skip" title="H_143.0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90805" y="2936805"/>
            <a:ext cx="1458999" cy="1816749"/>
            <a:chOff x="0" y="0"/>
            <a:chExt cx="1458999" cy="1816749"/>
          </a:xfrm>
        </p:grpSpPr>
        <p:pic>
          <p:nvPicPr>
            <p:cNvPr id="2" name="yt_image_13197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58999" cy="14207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199" name="yt_shape_13199"/>
            <p:cNvSpPr txBox="1"/>
            <p:nvPr/>
          </p:nvSpPr>
          <p:spPr>
            <a:xfrm>
              <a:off x="196218" y="145674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5242665508">
            <a:extLst>
              <a:ext uri="{FF2B5EF4-FFF2-40B4-BE49-F238E27FC236}">
                <a16:creationId xmlns:a16="http://schemas.microsoft.com/office/drawing/2014/main" id="{B8EF6FDC-62E7-34B5-324C-56C5A14314D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6A70792C-EE91-1C1F-AC39-C30644938928}"/>
              </a:ext>
            </a:extLst>
          </p:cNvPr>
          <p:cNvSpPr txBox="1"/>
          <p:nvPr/>
        </p:nvSpPr>
        <p:spPr>
          <a:xfrm>
            <a:off x="1059708" y="240605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44" name="yt_shape_13244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周口市四中单元卷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的垂直平分线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93c7e,isEnd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39°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3248" name="yt_shape_13248"/>
          <p:cNvSpPr txBox="1"/>
          <p:nvPr/>
        </p:nvSpPr>
        <p:spPr>
          <a:xfrm>
            <a:off x="540000" y="4016065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245" name="yt_shape_13245" title="H_153.8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23866" y="2011799"/>
            <a:ext cx="1544266" cy="1953909"/>
            <a:chOff x="0" y="0"/>
            <a:chExt cx="1544266" cy="1953909"/>
          </a:xfrm>
        </p:grpSpPr>
        <p:pic>
          <p:nvPicPr>
            <p:cNvPr id="2" name="yt_image_13245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44266" cy="15579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247" name="yt_shape_13247"/>
            <p:cNvSpPr txBox="1"/>
            <p:nvPr/>
          </p:nvSpPr>
          <p:spPr>
            <a:xfrm>
              <a:off x="162669" y="1593909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619F7CD2-D4AB-2D55-AA45-E2A72494591E}"/>
              </a:ext>
            </a:extLst>
          </p:cNvPr>
          <p:cNvSpPr txBox="1"/>
          <p:nvPr/>
        </p:nvSpPr>
        <p:spPr>
          <a:xfrm>
            <a:off x="3867996" y="1328682"/>
            <a:ext cx="911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78°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49" name="yt_shape_13249"/>
          <p:cNvSpPr txBox="1"/>
          <p:nvPr/>
        </p:nvSpPr>
        <p:spPr>
          <a:xfrm>
            <a:off x="540000" y="900000"/>
            <a:ext cx="635590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50°.</a:t>
            </a:r>
          </a:p>
        </p:txBody>
      </p:sp>
      <p:pic>
        <p:nvPicPr>
          <p:cNvPr id="13250" name="yt_image_13250" title="H_101.52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55853" y="1535364"/>
            <a:ext cx="1976205" cy="1289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52" name="yt_shape_13252"/>
          <p:cNvSpPr txBox="1"/>
          <p:nvPr/>
        </p:nvSpPr>
        <p:spPr>
          <a:xfrm>
            <a:off x="540119" y="287147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通过观察尺规作图的痕迹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可以发现直线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5045e,isEnd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射线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40A6E24-75E0-7269-79B9-B548A158A073}"/>
              </a:ext>
            </a:extLst>
          </p:cNvPr>
          <p:cNvSpPr txBox="1"/>
          <p:nvPr/>
        </p:nvSpPr>
        <p:spPr>
          <a:xfrm>
            <a:off x="9190882" y="2824668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垂直平分线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2520B1E-B7A2-C076-F934-CC414F855195}"/>
              </a:ext>
            </a:extLst>
          </p:cNvPr>
          <p:cNvSpPr txBox="1"/>
          <p:nvPr/>
        </p:nvSpPr>
        <p:spPr>
          <a:xfrm>
            <a:off x="3450483" y="3300156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角平分线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253" name="yt_shape_13253"/>
              <p:cNvSpPr txBox="1"/>
              <p:nvPr/>
            </p:nvSpPr>
            <p:spPr>
              <a:xfrm>
                <a:off x="540000" y="900000"/>
                <a:ext cx="6003246" cy="351968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所作的图中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DAE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的度数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垂直平分线段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25°.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253" name="yt_shape_13253" descr="{&quot;rangeId&quot;:30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003246" cy="3519681"/>
              </a:xfrm>
              <a:prstGeom prst="rect">
                <a:avLst/>
              </a:prstGeom>
              <a:blipFill>
                <a:blip r:embed="rId2"/>
                <a:stretch>
                  <a:fillRect l="-3150" t="-1560" r="-2236" b="-20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F7A553D-396D-90FB-F83C-FE6EF843FCDF}"/>
              </a:ext>
            </a:extLst>
          </p:cNvPr>
          <p:cNvSpPr txBox="1"/>
          <p:nvPr/>
        </p:nvSpPr>
        <p:spPr>
          <a:xfrm>
            <a:off x="449989" y="1328682"/>
            <a:ext cx="4958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垂直平分线段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943048F-8177-8756-EE54-84C7AD2A3686}"/>
              </a:ext>
            </a:extLst>
          </p:cNvPr>
          <p:cNvSpPr txBox="1"/>
          <p:nvPr/>
        </p:nvSpPr>
        <p:spPr>
          <a:xfrm>
            <a:off x="449989" y="1804170"/>
            <a:ext cx="50933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EE5CED8-5C2F-3AB5-0D22-73BA4A51DD40}"/>
              </a:ext>
            </a:extLst>
          </p:cNvPr>
          <p:cNvSpPr txBox="1"/>
          <p:nvPr/>
        </p:nvSpPr>
        <p:spPr>
          <a:xfrm>
            <a:off x="449989" y="2279658"/>
            <a:ext cx="3747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978B65E-2958-9BDA-960C-7FCF455EB7B4}"/>
              </a:ext>
            </a:extLst>
          </p:cNvPr>
          <p:cNvSpPr txBox="1"/>
          <p:nvPr/>
        </p:nvSpPr>
        <p:spPr>
          <a:xfrm>
            <a:off x="449989" y="2755146"/>
            <a:ext cx="4618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8D1092E-70C6-4C7B-5587-CDABE223A757}"/>
              </a:ext>
            </a:extLst>
          </p:cNvPr>
          <p:cNvSpPr txBox="1"/>
          <p:nvPr/>
        </p:nvSpPr>
        <p:spPr>
          <a:xfrm>
            <a:off x="449989" y="3230634"/>
            <a:ext cx="2875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8A42A2A9-FF34-BEEC-2315-1C461CD10640}"/>
                  </a:ext>
                </a:extLst>
              </p:cNvPr>
              <p:cNvSpPr txBox="1"/>
              <p:nvPr/>
            </p:nvSpPr>
            <p:spPr>
              <a:xfrm>
                <a:off x="449989" y="3706122"/>
                <a:ext cx="3823398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DAE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CAD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25°.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30}">
                <a:extLst>
                  <a:ext uri="{FF2B5EF4-FFF2-40B4-BE49-F238E27FC236}">
                    <a16:creationId xmlns:a16="http://schemas.microsoft.com/office/drawing/2014/main" id="{8A42A2A9-FF34-BEEC-2315-1C461CD1064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706122"/>
                <a:ext cx="3823398" cy="726326"/>
              </a:xfrm>
              <a:prstGeom prst="rect">
                <a:avLst/>
              </a:prstGeom>
              <a:blipFill>
                <a:blip r:embed="rId3"/>
                <a:stretch>
                  <a:fillRect l="-2552" r="-2392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yt_image_13250" title="H_101.52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68208" y="1728618"/>
            <a:ext cx="1976205" cy="1289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56" name="yt_shape_13256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垂直平分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55205"/>
              </a:rPr>
              <a:t>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3257" name="yt_image_13257" title="H_126.9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2204" y="1828931"/>
            <a:ext cx="1809585" cy="1612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59" name="yt_shape_13259"/>
          <p:cNvSpPr txBox="1"/>
          <p:nvPr/>
        </p:nvSpPr>
        <p:spPr>
          <a:xfrm>
            <a:off x="540000" y="3675004"/>
            <a:ext cx="10490051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3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3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  <a:sym typeface=",isEnd"/>
              </a:rPr>
              <a:t>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499FC2C-4CFA-1468-A4FD-400E68E9EE14}"/>
              </a:ext>
            </a:extLst>
          </p:cNvPr>
          <p:cNvSpPr txBox="1"/>
          <p:nvPr/>
        </p:nvSpPr>
        <p:spPr>
          <a:xfrm>
            <a:off x="5637939" y="3628198"/>
            <a:ext cx="9119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6A4E21F-8148-BC1E-3015-0C0FF92B83AA}"/>
              </a:ext>
            </a:extLst>
          </p:cNvPr>
          <p:cNvSpPr txBox="1"/>
          <p:nvPr/>
        </p:nvSpPr>
        <p:spPr>
          <a:xfrm>
            <a:off x="7869964" y="3628198"/>
            <a:ext cx="9119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70°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69F05F5-D5E2-3918-50B7-F64EA3AAFA0B}"/>
              </a:ext>
            </a:extLst>
          </p:cNvPr>
          <p:cNvSpPr txBox="1"/>
          <p:nvPr/>
        </p:nvSpPr>
        <p:spPr>
          <a:xfrm>
            <a:off x="9705114" y="4103686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63" name="yt_shape_13263"/>
          <p:cNvSpPr txBox="1"/>
          <p:nvPr/>
        </p:nvSpPr>
        <p:spPr>
          <a:xfrm>
            <a:off x="467992" y="1376925"/>
            <a:ext cx="4190250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证明如下：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在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的垂直平分线上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7A0F0C2-BED5-8E3D-7439-D65C935C70C6}"/>
              </a:ext>
            </a:extLst>
          </p:cNvPr>
          <p:cNvSpPr txBox="1"/>
          <p:nvPr/>
        </p:nvSpPr>
        <p:spPr>
          <a:xfrm>
            <a:off x="354461" y="1871580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证明如下：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C58C87F-B452-0C65-3D9E-5801CFE0C1C0}"/>
              </a:ext>
            </a:extLst>
          </p:cNvPr>
          <p:cNvSpPr txBox="1"/>
          <p:nvPr/>
        </p:nvSpPr>
        <p:spPr>
          <a:xfrm>
            <a:off x="354461" y="2347068"/>
            <a:ext cx="4069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的垂直平分线上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C88CED8-20FD-CBC3-6DE3-8D23893C59E0}"/>
              </a:ext>
            </a:extLst>
          </p:cNvPr>
          <p:cNvSpPr txBox="1"/>
          <p:nvPr/>
        </p:nvSpPr>
        <p:spPr>
          <a:xfrm>
            <a:off x="354461" y="2822556"/>
            <a:ext cx="18929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ABA41E0-D2C5-1B6B-71F0-81F08FEEC389}"/>
              </a:ext>
            </a:extLst>
          </p:cNvPr>
          <p:cNvSpPr txBox="1"/>
          <p:nvPr/>
        </p:nvSpPr>
        <p:spPr>
          <a:xfrm>
            <a:off x="354461" y="3298044"/>
            <a:ext cx="3693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95068AF-0FBA-149B-64E6-A215E02D468C}"/>
              </a:ext>
            </a:extLst>
          </p:cNvPr>
          <p:cNvSpPr txBox="1"/>
          <p:nvPr/>
        </p:nvSpPr>
        <p:spPr>
          <a:xfrm>
            <a:off x="354461" y="3773532"/>
            <a:ext cx="3893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C760D0B-4DF4-159F-8853-0BC3A925BACA}"/>
              </a:ext>
            </a:extLst>
          </p:cNvPr>
          <p:cNvSpPr txBox="1"/>
          <p:nvPr/>
        </p:nvSpPr>
        <p:spPr>
          <a:xfrm>
            <a:off x="354461" y="4249020"/>
            <a:ext cx="43298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3352" y="836712"/>
            <a:ext cx="11316640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线段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的长度和等于图中哪条线段的长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？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并证明你的结论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  <a:sym typeface=",isEnd"/>
              </a:rPr>
              <a:t>.</a:t>
            </a:r>
            <a:endParaRPr lang="en-US" altLang="zh-CN" sz="2400" dirty="0">
              <a:solidFill>
                <a:srgbClr val="000000"/>
              </a:solidFill>
              <a:latin typeface="Times New Roman" pitchFamily="24"/>
              <a:ea typeface="Times New Roman" pitchFamily="24"/>
              <a:sym typeface=",isEnd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6026809-302A-37C6-7F66-B8E1D4536545}"/>
              </a:ext>
            </a:extLst>
          </p:cNvPr>
          <p:cNvSpPr txBox="1"/>
          <p:nvPr/>
        </p:nvSpPr>
        <p:spPr>
          <a:xfrm>
            <a:off x="357165" y="1379156"/>
            <a:ext cx="39535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13" name="yt_image_13257" title="H_126.9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80820" y="2576488"/>
            <a:ext cx="1809585" cy="1612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12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66" name="yt_shape_13266"/>
          <p:cNvSpPr txBox="1"/>
          <p:nvPr/>
        </p:nvSpPr>
        <p:spPr>
          <a:xfrm>
            <a:off x="555195" y="1368207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应用意识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某国际帆船中心要修建一处公共服务设施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8a5e4"/>
              </a:rPr>
              <a:t>使它到三所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运动员公寓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的距离相等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不写作法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但要保留作图痕迹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若三所运动员公寓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的位置如图所示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3_66274"/>
              </a:rPr>
              <a:t>请你在图中确定这处公共服务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的位置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269" name="yt_image_13269" title="H_206.5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69495" y="3439441"/>
            <a:ext cx="3497580" cy="2623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1073D63-7EE7-6247-34A9-9FA25DEBA2F6}"/>
              </a:ext>
            </a:extLst>
          </p:cNvPr>
          <p:cNvSpPr txBox="1"/>
          <p:nvPr/>
        </p:nvSpPr>
        <p:spPr>
          <a:xfrm>
            <a:off x="465184" y="3223353"/>
            <a:ext cx="2847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5" name="yt_image_13264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3392" y="836712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yt_image_13272" title="H_175.7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94122" y="3830347"/>
            <a:ext cx="1631174" cy="2232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73" name="yt_shape_13273"/>
          <p:cNvSpPr txBox="1"/>
          <p:nvPr/>
        </p:nvSpPr>
        <p:spPr>
          <a:xfrm>
            <a:off x="540000" y="1531667"/>
            <a:ext cx="1613840" cy="205966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1200" b="0" i="0" u="none" spc="-11200">
                <a:solidFill>
                  <a:srgbClr val="1EE3CF"/>
                </a:solidFill>
                <a:effectLst/>
                <a:latin typeface="宋体/Times New Roman" pitchFamily="112"/>
                <a:ea typeface="宋体" pitchFamily="112"/>
              </a:rPr>
              <a:t> </a:t>
            </a:r>
            <a:r>
              <a:rPr lang="en-US" altLang="zh-CN" sz="11200" b="0" i="0" u="none" spc="10047">
                <a:solidFill>
                  <a:srgbClr val="1EE3CF"/>
                </a:solidFill>
                <a:effectLst/>
                <a:latin typeface="宋体/Times New Roman" pitchFamily="112"/>
                <a:ea typeface="宋体" pitchFamily="112"/>
              </a:rPr>
              <a:t> </a:t>
            </a:r>
          </a:p>
        </p:txBody>
      </p:sp>
      <p:sp>
        <p:nvSpPr>
          <p:cNvPr id="5" name="yt_shape_13271"/>
          <p:cNvSpPr txBox="1"/>
          <p:nvPr/>
        </p:nvSpPr>
        <p:spPr>
          <a:xfrm>
            <a:off x="695400" y="908720"/>
            <a:ext cx="455413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66°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BPC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6" name="yt_shape_13275"/>
          <p:cNvSpPr txBox="1"/>
          <p:nvPr/>
        </p:nvSpPr>
        <p:spPr>
          <a:xfrm>
            <a:off x="766412" y="1412776"/>
            <a:ext cx="7959335" cy="474969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连结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PBA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同理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PCA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66°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PBA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PCA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132°.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BPC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PBA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PCA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3ea7a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BPC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PBA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PCA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132°.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CBA0C1B-FE52-5D76-9538-FC50C8A1997A}"/>
              </a:ext>
            </a:extLst>
          </p:cNvPr>
          <p:cNvSpPr txBox="1"/>
          <p:nvPr/>
        </p:nvSpPr>
        <p:spPr>
          <a:xfrm>
            <a:off x="676401" y="1365970"/>
            <a:ext cx="5129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连结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EA27446-D6CF-4553-EB31-D01074EC7428}"/>
              </a:ext>
            </a:extLst>
          </p:cNvPr>
          <p:cNvSpPr txBox="1"/>
          <p:nvPr/>
        </p:nvSpPr>
        <p:spPr>
          <a:xfrm>
            <a:off x="676401" y="1841458"/>
            <a:ext cx="1988630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287138B-2E40-95B3-F8D3-558F31937406}"/>
              </a:ext>
            </a:extLst>
          </p:cNvPr>
          <p:cNvSpPr txBox="1"/>
          <p:nvPr/>
        </p:nvSpPr>
        <p:spPr>
          <a:xfrm>
            <a:off x="676401" y="2316946"/>
            <a:ext cx="281730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PBA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E817311-26FF-BA2C-3FF5-9FE134C6D84D}"/>
              </a:ext>
            </a:extLst>
          </p:cNvPr>
          <p:cNvSpPr txBox="1"/>
          <p:nvPr/>
        </p:nvSpPr>
        <p:spPr>
          <a:xfrm>
            <a:off x="676401" y="2792434"/>
            <a:ext cx="3157030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同理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PCA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0AE3A94-868B-3086-156A-4E8F45F30372}"/>
              </a:ext>
            </a:extLst>
          </p:cNvPr>
          <p:cNvSpPr txBox="1"/>
          <p:nvPr/>
        </p:nvSpPr>
        <p:spPr>
          <a:xfrm>
            <a:off x="676401" y="3267922"/>
            <a:ext cx="499852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66°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9FDF5905-319B-85E5-C8BB-3BCBD7420426}"/>
              </a:ext>
            </a:extLst>
          </p:cNvPr>
          <p:cNvSpPr txBox="1"/>
          <p:nvPr/>
        </p:nvSpPr>
        <p:spPr>
          <a:xfrm>
            <a:off x="676401" y="3743410"/>
            <a:ext cx="61450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PBA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PCA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132°.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E0CE2F7-C7DC-7DD6-C67E-0582A8C11B59}"/>
              </a:ext>
            </a:extLst>
          </p:cNvPr>
          <p:cNvSpPr txBox="1"/>
          <p:nvPr/>
        </p:nvSpPr>
        <p:spPr>
          <a:xfrm>
            <a:off x="676401" y="4218898"/>
            <a:ext cx="5207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BPC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9A14CA6-B2AC-918D-1B56-8E9164777880}"/>
              </a:ext>
            </a:extLst>
          </p:cNvPr>
          <p:cNvSpPr txBox="1"/>
          <p:nvPr/>
        </p:nvSpPr>
        <p:spPr>
          <a:xfrm>
            <a:off x="676401" y="4694386"/>
            <a:ext cx="789603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PBA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PCA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3ea7a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F90A4A4-023A-A026-7939-954EFCB897EC}"/>
              </a:ext>
            </a:extLst>
          </p:cNvPr>
          <p:cNvSpPr txBox="1"/>
          <p:nvPr/>
        </p:nvSpPr>
        <p:spPr>
          <a:xfrm>
            <a:off x="8237568" y="4707121"/>
            <a:ext cx="10643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50C7FC60-B431-E075-3C12-BB326565C6A0}"/>
              </a:ext>
            </a:extLst>
          </p:cNvPr>
          <p:cNvSpPr txBox="1"/>
          <p:nvPr/>
        </p:nvSpPr>
        <p:spPr>
          <a:xfrm>
            <a:off x="708582" y="5263486"/>
            <a:ext cx="7424610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BPC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PAB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PBA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PAC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PCA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132°.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18" name="yt_image_13272" title="H_175.7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20336" y="2331145"/>
            <a:ext cx="1631174" cy="2232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2" name="yt_shape_13202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垂直平分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垂足为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f58b2"/>
              </a:rPr>
              <a:t>下列结论不一定成立的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206" name="yt_table_13206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4843874"/>
              </p:ext>
            </p:extLst>
          </p:nvPr>
        </p:nvGraphicFramePr>
        <p:xfrm>
          <a:off x="540047" y="1859435"/>
          <a:ext cx="6275706" cy="950976"/>
        </p:xfrm>
        <a:graphic>
          <a:graphicData uri="http://schemas.openxmlformats.org/drawingml/2006/table">
            <a:tbl>
              <a:tblPr/>
              <a:tblGrid>
                <a:gridCol w="3057843">
                  <a:extLst>
                    <a:ext uri="{9D8B030D-6E8A-4147-A177-3AD203B41FA5}">
                      <a16:colId xmlns:a16="http://schemas.microsoft.com/office/drawing/2014/main" val="10610"/>
                    </a:ext>
                  </a:extLst>
                </a:gridCol>
                <a:gridCol w="3217863">
                  <a:extLst>
                    <a:ext uri="{9D8B030D-6E8A-4147-A177-3AD203B41FA5}">
                      <a16:colId xmlns:a16="http://schemas.microsoft.com/office/drawing/2014/main" val="1061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平分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△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BEC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≌△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DEC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9"/>
                  </a:ext>
                </a:extLst>
              </a:tr>
            </a:tbl>
          </a:graphicData>
        </a:graphic>
      </p:graphicFrame>
      <p:grpSp>
        <p:nvGrpSpPr>
          <p:cNvPr id="13203" name="yt_shape_13203_skip" title="H_151.6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34791" y="1859435"/>
            <a:ext cx="1615048" cy="1926477"/>
            <a:chOff x="0" y="0"/>
            <a:chExt cx="1615048" cy="1926477"/>
          </a:xfrm>
        </p:grpSpPr>
        <p:pic>
          <p:nvPicPr>
            <p:cNvPr id="2" name="yt_image_13203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15048" cy="15304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205" name="yt_shape_13205"/>
            <p:cNvSpPr txBox="1"/>
            <p:nvPr/>
          </p:nvSpPr>
          <p:spPr>
            <a:xfrm>
              <a:off x="274243" y="156647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8D2D9486-572A-8E71-BF7B-F9F4128C8051}"/>
              </a:ext>
            </a:extLst>
          </p:cNvPr>
          <p:cNvSpPr txBox="1"/>
          <p:nvPr/>
        </p:nvSpPr>
        <p:spPr>
          <a:xfrm>
            <a:off x="1364508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8" name="yt_shape_13208"/>
          <p:cNvSpPr txBox="1"/>
          <p:nvPr/>
        </p:nvSpPr>
        <p:spPr>
          <a:xfrm>
            <a:off x="540120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的垂直平分线与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的垂直平分线的交点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恰好在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d88ac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13209" name="yt_image_13209" title="H_102.3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011799"/>
            <a:ext cx="1953471" cy="1299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97F8077-35AB-9C6E-4D86-C52141C231CE}"/>
              </a:ext>
            </a:extLst>
          </p:cNvPr>
          <p:cNvSpPr txBox="1"/>
          <p:nvPr/>
        </p:nvSpPr>
        <p:spPr>
          <a:xfrm>
            <a:off x="5193559" y="1328682"/>
            <a:ext cx="10087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8cm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14" name="yt_shape_13214"/>
          <p:cNvSpPr txBox="1"/>
          <p:nvPr/>
        </p:nvSpPr>
        <p:spPr>
          <a:xfrm>
            <a:off x="467992" y="1675588"/>
            <a:ext cx="5288114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在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的垂直平分线上，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11.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3D54253-08F2-3891-30A9-3F157141BE6A}"/>
              </a:ext>
            </a:extLst>
          </p:cNvPr>
          <p:cNvSpPr txBox="1"/>
          <p:nvPr/>
        </p:nvSpPr>
        <p:spPr>
          <a:xfrm>
            <a:off x="377981" y="1628782"/>
            <a:ext cx="4320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D2127E9-A36E-69B6-4675-C05F77212ECF}"/>
              </a:ext>
            </a:extLst>
          </p:cNvPr>
          <p:cNvSpPr txBox="1"/>
          <p:nvPr/>
        </p:nvSpPr>
        <p:spPr>
          <a:xfrm>
            <a:off x="377981" y="2104270"/>
            <a:ext cx="18929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E059D9F-95F0-EB7A-B020-7DC3710FC282}"/>
              </a:ext>
            </a:extLst>
          </p:cNvPr>
          <p:cNvSpPr txBox="1"/>
          <p:nvPr/>
        </p:nvSpPr>
        <p:spPr>
          <a:xfrm>
            <a:off x="377981" y="2579758"/>
            <a:ext cx="4298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的垂直平分线上，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D021D6C-64DF-1DFC-3FBD-48EA69B93A62}"/>
              </a:ext>
            </a:extLst>
          </p:cNvPr>
          <p:cNvSpPr txBox="1"/>
          <p:nvPr/>
        </p:nvSpPr>
        <p:spPr>
          <a:xfrm>
            <a:off x="377981" y="3055246"/>
            <a:ext cx="2062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791AB3E-B254-6818-69C6-EACCA3829EF4}"/>
              </a:ext>
            </a:extLst>
          </p:cNvPr>
          <p:cNvSpPr txBox="1"/>
          <p:nvPr/>
        </p:nvSpPr>
        <p:spPr>
          <a:xfrm>
            <a:off x="377981" y="3530734"/>
            <a:ext cx="3062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8024498-F671-6ED4-537B-38E320DA8B8B}"/>
              </a:ext>
            </a:extLst>
          </p:cNvPr>
          <p:cNvSpPr txBox="1"/>
          <p:nvPr/>
        </p:nvSpPr>
        <p:spPr>
          <a:xfrm>
            <a:off x="377981" y="4006222"/>
            <a:ext cx="25724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AA0333A-D3D8-5D61-BDFD-1148028425D3}"/>
              </a:ext>
            </a:extLst>
          </p:cNvPr>
          <p:cNvSpPr txBox="1"/>
          <p:nvPr/>
        </p:nvSpPr>
        <p:spPr>
          <a:xfrm>
            <a:off x="377981" y="4481710"/>
            <a:ext cx="541705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yt_shape_13211"/>
          <p:cNvSpPr txBox="1"/>
          <p:nvPr/>
        </p:nvSpPr>
        <p:spPr>
          <a:xfrm>
            <a:off x="467992" y="72013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的垂直平分线上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59815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" name="yt_image_13212" title="H_95.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76320" y="3018556"/>
            <a:ext cx="2267967" cy="1211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15" name="yt_shape_13215"/>
          <p:cNvSpPr txBox="1"/>
          <p:nvPr/>
        </p:nvSpPr>
        <p:spPr>
          <a:xfrm>
            <a:off x="540000" y="900000"/>
            <a:ext cx="612186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线段垂直平分线性质定理的逆定理</a:t>
            </a:r>
          </a:p>
        </p:txBody>
      </p:sp>
      <p:sp>
        <p:nvSpPr>
          <p:cNvPr id="13216" name="yt_shape_13216"/>
          <p:cNvSpPr txBox="1"/>
          <p:nvPr/>
        </p:nvSpPr>
        <p:spPr>
          <a:xfrm>
            <a:off x="540000" y="1395205"/>
            <a:ext cx="652261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218" name="yt_table_13218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2547244"/>
              </p:ext>
            </p:extLst>
          </p:nvPr>
        </p:nvGraphicFramePr>
        <p:xfrm>
          <a:off x="540047" y="1874508"/>
          <a:ext cx="3983038" cy="1901952"/>
        </p:xfrm>
        <a:graphic>
          <a:graphicData uri="http://schemas.openxmlformats.org/drawingml/2006/table">
            <a:tbl>
              <a:tblPr/>
              <a:tblGrid>
                <a:gridCol w="3983038">
                  <a:extLst>
                    <a:ext uri="{9D8B030D-6E8A-4147-A177-3AD203B41FA5}">
                      <a16:colId xmlns:a16="http://schemas.microsoft.com/office/drawing/2014/main" val="1061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垂直平分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垂直平分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互相垂直平分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平分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ACB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3"/>
                  </a:ext>
                </a:extLst>
              </a:tr>
            </a:tbl>
          </a:graphicData>
        </a:graphic>
      </p:graphicFrame>
      <p:pic>
        <p:nvPicPr>
          <p:cNvPr id="13217" name="yt_image_13217_skip" title="H_102.78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94690" y="1874508"/>
            <a:ext cx="1955224" cy="1305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5242665609" title="H_26.259764">
            <a:extLst>
              <a:ext uri="{FF2B5EF4-FFF2-40B4-BE49-F238E27FC236}">
                <a16:creationId xmlns:a16="http://schemas.microsoft.com/office/drawing/2014/main" id="{77FF0092-A763-7B14-88FA-526E6882F3E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25E3F29-AA46-AE50-6400-F5D73E6D645B}"/>
              </a:ext>
            </a:extLst>
          </p:cNvPr>
          <p:cNvSpPr txBox="1"/>
          <p:nvPr/>
        </p:nvSpPr>
        <p:spPr>
          <a:xfrm>
            <a:off x="6079264" y="134839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20" name="yt_shape_13220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到三角形三个顶点的距离都相等的点是这个三角形的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sym typeface="W:5.38,H:37.44"/>
              </a:rPr>
              <a:t/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sym typeface="W:5.38,H:37.44"/>
              </a:rPr>
            </a:b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延长线上的一点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是否与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d6116,isEnd"/>
              </a:rPr>
              <a:t>相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13222" name="yt_image_13222" title="H_276.7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26817" y="2675271"/>
            <a:ext cx="1924652" cy="2362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F3238E6-348C-9131-4ADD-24D3174D38B5}"/>
              </a:ext>
            </a:extLst>
          </p:cNvPr>
          <p:cNvSpPr txBox="1"/>
          <p:nvPr/>
        </p:nvSpPr>
        <p:spPr>
          <a:xfrm>
            <a:off x="8146307" y="853194"/>
            <a:ext cx="3601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  <a:sym typeface="_⨹_11_f7ac8"/>
              </a:rPr>
              <a:t>三条边的垂直平分线的交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253C6E2-D1DD-4653-6AE5-9D9A75B272F9}"/>
              </a:ext>
            </a:extLst>
          </p:cNvPr>
          <p:cNvSpPr txBox="1"/>
          <p:nvPr/>
        </p:nvSpPr>
        <p:spPr>
          <a:xfrm>
            <a:off x="450108" y="132868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yt_shape_13225"/>
          <p:cNvSpPr txBox="1"/>
          <p:nvPr/>
        </p:nvSpPr>
        <p:spPr>
          <a:xfrm>
            <a:off x="540119" y="932657"/>
            <a:ext cx="1599990" cy="182056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9900" b="0" i="0" u="none" spc="-9900">
                <a:solidFill>
                  <a:srgbClr val="1EE3CF"/>
                </a:solidFill>
                <a:effectLst/>
                <a:latin typeface="宋体/Times New Roman" pitchFamily="99"/>
                <a:ea typeface="宋体" pitchFamily="99"/>
              </a:rPr>
              <a:t> </a:t>
            </a:r>
            <a:r>
              <a:rPr lang="en-US" altLang="zh-CN" sz="9900" b="0" i="0" u="none" spc="10239">
                <a:solidFill>
                  <a:srgbClr val="1EE3CF"/>
                </a:solidFill>
                <a:effectLst/>
                <a:latin typeface="宋体/Times New Roman" pitchFamily="99"/>
                <a:ea typeface="宋体" pitchFamily="99"/>
              </a:rPr>
              <a:t> </a:t>
            </a:r>
          </a:p>
        </p:txBody>
      </p:sp>
      <p:pic>
        <p:nvPicPr>
          <p:cNvPr id="7" name="yt_image_13224" title="H_155.0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20726" y="2985479"/>
            <a:ext cx="1614297" cy="1969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yt_shape_13227"/>
          <p:cNvSpPr txBox="1"/>
          <p:nvPr/>
        </p:nvSpPr>
        <p:spPr>
          <a:xfrm>
            <a:off x="540119" y="2952400"/>
            <a:ext cx="5501506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解：相等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连结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在线段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的垂直平分线上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同理：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点也在线段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的垂直平分线上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两点确定一条直线，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直线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是线段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的垂直平分线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是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延长线上的一点，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8B31F73-ADDE-4CA4-1308-2317E2D3F27A}"/>
              </a:ext>
            </a:extLst>
          </p:cNvPr>
          <p:cNvSpPr txBox="1"/>
          <p:nvPr/>
        </p:nvSpPr>
        <p:spPr>
          <a:xfrm>
            <a:off x="450108" y="2905594"/>
            <a:ext cx="4586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解：相等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连结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78631DB-94AC-73BC-93A3-204D42F9C91C}"/>
              </a:ext>
            </a:extLst>
          </p:cNvPr>
          <p:cNvSpPr txBox="1"/>
          <p:nvPr/>
        </p:nvSpPr>
        <p:spPr>
          <a:xfrm>
            <a:off x="450108" y="3381082"/>
            <a:ext cx="4679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在线段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的垂直平分线上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639388D-E468-4B03-2A8C-E78F35EF9B70}"/>
              </a:ext>
            </a:extLst>
          </p:cNvPr>
          <p:cNvSpPr txBox="1"/>
          <p:nvPr/>
        </p:nvSpPr>
        <p:spPr>
          <a:xfrm>
            <a:off x="450108" y="3856570"/>
            <a:ext cx="5628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同理：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点也在线段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的垂直平分线上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905E02C-4E85-7430-F8EC-F7E9F51B060E}"/>
              </a:ext>
            </a:extLst>
          </p:cNvPr>
          <p:cNvSpPr txBox="1"/>
          <p:nvPr/>
        </p:nvSpPr>
        <p:spPr>
          <a:xfrm>
            <a:off x="450108" y="4332059"/>
            <a:ext cx="3228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两点确定一条直线，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1F6CF8F-6F89-05F4-E1F0-2D86E3007C0C}"/>
              </a:ext>
            </a:extLst>
          </p:cNvPr>
          <p:cNvSpPr txBox="1"/>
          <p:nvPr/>
        </p:nvSpPr>
        <p:spPr>
          <a:xfrm>
            <a:off x="450108" y="4807546"/>
            <a:ext cx="48997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直线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是线段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的垂直平分线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46F0347B-47FB-0E99-7AB2-05D7E7F88CC8}"/>
              </a:ext>
            </a:extLst>
          </p:cNvPr>
          <p:cNvSpPr txBox="1"/>
          <p:nvPr/>
        </p:nvSpPr>
        <p:spPr>
          <a:xfrm>
            <a:off x="450108" y="5283034"/>
            <a:ext cx="40107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延长线上的一点，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0B429449-435C-F479-5DFC-54CCB8F36191}"/>
              </a:ext>
            </a:extLst>
          </p:cNvPr>
          <p:cNvSpPr txBox="1"/>
          <p:nvPr/>
        </p:nvSpPr>
        <p:spPr>
          <a:xfrm>
            <a:off x="450108" y="5758522"/>
            <a:ext cx="18929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29" name="yt_shape_13229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【易错点】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  <a:sym typeface=",isEnd"/>
              </a:rPr>
              <a:t>易忽视图形的位置而漏解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的垂直平分线与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边所在直线相交所得的锐角为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a5725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15765B7-5A4C-986E-E95E-DC732F5BFB4C}"/>
              </a:ext>
            </a:extLst>
          </p:cNvPr>
          <p:cNvSpPr txBox="1"/>
          <p:nvPr/>
        </p:nvSpPr>
        <p:spPr>
          <a:xfrm>
            <a:off x="1974108" y="1804170"/>
            <a:ext cx="17961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140°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32" name="yt_shape_13232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3231" name="yt_image_13231" title="H_41.8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34" name="yt_shape_13234"/>
          <p:cNvSpPr txBox="1"/>
          <p:nvPr/>
        </p:nvSpPr>
        <p:spPr>
          <a:xfrm>
            <a:off x="540120" y="148216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内一点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个结论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18bf1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的垂直平分线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1d116"/>
              </a:rPr>
              <a:t>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235" name="yt_table_1323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3189030"/>
              </p:ext>
            </p:extLst>
          </p:nvPr>
        </p:nvGraphicFramePr>
        <p:xfrm>
          <a:off x="540047" y="2921731"/>
          <a:ext cx="5115243" cy="950976"/>
        </p:xfrm>
        <a:graphic>
          <a:graphicData uri="http://schemas.openxmlformats.org/drawingml/2006/table">
            <a:tbl>
              <a:tblPr/>
              <a:tblGrid>
                <a:gridCol w="2862580">
                  <a:extLst>
                    <a:ext uri="{9D8B030D-6E8A-4147-A177-3AD203B41FA5}">
                      <a16:colId xmlns:a16="http://schemas.microsoft.com/office/drawing/2014/main" val="10613"/>
                    </a:ext>
                  </a:extLst>
                </a:gridCol>
                <a:gridCol w="2252663">
                  <a:extLst>
                    <a:ext uri="{9D8B030D-6E8A-4147-A177-3AD203B41FA5}">
                      <a16:colId xmlns:a16="http://schemas.microsoft.com/office/drawing/2014/main" val="106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①②③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②③④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①②③④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5"/>
                  </a:ext>
                </a:extLst>
              </a:tr>
            </a:tbl>
          </a:graphicData>
        </a:graphic>
      </p:graphicFrame>
      <p:pic>
        <p:nvPicPr>
          <p:cNvPr id="13237" name="yt_image_13237" title="H_117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84432" y="2654269"/>
            <a:ext cx="1677099" cy="148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5A83123-DE11-6147-6FE7-EA011D3708DE}"/>
              </a:ext>
            </a:extLst>
          </p:cNvPr>
          <p:cNvSpPr txBox="1"/>
          <p:nvPr/>
        </p:nvSpPr>
        <p:spPr>
          <a:xfrm>
            <a:off x="2583709" y="238633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39" name="yt_shape_13239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分别垂直平分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垂足为点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6cffc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PAQ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APQ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22fc1,isEnd"/>
              </a:rPr>
              <a:t>的周长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3243" name="yt_shape_13243"/>
          <p:cNvSpPr txBox="1"/>
          <p:nvPr/>
        </p:nvSpPr>
        <p:spPr>
          <a:xfrm>
            <a:off x="540000" y="4145372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240" name="yt_shape_13240" title="H_126.2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70589" y="2491930"/>
            <a:ext cx="2050821" cy="1603008"/>
            <a:chOff x="0" y="0"/>
            <a:chExt cx="2050821" cy="1603008"/>
          </a:xfrm>
        </p:grpSpPr>
        <p:pic>
          <p:nvPicPr>
            <p:cNvPr id="2" name="yt_image_13240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50821" cy="12070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242" name="yt_shape_13242"/>
            <p:cNvSpPr txBox="1"/>
            <p:nvPr/>
          </p:nvSpPr>
          <p:spPr>
            <a:xfrm>
              <a:off x="415946" y="124300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F99A878-C5CA-D4EA-2D54-A117C6C9E63A}"/>
              </a:ext>
            </a:extLst>
          </p:cNvPr>
          <p:cNvSpPr txBox="1"/>
          <p:nvPr/>
        </p:nvSpPr>
        <p:spPr>
          <a:xfrm>
            <a:off x="7656151" y="1328682"/>
            <a:ext cx="9119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16B04A6-6CA1-7C28-942A-7CFCE45EE3A3}"/>
              </a:ext>
            </a:extLst>
          </p:cNvPr>
          <p:cNvSpPr txBox="1"/>
          <p:nvPr/>
        </p:nvSpPr>
        <p:spPr>
          <a:xfrm>
            <a:off x="1059708" y="1804170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1363</Words>
  <Application>Microsoft Office PowerPoint</Application>
  <PresentationFormat>宽屏</PresentationFormat>
  <Paragraphs>145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50" baseType="lpstr">
      <vt:lpstr>,isEnd</vt:lpstr>
      <vt:lpstr>_⨹_1_18bf1</vt:lpstr>
      <vt:lpstr>_⨹_1_1d116</vt:lpstr>
      <vt:lpstr>_⨹_1_3ea7a</vt:lpstr>
      <vt:lpstr>_⨹_1_431b1</vt:lpstr>
      <vt:lpstr>_⨹_1_5045e,isEnd</vt:lpstr>
      <vt:lpstr>_⨹_1_55205</vt:lpstr>
      <vt:lpstr>_⨹_1_59815</vt:lpstr>
      <vt:lpstr>_⨹_1_6cffc,isEnd</vt:lpstr>
      <vt:lpstr>_⨹_1_93c7e,isEnd</vt:lpstr>
      <vt:lpstr>_⨹_1_a5725,isEnd</vt:lpstr>
      <vt:lpstr>_⨹_1_d6116,isEnd</vt:lpstr>
      <vt:lpstr>_⨹_1_d88ac,isEnd</vt:lpstr>
      <vt:lpstr>_⨹_10_f58b2</vt:lpstr>
      <vt:lpstr>_⨹_11_f7ac8</vt:lpstr>
      <vt:lpstr>_⨹_13_66274</vt:lpstr>
      <vt:lpstr>_⨹_3_22fc1,isEnd</vt:lpstr>
      <vt:lpstr>_⨹_5_8a5e4</vt:lpstr>
      <vt:lpstr>Finished</vt:lpstr>
      <vt:lpstr>W:5.38,H:37.44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9</cp:revision>
  <dcterms:created xsi:type="dcterms:W3CDTF">2024-05-09T08:08:18Z</dcterms:created>
  <dcterms:modified xsi:type="dcterms:W3CDTF">2024-05-10T02:43:36Z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