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0" r:id="rId7"/>
    <p:sldId id="311" r:id="rId8"/>
    <p:sldId id="313" r:id="rId9"/>
    <p:sldId id="314" r:id="rId10"/>
    <p:sldId id="316" r:id="rId11"/>
    <p:sldId id="320" r:id="rId12"/>
    <p:sldId id="325" r:id="rId13"/>
    <p:sldId id="326" r:id="rId14"/>
    <p:sldId id="327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7" name="yt_shape_1093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936" name="yt_image_10936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39" name="yt_shape_10939"/>
          <p:cNvSpPr txBox="1"/>
          <p:nvPr/>
        </p:nvSpPr>
        <p:spPr>
          <a:xfrm>
            <a:off x="540000" y="1482165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单项式与多项式的乘法法则</a:t>
            </a:r>
          </a:p>
        </p:txBody>
      </p:sp>
      <p:sp>
        <p:nvSpPr>
          <p:cNvPr id="10940" name="yt_shape_10940"/>
          <p:cNvSpPr txBox="1"/>
          <p:nvPr/>
        </p:nvSpPr>
        <p:spPr>
          <a:xfrm>
            <a:off x="540000" y="1977370"/>
            <a:ext cx="74186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金昌市中考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41" name="yt_table_109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726732"/>
              </p:ext>
            </p:extLst>
          </p:nvPr>
        </p:nvGraphicFramePr>
        <p:xfrm>
          <a:off x="540047" y="2456673"/>
          <a:ext cx="4632643" cy="950976"/>
        </p:xfrm>
        <a:graphic>
          <a:graphicData uri="http://schemas.openxmlformats.org/drawingml/2006/table">
            <a:tbl>
              <a:tblPr/>
              <a:tblGrid>
                <a:gridCol w="2773680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1858963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</a:tbl>
          </a:graphicData>
        </a:graphic>
      </p:graphicFrame>
      <p:sp>
        <p:nvSpPr>
          <p:cNvPr id="10943" name="yt_shape_10943"/>
          <p:cNvSpPr txBox="1"/>
          <p:nvPr/>
        </p:nvSpPr>
        <p:spPr>
          <a:xfrm>
            <a:off x="540000" y="3458227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44" name="yt_table_1094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532937"/>
              </p:ext>
            </p:extLst>
          </p:nvPr>
        </p:nvGraphicFramePr>
        <p:xfrm>
          <a:off x="540047" y="3937530"/>
          <a:ext cx="6616700" cy="1901952"/>
        </p:xfrm>
        <a:graphic>
          <a:graphicData uri="http://schemas.openxmlformats.org/drawingml/2006/table">
            <a:tbl>
              <a:tblPr/>
              <a:tblGrid>
                <a:gridCol w="6616700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</a:tbl>
          </a:graphicData>
        </a:graphic>
      </p:graphicFrame>
      <p:pic>
        <p:nvPicPr>
          <p:cNvPr id="3" name="yt_shape_1715239309856" title="H_26.259764">
            <a:extLst>
              <a:ext uri="{FF2B5EF4-FFF2-40B4-BE49-F238E27FC236}">
                <a16:creationId xmlns:a16="http://schemas.microsoft.com/office/drawing/2014/main" id="{DDB1D22F-5527-89AB-A5EE-AE68469FF0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5EBB53-D825-F729-2961-D0C3C213EDA3}"/>
              </a:ext>
            </a:extLst>
          </p:cNvPr>
          <p:cNvSpPr txBox="1"/>
          <p:nvPr/>
        </p:nvSpPr>
        <p:spPr>
          <a:xfrm>
            <a:off x="698413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81741D-6E3E-6AB0-489D-E7B6E2E5DBAA}"/>
              </a:ext>
            </a:extLst>
          </p:cNvPr>
          <p:cNvSpPr txBox="1"/>
          <p:nvPr/>
        </p:nvSpPr>
        <p:spPr>
          <a:xfrm>
            <a:off x="4412389" y="34114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90" name="yt_shape_10990"/>
              <p:cNvSpPr txBox="1"/>
              <p:nvPr/>
            </p:nvSpPr>
            <p:spPr>
              <a:xfrm>
                <a:off x="540119" y="900000"/>
                <a:ext cx="11492915" cy="51646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规定一种运算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a*b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为实数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a*b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262c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*b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990" name="yt_shape_109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164684"/>
              </a:xfrm>
              <a:prstGeom prst="rect">
                <a:avLst/>
              </a:prstGeom>
              <a:blipFill>
                <a:blip r:embed="rId2"/>
                <a:stretch>
                  <a:fillRect l="-1645" t="-1063" b="-10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51AA893-0C6B-E891-4642-761508CFB025}"/>
              </a:ext>
            </a:extLst>
          </p:cNvPr>
          <p:cNvSpPr txBox="1"/>
          <p:nvPr/>
        </p:nvSpPr>
        <p:spPr>
          <a:xfrm>
            <a:off x="8820996" y="85319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8F63C7-E3D0-B6FF-3D1A-34BE78EB18ED}"/>
              </a:ext>
            </a:extLst>
          </p:cNvPr>
          <p:cNvSpPr txBox="1"/>
          <p:nvPr/>
        </p:nvSpPr>
        <p:spPr>
          <a:xfrm>
            <a:off x="2269383" y="1804170"/>
            <a:ext cx="1291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21D8AA-2DD1-FCA4-713B-D113360BDE56}"/>
              </a:ext>
            </a:extLst>
          </p:cNvPr>
          <p:cNvSpPr txBox="1"/>
          <p:nvPr/>
        </p:nvSpPr>
        <p:spPr>
          <a:xfrm>
            <a:off x="450108" y="3230634"/>
            <a:ext cx="5607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B98BB2-9630-AC94-4AE2-17C01DBDC1E8}"/>
              </a:ext>
            </a:extLst>
          </p:cNvPr>
          <p:cNvSpPr txBox="1"/>
          <p:nvPr/>
        </p:nvSpPr>
        <p:spPr>
          <a:xfrm>
            <a:off x="1703512" y="3759011"/>
            <a:ext cx="3985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730EF2-129B-2D35-76A1-B8819E597D60}"/>
              </a:ext>
            </a:extLst>
          </p:cNvPr>
          <p:cNvSpPr txBox="1"/>
          <p:nvPr/>
        </p:nvSpPr>
        <p:spPr>
          <a:xfrm>
            <a:off x="1703512" y="4234499"/>
            <a:ext cx="2731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754D4F5-A65D-760F-D1A5-F8203A716A16}"/>
                  </a:ext>
                </a:extLst>
              </p:cNvPr>
              <p:cNvSpPr txBox="1"/>
              <p:nvPr/>
            </p:nvSpPr>
            <p:spPr>
              <a:xfrm>
                <a:off x="450108" y="5331976"/>
                <a:ext cx="558869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7, 'hasSerialNum': 1}">
                <a:extLst>
                  <a:ext uri="{FF2B5EF4-FFF2-40B4-BE49-F238E27FC236}">
                    <a16:creationId xmlns:a16="http://schemas.microsoft.com/office/drawing/2014/main" id="{9754D4F5-A65D-760F-D1A5-F8203A716A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31976"/>
                <a:ext cx="5588698" cy="729565"/>
              </a:xfrm>
              <a:prstGeom prst="rect">
                <a:avLst/>
              </a:prstGeom>
              <a:blipFill>
                <a:blip r:embed="rId3"/>
                <a:stretch>
                  <a:fillRect l="-1745" r="-163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99" name="yt_shape_10999"/>
              <p:cNvSpPr txBox="1"/>
              <p:nvPr/>
            </p:nvSpPr>
            <p:spPr>
              <a:xfrm>
                <a:off x="540119" y="900000"/>
                <a:ext cx="11492915" cy="30405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的项中不含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的三次项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463a"/>
                  </a:rPr>
                  <a:t>试确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由题意知：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99" name="yt_shape_10999" descr="{&quot;rangeId&quot;:1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40512"/>
              </a:xfrm>
              <a:prstGeom prst="rect">
                <a:avLst/>
              </a:prstGeom>
              <a:blipFill>
                <a:blip r:embed="rId2"/>
                <a:stretch>
                  <a:fillRect l="-1645" t="-1807" b="-2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6AA0AA1-514E-F787-545E-C877996D3F63}"/>
              </a:ext>
            </a:extLst>
          </p:cNvPr>
          <p:cNvSpPr txBox="1"/>
          <p:nvPr/>
        </p:nvSpPr>
        <p:spPr>
          <a:xfrm>
            <a:off x="450108" y="1804170"/>
            <a:ext cx="5563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EF8121-FD59-34AB-FBD6-454B2F901E46}"/>
              </a:ext>
            </a:extLst>
          </p:cNvPr>
          <p:cNvSpPr txBox="1"/>
          <p:nvPr/>
        </p:nvSpPr>
        <p:spPr>
          <a:xfrm>
            <a:off x="450108" y="2279658"/>
            <a:ext cx="4252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1B0A42-7CC6-3F1F-9495-F0A8C256080F}"/>
              </a:ext>
            </a:extLst>
          </p:cNvPr>
          <p:cNvSpPr txBox="1"/>
          <p:nvPr/>
        </p:nvSpPr>
        <p:spPr>
          <a:xfrm>
            <a:off x="450108" y="2755146"/>
            <a:ext cx="332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由题意知：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B5C14EC-3687-F2E9-81E8-A523EC12AEB8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13373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hasSerialNum': 1, 'pageBreak': True}">
                <a:extLst>
                  <a:ext uri="{FF2B5EF4-FFF2-40B4-BE49-F238E27FC236}">
                    <a16:creationId xmlns:a16="http://schemas.microsoft.com/office/drawing/2014/main" id="{2B5C14EC-3687-F2E9-81E8-A523EC12A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1337374" cy="727279"/>
              </a:xfrm>
              <a:prstGeom prst="rect">
                <a:avLst/>
              </a:prstGeom>
              <a:blipFill>
                <a:blip r:embed="rId3"/>
                <a:stretch>
                  <a:fillRect l="-7306" r="-730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3" name="yt_shape_11003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某同学在计算一个多项式乘以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因运算错误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算成了加上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5f5e"/>
              </a:rPr>
              <a:t>得到的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那么正确的计算结果是多少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解：这个多项式是：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正确的计算结果是：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687D13-ECEB-A0E2-CEF5-AC1E3184B322}"/>
              </a:ext>
            </a:extLst>
          </p:cNvPr>
          <p:cNvSpPr txBox="1"/>
          <p:nvPr/>
        </p:nvSpPr>
        <p:spPr>
          <a:xfrm>
            <a:off x="450108" y="180417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解：这个多项式是：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7123D6-3C1B-F60F-4E33-FB91752A9AE5}"/>
              </a:ext>
            </a:extLst>
          </p:cNvPr>
          <p:cNvSpPr txBox="1"/>
          <p:nvPr/>
        </p:nvSpPr>
        <p:spPr>
          <a:xfrm>
            <a:off x="450108" y="2279658"/>
            <a:ext cx="6064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2FA8A9-B9B8-80E7-BF06-7653907E3EB1}"/>
              </a:ext>
            </a:extLst>
          </p:cNvPr>
          <p:cNvSpPr txBox="1"/>
          <p:nvPr/>
        </p:nvSpPr>
        <p:spPr>
          <a:xfrm>
            <a:off x="450108" y="275514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正确的计算结果是：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F6657C-A077-9D2E-7191-9625498031DA}"/>
              </a:ext>
            </a:extLst>
          </p:cNvPr>
          <p:cNvSpPr txBox="1"/>
          <p:nvPr/>
        </p:nvSpPr>
        <p:spPr>
          <a:xfrm>
            <a:off x="450108" y="3230634"/>
            <a:ext cx="6733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7" name="yt_shape_1100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006" name="yt_image_11006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09" name="yt_shape_11009"/>
              <p:cNvSpPr txBox="1"/>
              <p:nvPr/>
            </p:nvSpPr>
            <p:spPr>
              <a:xfrm>
                <a:off x="540119" y="1482165"/>
                <a:ext cx="11492915" cy="41851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若无论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2c93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的值都相等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求常数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且无论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取何值，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它与多项式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的值都相等，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009" name="yt_shape_11009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185185"/>
              </a:xfrm>
              <a:prstGeom prst="rect">
                <a:avLst/>
              </a:prstGeom>
              <a:blipFill>
                <a:blip r:embed="rId3"/>
                <a:stretch>
                  <a:fillRect l="-1645" t="-1164" b="-3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645BCB-DB68-6C5C-37B7-FBA8E99B0DF0}"/>
                  </a:ext>
                </a:extLst>
              </p:cNvPr>
              <p:cNvSpPr txBox="1"/>
              <p:nvPr/>
            </p:nvSpPr>
            <p:spPr>
              <a:xfrm>
                <a:off x="450108" y="2582296"/>
                <a:ext cx="98987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1, 'hasSerialNum': 1}">
                <a:extLst>
                  <a:ext uri="{FF2B5EF4-FFF2-40B4-BE49-F238E27FC236}">
                    <a16:creationId xmlns:a16="http://schemas.microsoft.com/office/drawing/2014/main" id="{7B645BCB-DB68-6C5C-37B7-FBA8E99B0D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82296"/>
                <a:ext cx="9898762" cy="765061"/>
              </a:xfrm>
              <a:prstGeom prst="rect">
                <a:avLst/>
              </a:prstGeom>
              <a:blipFill>
                <a:blip r:embed="rId4"/>
                <a:stretch>
                  <a:fillRect l="-985" r="-92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F4BB6EF-AEB6-BF73-ABA4-479CF13BC202}"/>
              </a:ext>
            </a:extLst>
          </p:cNvPr>
          <p:cNvSpPr txBox="1"/>
          <p:nvPr/>
        </p:nvSpPr>
        <p:spPr>
          <a:xfrm>
            <a:off x="450108" y="3253745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且无论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取何值，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39C85E-B6E2-D501-DD6C-C388805832C3}"/>
              </a:ext>
            </a:extLst>
          </p:cNvPr>
          <p:cNvSpPr txBox="1"/>
          <p:nvPr/>
        </p:nvSpPr>
        <p:spPr>
          <a:xfrm>
            <a:off x="450108" y="3729233"/>
            <a:ext cx="5702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它与多项式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的值都相等，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23175F-7B1D-E079-9266-F677E8176576}"/>
              </a:ext>
            </a:extLst>
          </p:cNvPr>
          <p:cNvSpPr txBox="1"/>
          <p:nvPr/>
        </p:nvSpPr>
        <p:spPr>
          <a:xfrm>
            <a:off x="450108" y="4204721"/>
            <a:ext cx="395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E74530-69A5-F6CC-0579-6636C135B141}"/>
              </a:ext>
            </a:extLst>
          </p:cNvPr>
          <p:cNvSpPr txBox="1"/>
          <p:nvPr/>
        </p:nvSpPr>
        <p:spPr>
          <a:xfrm>
            <a:off x="450108" y="4680209"/>
            <a:ext cx="1570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62000FF-069C-DE47-7156-4C2BE42C831E}"/>
              </a:ext>
            </a:extLst>
          </p:cNvPr>
          <p:cNvSpPr txBox="1"/>
          <p:nvPr/>
        </p:nvSpPr>
        <p:spPr>
          <a:xfrm>
            <a:off x="450108" y="5155697"/>
            <a:ext cx="2648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6" name="yt_shape_10946"/>
          <p:cNvSpPr txBox="1"/>
          <p:nvPr/>
        </p:nvSpPr>
        <p:spPr>
          <a:xfrm>
            <a:off x="540000" y="900000"/>
            <a:ext cx="95987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47" name="yt_table_1094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886311"/>
              </p:ext>
            </p:extLst>
          </p:nvPr>
        </p:nvGraphicFramePr>
        <p:xfrm>
          <a:off x="540047" y="1379303"/>
          <a:ext cx="3586163" cy="1901952"/>
        </p:xfrm>
        <a:graphic>
          <a:graphicData uri="http://schemas.openxmlformats.org/drawingml/2006/table">
            <a:tbl>
              <a:tblPr/>
              <a:tblGrid>
                <a:gridCol w="3586163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与字母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只与字母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只与字母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与字母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都无关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412432A-9FA2-F53D-D5E1-9229A4ACB91F}"/>
              </a:ext>
            </a:extLst>
          </p:cNvPr>
          <p:cNvSpPr txBox="1"/>
          <p:nvPr/>
        </p:nvSpPr>
        <p:spPr>
          <a:xfrm>
            <a:off x="914313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49" name="yt_shape_10949"/>
              <p:cNvSpPr txBox="1"/>
              <p:nvPr/>
            </p:nvSpPr>
            <p:spPr>
              <a:xfrm>
                <a:off x="540000" y="900000"/>
                <a:ext cx="8986434" cy="30305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a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b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a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b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49" name="yt_shape_109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986434" cy="3030510"/>
              </a:xfrm>
              <a:prstGeom prst="rect">
                <a:avLst/>
              </a:prstGeom>
              <a:blipFill>
                <a:blip r:embed="rId2"/>
                <a:stretch>
                  <a:fillRect l="-2103" t="-1811" r="-1085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14EFC91-D440-8F09-923A-FFA352D81144}"/>
              </a:ext>
            </a:extLst>
          </p:cNvPr>
          <p:cNvSpPr txBox="1"/>
          <p:nvPr/>
        </p:nvSpPr>
        <p:spPr>
          <a:xfrm>
            <a:off x="3431314" y="1328682"/>
            <a:ext cx="1291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B8F05C-4557-29BF-34D5-257342153C11}"/>
              </a:ext>
            </a:extLst>
          </p:cNvPr>
          <p:cNvSpPr txBox="1"/>
          <p:nvPr/>
        </p:nvSpPr>
        <p:spPr>
          <a:xfrm>
            <a:off x="5515702" y="1804170"/>
            <a:ext cx="2404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9E297D-803D-95E9-1929-E84C9419DBB0}"/>
                  </a:ext>
                </a:extLst>
              </p:cNvPr>
              <p:cNvSpPr txBox="1"/>
              <p:nvPr/>
            </p:nvSpPr>
            <p:spPr>
              <a:xfrm>
                <a:off x="4644164" y="2279658"/>
                <a:ext cx="212477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, 'pageBreak': True}">
                <a:extLst>
                  <a:ext uri="{FF2B5EF4-FFF2-40B4-BE49-F238E27FC236}">
                    <a16:creationId xmlns:a16="http://schemas.microsoft.com/office/drawing/2014/main" id="{1B9E297D-803D-95E9-1929-E84C9419DB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164" y="2279658"/>
                <a:ext cx="2124774" cy="768490"/>
              </a:xfrm>
              <a:prstGeom prst="rect">
                <a:avLst/>
              </a:prstGeom>
              <a:blipFill>
                <a:blip r:embed="rId3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97C4130-A6FC-E49F-4839-27BB70B7FD69}"/>
              </a:ext>
            </a:extLst>
          </p:cNvPr>
          <p:cNvCxnSpPr/>
          <p:nvPr/>
        </p:nvCxnSpPr>
        <p:spPr>
          <a:xfrm>
            <a:off x="4381750" y="3020392"/>
            <a:ext cx="229717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00AA89A9-D96E-031F-E56F-14EE9CA13B3C}"/>
              </a:ext>
            </a:extLst>
          </p:cNvPr>
          <p:cNvSpPr txBox="1"/>
          <p:nvPr/>
        </p:nvSpPr>
        <p:spPr>
          <a:xfrm>
            <a:off x="8587514" y="295453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902694-2222-6EDF-F16D-31B0AF507BE9}"/>
              </a:ext>
            </a:extLst>
          </p:cNvPr>
          <p:cNvSpPr txBox="1"/>
          <p:nvPr/>
        </p:nvSpPr>
        <p:spPr>
          <a:xfrm>
            <a:off x="8200164" y="343002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56" name="yt_shape_10956"/>
              <p:cNvSpPr txBox="1"/>
              <p:nvPr/>
            </p:nvSpPr>
            <p:spPr>
              <a:xfrm>
                <a:off x="540000" y="900000"/>
                <a:ext cx="4942059" cy="35082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56" name="yt_shape_10956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942059" cy="3508204"/>
              </a:xfrm>
              <a:prstGeom prst="rect">
                <a:avLst/>
              </a:prstGeom>
              <a:blipFill>
                <a:blip r:embed="rId2"/>
                <a:stretch>
                  <a:fillRect l="-3827" t="-1565" r="-2963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DF28995-1AC7-C05B-124F-358E6B611661}"/>
              </a:ext>
            </a:extLst>
          </p:cNvPr>
          <p:cNvSpPr txBox="1"/>
          <p:nvPr/>
        </p:nvSpPr>
        <p:spPr>
          <a:xfrm>
            <a:off x="449989" y="1804170"/>
            <a:ext cx="3393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F81233-F5B8-E46F-B95B-44BD23A51325}"/>
              </a:ext>
            </a:extLst>
          </p:cNvPr>
          <p:cNvSpPr txBox="1"/>
          <p:nvPr/>
        </p:nvSpPr>
        <p:spPr>
          <a:xfrm>
            <a:off x="449989" y="2755146"/>
            <a:ext cx="3415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5D2943-AE8D-06AE-A079-4018D58B85EC}"/>
              </a:ext>
            </a:extLst>
          </p:cNvPr>
          <p:cNvSpPr txBox="1"/>
          <p:nvPr/>
        </p:nvSpPr>
        <p:spPr>
          <a:xfrm>
            <a:off x="449989" y="3903099"/>
            <a:ext cx="4366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4" name="yt_shape_10964"/>
          <p:cNvSpPr txBox="1"/>
          <p:nvPr/>
        </p:nvSpPr>
        <p:spPr>
          <a:xfrm>
            <a:off x="540000" y="900000"/>
            <a:ext cx="7688002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98.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63312B-A563-A11A-900B-8A4426101DB8}"/>
              </a:ext>
            </a:extLst>
          </p:cNvPr>
          <p:cNvSpPr txBox="1"/>
          <p:nvPr/>
        </p:nvSpPr>
        <p:spPr>
          <a:xfrm>
            <a:off x="449989" y="1804170"/>
            <a:ext cx="4517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283C9E-642C-04D5-6468-DB3A19E025A7}"/>
              </a:ext>
            </a:extLst>
          </p:cNvPr>
          <p:cNvSpPr txBox="1"/>
          <p:nvPr/>
        </p:nvSpPr>
        <p:spPr>
          <a:xfrm>
            <a:off x="1631504" y="2326464"/>
            <a:ext cx="1302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2080CC-EB13-C2FA-E4CB-1C03095D7896}"/>
              </a:ext>
            </a:extLst>
          </p:cNvPr>
          <p:cNvSpPr txBox="1"/>
          <p:nvPr/>
        </p:nvSpPr>
        <p:spPr>
          <a:xfrm>
            <a:off x="449989" y="2755146"/>
            <a:ext cx="3991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A3E545-8934-8D03-F033-549F7ED07793}"/>
              </a:ext>
            </a:extLst>
          </p:cNvPr>
          <p:cNvSpPr txBox="1"/>
          <p:nvPr/>
        </p:nvSpPr>
        <p:spPr>
          <a:xfrm>
            <a:off x="449989" y="3706122"/>
            <a:ext cx="5291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387E77-4341-1E05-CC7C-1AAE11020A36}"/>
              </a:ext>
            </a:extLst>
          </p:cNvPr>
          <p:cNvSpPr txBox="1"/>
          <p:nvPr/>
        </p:nvSpPr>
        <p:spPr>
          <a:xfrm>
            <a:off x="1631504" y="4202422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973916-5BC7-850C-66C2-84C299921B92}"/>
              </a:ext>
            </a:extLst>
          </p:cNvPr>
          <p:cNvSpPr txBox="1"/>
          <p:nvPr/>
        </p:nvSpPr>
        <p:spPr>
          <a:xfrm>
            <a:off x="449989" y="4657098"/>
            <a:ext cx="210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501BBEA-7F60-85A9-B22F-A622A3BAC4F9}"/>
              </a:ext>
            </a:extLst>
          </p:cNvPr>
          <p:cNvSpPr txBox="1"/>
          <p:nvPr/>
        </p:nvSpPr>
        <p:spPr>
          <a:xfrm>
            <a:off x="449989" y="5132586"/>
            <a:ext cx="4066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9" name="yt_shape_10969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单项式与多项式相乘的应用</a:t>
            </a:r>
          </a:p>
        </p:txBody>
      </p:sp>
      <p:sp>
        <p:nvSpPr>
          <p:cNvPr id="10970" name="yt_shape_10970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如果一个三角形的底边长为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底边上的高为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4ff2"/>
              </a:rPr>
              <a:t>那么这个三角形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71" name="yt_table_1097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69839"/>
              </p:ext>
            </p:extLst>
          </p:nvPr>
        </p:nvGraphicFramePr>
        <p:xfrm>
          <a:off x="540047" y="2354640"/>
          <a:ext cx="3554413" cy="1901952"/>
        </p:xfrm>
        <a:graphic>
          <a:graphicData uri="http://schemas.openxmlformats.org/drawingml/2006/table">
            <a:tbl>
              <a:tblPr/>
              <a:tblGrid>
                <a:gridCol w="3554413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"/>
                  </a:ext>
                </a:extLst>
              </a:tr>
            </a:tbl>
          </a:graphicData>
        </a:graphic>
      </p:graphicFrame>
      <p:pic>
        <p:nvPicPr>
          <p:cNvPr id="3" name="yt_shape_1715239309993" title="H_26.259764">
            <a:extLst>
              <a:ext uri="{FF2B5EF4-FFF2-40B4-BE49-F238E27FC236}">
                <a16:creationId xmlns:a16="http://schemas.microsoft.com/office/drawing/2014/main" id="{5C69EF19-3A6A-AF62-957D-8CA862BE41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DC4F1B-ED37-CAF9-40D6-CC5D74CEE603}"/>
              </a:ext>
            </a:extLst>
          </p:cNvPr>
          <p:cNvSpPr txBox="1"/>
          <p:nvPr/>
        </p:nvSpPr>
        <p:spPr>
          <a:xfrm>
            <a:off x="2278908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3" name="yt_shape_10973"/>
          <p:cNvSpPr txBox="1"/>
          <p:nvPr/>
        </p:nvSpPr>
        <p:spPr>
          <a:xfrm>
            <a:off x="540000" y="900000"/>
            <a:ext cx="89479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6FE7551-FDCA-AC08-9F39-859FCDF5F79F}"/>
              </a:ext>
            </a:extLst>
          </p:cNvPr>
          <p:cNvSpPr txBox="1"/>
          <p:nvPr/>
        </p:nvSpPr>
        <p:spPr>
          <a:xfrm>
            <a:off x="8476389" y="853194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4" name="yt_shape_10974"/>
          <p:cNvSpPr txBox="1"/>
          <p:nvPr/>
        </p:nvSpPr>
        <p:spPr>
          <a:xfrm>
            <a:off x="540000" y="900000"/>
            <a:ext cx="497572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漏乘常数项而出错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76" name="yt_table_1097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448897"/>
              </p:ext>
            </p:extLst>
          </p:nvPr>
        </p:nvGraphicFramePr>
        <p:xfrm>
          <a:off x="540047" y="1865467"/>
          <a:ext cx="6202363" cy="1901952"/>
        </p:xfrm>
        <a:graphic>
          <a:graphicData uri="http://schemas.openxmlformats.org/drawingml/2006/table">
            <a:tbl>
              <a:tblPr/>
              <a:tblGrid>
                <a:gridCol w="6202363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099F64E-B91B-9F18-068B-A701BFDBF6EB}"/>
              </a:ext>
            </a:extLst>
          </p:cNvPr>
          <p:cNvSpPr txBox="1"/>
          <p:nvPr/>
        </p:nvSpPr>
        <p:spPr>
          <a:xfrm>
            <a:off x="45647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9" name="yt_shape_1097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978" name="yt_image_1097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81" name="yt_shape_10981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老师讲了单项式与多项式相乘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74cc"/>
              </a:rPr>
              <a:t>小丽回到家拿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出课堂笔记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认真地复习老师课上讲的内容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她突然发现一道题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fa169"/>
              </a:rPr>
              <a:t>请你帮她算出空格中的一项是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83" name="yt_table_109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242006"/>
              </p:ext>
            </p:extLst>
          </p:nvPr>
        </p:nvGraphicFramePr>
        <p:xfrm>
          <a:off x="540047" y="3384555"/>
          <a:ext cx="8124191" cy="475488"/>
        </p:xfrm>
        <a:graphic>
          <a:graphicData uri="http://schemas.openxmlformats.org/drawingml/2006/table">
            <a:tbl>
              <a:tblPr/>
              <a:tblGrid>
                <a:gridCol w="2395855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  <a:gridCol w="1997393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  <a:gridCol w="2513330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  <a:gridCol w="1217613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985" name="yt_shape_10985"/>
              <p:cNvSpPr txBox="1"/>
              <p:nvPr/>
            </p:nvSpPr>
            <p:spPr>
              <a:xfrm>
                <a:off x="540000" y="3910726"/>
                <a:ext cx="8076185" cy="11464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若定义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985" name="yt_shape_10985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10726"/>
                <a:ext cx="8076185" cy="1146404"/>
              </a:xfrm>
              <a:prstGeom prst="rect">
                <a:avLst/>
              </a:prstGeom>
              <a:blipFill>
                <a:blip r:embed="rId3"/>
                <a:stretch>
                  <a:fillRect l="-2341" r="-1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987" name="yt_table_109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198115"/>
              </p:ext>
            </p:extLst>
          </p:nvPr>
        </p:nvGraphicFramePr>
        <p:xfrm>
          <a:off x="540047" y="5107918"/>
          <a:ext cx="6750686" cy="950976"/>
        </p:xfrm>
        <a:graphic>
          <a:graphicData uri="http://schemas.openxmlformats.org/drawingml/2006/table">
            <a:tbl>
              <a:tblPr/>
              <a:tblGrid>
                <a:gridCol w="4393248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  <a:gridCol w="2357438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</a:tbl>
          </a:graphicData>
        </a:graphic>
      </p:graphicFrame>
      <p:sp>
        <p:nvSpPr>
          <p:cNvPr id="10989" name="yt_shape_10989"/>
          <p:cNvSpPr txBox="1"/>
          <p:nvPr/>
        </p:nvSpPr>
        <p:spPr>
          <a:xfrm>
            <a:off x="540000" y="6109472"/>
            <a:ext cx="81416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6E9F44-E978-EE7B-D8FB-6174EE6D8178}"/>
              </a:ext>
            </a:extLst>
          </p:cNvPr>
          <p:cNvSpPr txBox="1"/>
          <p:nvPr/>
        </p:nvSpPr>
        <p:spPr>
          <a:xfrm>
            <a:off x="1059708" y="28618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6CFA91-8C00-D016-2ACD-22ABB525BB68}"/>
              </a:ext>
            </a:extLst>
          </p:cNvPr>
          <p:cNvSpPr txBox="1"/>
          <p:nvPr/>
        </p:nvSpPr>
        <p:spPr>
          <a:xfrm>
            <a:off x="7617806" y="3863920"/>
            <a:ext cx="400748" cy="122892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1B3586-1884-56D4-0832-37A708CF543C}"/>
              </a:ext>
            </a:extLst>
          </p:cNvPr>
          <p:cNvSpPr txBox="1"/>
          <p:nvPr/>
        </p:nvSpPr>
        <p:spPr>
          <a:xfrm>
            <a:off x="7979501" y="606266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1318</Words>
  <Application>Microsoft Office PowerPoint</Application>
  <PresentationFormat>宽屏</PresentationFormat>
  <Paragraphs>143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7" baseType="lpstr">
      <vt:lpstr>,isEnd</vt:lpstr>
      <vt:lpstr>_⨹_1_32c93</vt:lpstr>
      <vt:lpstr>_⨹_1_a262c,isEnd</vt:lpstr>
      <vt:lpstr>_⨹_13_fa169</vt:lpstr>
      <vt:lpstr>_⨹_2_c463a</vt:lpstr>
      <vt:lpstr>_⨹_3_f5f5e</vt:lpstr>
      <vt:lpstr>_⨹_6_274cc</vt:lpstr>
      <vt:lpstr>_⨹_7_54ff2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2024-05-09T07:18:28Z</dcterms:created>
  <dcterms:modified xsi:type="dcterms:W3CDTF">2024-05-09T08:20:47Z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