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1" r:id="rId6"/>
    <p:sldId id="314" r:id="rId7"/>
    <p:sldId id="316" r:id="rId8"/>
    <p:sldId id="319" r:id="rId9"/>
    <p:sldId id="320" r:id="rId10"/>
    <p:sldId id="321" r:id="rId11"/>
    <p:sldId id="325" r:id="rId12"/>
    <p:sldId id="322" r:id="rId13"/>
    <p:sldId id="327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" name="yt_shape_1372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21" name="yt_image_1372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4" name="yt_shape_13724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勾股定理的逆定理</a:t>
            </a:r>
          </a:p>
        </p:txBody>
      </p:sp>
      <p:sp>
        <p:nvSpPr>
          <p:cNvPr id="13725" name="yt_shape_13725"/>
          <p:cNvSpPr txBox="1"/>
          <p:nvPr/>
        </p:nvSpPr>
        <p:spPr>
          <a:xfrm>
            <a:off x="540000" y="1977370"/>
            <a:ext cx="91307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在下列各组数据中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不能作为直角三角形三边的长的是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6" name="yt_table_137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222306"/>
              </p:ext>
            </p:extLst>
          </p:nvPr>
        </p:nvGraphicFramePr>
        <p:xfrm>
          <a:off x="540047" y="2456673"/>
          <a:ext cx="54375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sp>
        <p:nvSpPr>
          <p:cNvPr id="13728" name="yt_shape_13728"/>
          <p:cNvSpPr txBox="1"/>
          <p:nvPr/>
        </p:nvSpPr>
        <p:spPr>
          <a:xfrm>
            <a:off x="540119" y="34582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由下列条件不能判定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93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9" name="yt_table_137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071935"/>
              </p:ext>
            </p:extLst>
          </p:nvPr>
        </p:nvGraphicFramePr>
        <p:xfrm>
          <a:off x="540047" y="4417662"/>
          <a:ext cx="4695825" cy="1901952"/>
        </p:xfrm>
        <a:graphic>
          <a:graphicData uri="http://schemas.openxmlformats.org/drawingml/2006/table">
            <a:tbl>
              <a:tblPr/>
              <a:tblGrid>
                <a:gridCol w="4695825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</a:tbl>
          </a:graphicData>
        </a:graphic>
      </p:graphicFrame>
      <p:pic>
        <p:nvPicPr>
          <p:cNvPr id="3" name="yt_shape_1715242742133" title="H_26.259764">
            <a:extLst>
              <a:ext uri="{FF2B5EF4-FFF2-40B4-BE49-F238E27FC236}">
                <a16:creationId xmlns:a16="http://schemas.microsoft.com/office/drawing/2014/main" id="{0F02B516-22B0-FBDC-CF9C-0A07779D91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C20C53-3AB6-5B79-F8BB-1BAB46F29731}"/>
              </a:ext>
            </a:extLst>
          </p:cNvPr>
          <p:cNvSpPr txBox="1"/>
          <p:nvPr/>
        </p:nvSpPr>
        <p:spPr>
          <a:xfrm>
            <a:off x="8679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9CACE8-DE7A-74E5-4DA0-8752EFA7A558}"/>
              </a:ext>
            </a:extLst>
          </p:cNvPr>
          <p:cNvSpPr txBox="1"/>
          <p:nvPr/>
        </p:nvSpPr>
        <p:spPr>
          <a:xfrm>
            <a:off x="4120408" y="38869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9" name="yt_shape_13779"/>
          <p:cNvSpPr txBox="1"/>
          <p:nvPr/>
        </p:nvSpPr>
        <p:spPr>
          <a:xfrm>
            <a:off x="540000" y="900000"/>
            <a:ext cx="637033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是不是直角三角形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81" name="yt_image_13781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4018" y="1531667"/>
            <a:ext cx="212798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7FAF7E-08AD-3F53-2A34-E175C01812E0}"/>
              </a:ext>
            </a:extLst>
          </p:cNvPr>
          <p:cNvSpPr txBox="1"/>
          <p:nvPr/>
        </p:nvSpPr>
        <p:spPr>
          <a:xfrm>
            <a:off x="449989" y="1328682"/>
            <a:ext cx="603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4989EB-3323-A598-C57E-48A54BD813B2}"/>
              </a:ext>
            </a:extLst>
          </p:cNvPr>
          <p:cNvSpPr txBox="1"/>
          <p:nvPr/>
        </p:nvSpPr>
        <p:spPr>
          <a:xfrm>
            <a:off x="497614" y="1804170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53E23D-D6E9-2FFD-BFD8-853F4F1DB89A}"/>
              </a:ext>
            </a:extLst>
          </p:cNvPr>
          <p:cNvSpPr txBox="1"/>
          <p:nvPr/>
        </p:nvSpPr>
        <p:spPr>
          <a:xfrm>
            <a:off x="449989" y="2279658"/>
            <a:ext cx="366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6459" y="70582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83" name="yt_image_1378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459" y="70582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86" name="yt_shape_13786"/>
              <p:cNvSpPr txBox="1"/>
              <p:nvPr/>
            </p:nvSpPr>
            <p:spPr>
              <a:xfrm>
                <a:off x="546578" y="1287985"/>
                <a:ext cx="11492915" cy="40331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阅读：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能够成为直角三角形三条边长的三个正整数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e67b"/>
                  </a:rPr>
                  <a:t> 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称为勾股数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4_9ee36"/>
                  </a:rPr>
                  <a:t>世界上第一次给出勾股数通解公式的是我国古代数学著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其勾股数组公式为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sSup>
                              <m:sSupPr>
                                <m:ctrlP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sSup>
                              <m:sSupPr>
                                <m:ctrlP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p>
                              <m:sSupPr>
                                <m:ctrlP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1" spc="15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72f"/>
                  </a:rPr>
                  <a:t> 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是互质的奇数</a:t>
                </a:r>
                <a:r>
                  <a:rPr lang="en-US" altLang="zh-CN" sz="2400" b="0" i="0" u="none" spc="150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应用：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求有一边长为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的直角三角形的另外两条边长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3786" name="yt_shape_137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78" y="1287985"/>
                <a:ext cx="11492915" cy="4033155"/>
              </a:xfrm>
              <a:prstGeom prst="rect">
                <a:avLst/>
              </a:prstGeom>
              <a:blipFill>
                <a:blip r:embed="rId3"/>
                <a:stretch>
                  <a:fillRect l="-1645" t="-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789"/>
              <p:cNvSpPr txBox="1"/>
              <p:nvPr/>
            </p:nvSpPr>
            <p:spPr>
              <a:xfrm>
                <a:off x="551384" y="4221088"/>
                <a:ext cx="5100755" cy="2475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直角三角形有一边长为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5" name="yt_shape_137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221088"/>
                <a:ext cx="5100755" cy="2475037"/>
              </a:xfrm>
              <a:prstGeom prst="rect">
                <a:avLst/>
              </a:prstGeom>
              <a:blipFill>
                <a:blip r:embed="rId4"/>
                <a:stretch>
                  <a:fillRect l="-3584" r="-2748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FCEA8E-B675-A95D-6FCD-E35D27E06FE6}"/>
                  </a:ext>
                </a:extLst>
              </p:cNvPr>
              <p:cNvSpPr txBox="1"/>
              <p:nvPr/>
            </p:nvSpPr>
            <p:spPr>
              <a:xfrm>
                <a:off x="461373" y="4174282"/>
                <a:ext cx="5231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6FCEA8E-B675-A95D-6FCD-E35D27E06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174282"/>
                <a:ext cx="5231511" cy="765061"/>
              </a:xfrm>
              <a:prstGeom prst="rect">
                <a:avLst/>
              </a:prstGeom>
              <a:blipFill>
                <a:blip r:embed="rId5"/>
                <a:stretch>
                  <a:fillRect l="-1865" r="-186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3751A0-4696-CD3D-999C-122DCF4E4066}"/>
                  </a:ext>
                </a:extLst>
              </p:cNvPr>
              <p:cNvSpPr txBox="1"/>
              <p:nvPr/>
            </p:nvSpPr>
            <p:spPr>
              <a:xfrm>
                <a:off x="508998" y="4845731"/>
                <a:ext cx="4186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3751A0-4696-CD3D-999C-122DCF4E4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4845731"/>
                <a:ext cx="4186936" cy="765061"/>
              </a:xfrm>
              <a:prstGeom prst="rect">
                <a:avLst/>
              </a:prstGeom>
              <a:blipFill>
                <a:blip r:embed="rId6"/>
                <a:stretch>
                  <a:fillRect l="-2183" r="-247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FB0FBA1-FAB0-4F70-8C27-5D9E6E632A5C}"/>
              </a:ext>
            </a:extLst>
          </p:cNvPr>
          <p:cNvSpPr txBox="1"/>
          <p:nvPr/>
        </p:nvSpPr>
        <p:spPr>
          <a:xfrm>
            <a:off x="461373" y="5517180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直角三角形有一边长为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90347B3-51E6-DA85-A0A7-44E7992DEDE6}"/>
                  </a:ext>
                </a:extLst>
              </p:cNvPr>
              <p:cNvSpPr txBox="1"/>
              <p:nvPr/>
            </p:nvSpPr>
            <p:spPr>
              <a:xfrm>
                <a:off x="461373" y="5992668"/>
                <a:ext cx="42980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90347B3-51E6-DA85-A0A7-44E7992DED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992668"/>
                <a:ext cx="4298061" cy="726326"/>
              </a:xfrm>
              <a:prstGeom prst="rect">
                <a:avLst/>
              </a:prstGeom>
              <a:blipFill>
                <a:blip r:embed="rId7"/>
                <a:stretch>
                  <a:fillRect l="-2270" r="-227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93" name="yt_shape_13793"/>
              <p:cNvSpPr txBox="1"/>
              <p:nvPr/>
            </p:nvSpPr>
            <p:spPr>
              <a:xfrm>
                <a:off x="509481" y="1419182"/>
                <a:ext cx="349627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93" name="yt_shape_13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81" y="1419182"/>
                <a:ext cx="3496278" cy="466666"/>
              </a:xfrm>
              <a:prstGeom prst="rect">
                <a:avLst/>
              </a:prstGeom>
              <a:blipFill>
                <a:blip r:embed="rId2"/>
                <a:stretch>
                  <a:fillRect l="-5410" t="-5263" r="-43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795" name="yt_shape_13795"/>
              <p:cNvSpPr txBox="1"/>
              <p:nvPr/>
            </p:nvSpPr>
            <p:spPr>
              <a:xfrm>
                <a:off x="509481" y="1936636"/>
                <a:ext cx="6899325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3795" name="yt_shape_13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81" y="1936636"/>
                <a:ext cx="6899325" cy="1586653"/>
              </a:xfrm>
              <a:prstGeom prst="rect">
                <a:avLst/>
              </a:prstGeom>
              <a:blipFill>
                <a:blip r:embed="rId3"/>
                <a:stretch>
                  <a:fillRect l="-2741" t="-3462" r="-1768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97" name="yt_shape_13797"/>
          <p:cNvSpPr txBox="1"/>
          <p:nvPr/>
        </p:nvSpPr>
        <p:spPr>
          <a:xfrm>
            <a:off x="509481" y="3574077"/>
            <a:ext cx="807913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综上所述，直角三角形的另外两条边长分别为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7E3830-332A-B4C7-8775-5C45A41A9189}"/>
                  </a:ext>
                </a:extLst>
              </p:cNvPr>
              <p:cNvSpPr txBox="1"/>
              <p:nvPr/>
            </p:nvSpPr>
            <p:spPr>
              <a:xfrm>
                <a:off x="419470" y="1372376"/>
                <a:ext cx="36425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7E3830-332A-B4C7-8775-5C45A41A9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70" y="1372376"/>
                <a:ext cx="3642551" cy="555765"/>
              </a:xfrm>
              <a:prstGeom prst="rect">
                <a:avLst/>
              </a:prstGeom>
              <a:blipFill>
                <a:blip r:embed="rId4"/>
                <a:stretch>
                  <a:fillRect l="-2680" t="-1099" r="-268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7E382D3-986E-9560-4522-0617D3F22340}"/>
              </a:ext>
            </a:extLst>
          </p:cNvPr>
          <p:cNvSpPr txBox="1"/>
          <p:nvPr/>
        </p:nvSpPr>
        <p:spPr>
          <a:xfrm>
            <a:off x="419470" y="1889830"/>
            <a:ext cx="701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A3962B-A50E-8100-9CE4-BFA427785954}"/>
                  </a:ext>
                </a:extLst>
              </p:cNvPr>
              <p:cNvSpPr txBox="1"/>
              <p:nvPr/>
            </p:nvSpPr>
            <p:spPr>
              <a:xfrm>
                <a:off x="419470" y="2365318"/>
                <a:ext cx="5968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A3962B-A50E-8100-9CE4-BFA427785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70" y="2365318"/>
                <a:ext cx="5968111" cy="765061"/>
              </a:xfrm>
              <a:prstGeom prst="rect">
                <a:avLst/>
              </a:prstGeom>
              <a:blipFill>
                <a:blip r:embed="rId5"/>
                <a:stretch>
                  <a:fillRect l="-1634" r="-16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E1340A8-BE55-63F4-9210-98A4A92E63AE}"/>
              </a:ext>
            </a:extLst>
          </p:cNvPr>
          <p:cNvSpPr txBox="1"/>
          <p:nvPr/>
        </p:nvSpPr>
        <p:spPr>
          <a:xfrm>
            <a:off x="419470" y="3036767"/>
            <a:ext cx="2716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EAE660-6BC1-161A-DE9A-9F232534E057}"/>
              </a:ext>
            </a:extLst>
          </p:cNvPr>
          <p:cNvSpPr txBox="1"/>
          <p:nvPr/>
        </p:nvSpPr>
        <p:spPr>
          <a:xfrm>
            <a:off x="419470" y="3527271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93E889-6FF2-1A2C-D752-17961A80AA10}"/>
              </a:ext>
            </a:extLst>
          </p:cNvPr>
          <p:cNvSpPr txBox="1"/>
          <p:nvPr/>
        </p:nvSpPr>
        <p:spPr>
          <a:xfrm>
            <a:off x="419470" y="4002759"/>
            <a:ext cx="818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综上所述，直角三角形的另外两条边长分别为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368" y="908720"/>
            <a:ext cx="11244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应用：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求有一边长为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的直角三角形的另外两条边长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798"/>
          <p:cNvSpPr txBox="1"/>
          <p:nvPr/>
        </p:nvSpPr>
        <p:spPr>
          <a:xfrm>
            <a:off x="479257" y="782596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3799"/>
          <p:cNvSpPr txBox="1"/>
          <p:nvPr/>
        </p:nvSpPr>
        <p:spPr>
          <a:xfrm>
            <a:off x="839416" y="1340768"/>
            <a:ext cx="10945216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2675a"/>
              </a:rPr>
              <a:t>运用勾股定理的逆定理来判断一个三角形是否为直角三角形时，应首先确定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11e9c"/>
              </a:rPr>
              <a:t>最大边，再看两条较小边的平方和是否等于最大边的平方；如果事先不知道最大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80cd9"/>
              </a:rPr>
              <a:t>边，应考虑任意两边的平方和是否等于第三边的平方，切不可只作一次判断就断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定该三角形不是直角三角形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312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1" name="yt_shape_1373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4f9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2e4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e212,isEnd"/>
              </a:rPr>
              <a:t>格子线的交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A962BB-58C5-DD15-1A04-0952DB658181}"/>
              </a:ext>
            </a:extLst>
          </p:cNvPr>
          <p:cNvSpPr txBox="1"/>
          <p:nvPr/>
        </p:nvSpPr>
        <p:spPr>
          <a:xfrm>
            <a:off x="1059708" y="132868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等腰或直角或等腰直角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4EE8BB-2905-921F-F112-549587AFEFC6}"/>
              </a:ext>
            </a:extLst>
          </p:cNvPr>
          <p:cNvSpPr txBox="1"/>
          <p:nvPr/>
        </p:nvSpPr>
        <p:spPr>
          <a:xfrm>
            <a:off x="1682008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等腰直角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733" title="H_125.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3933056"/>
            <a:ext cx="145901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35"/>
              <p:cNvSpPr txBox="1"/>
              <p:nvPr/>
            </p:nvSpPr>
            <p:spPr>
              <a:xfrm>
                <a:off x="561272" y="3303960"/>
                <a:ext cx="4677563" cy="30149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是直角三角形，理由：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7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272" y="3303960"/>
                <a:ext cx="4677563" cy="3014993"/>
              </a:xfrm>
              <a:prstGeom prst="rect">
                <a:avLst/>
              </a:prstGeom>
              <a:blipFill>
                <a:blip r:embed="rId3"/>
                <a:stretch>
                  <a:fillRect l="-3911" t="-1818" r="-3129" b="-5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DDE589D-DD9A-DDA0-2A17-B39183A3A198}"/>
              </a:ext>
            </a:extLst>
          </p:cNvPr>
          <p:cNvSpPr txBox="1"/>
          <p:nvPr/>
        </p:nvSpPr>
        <p:spPr>
          <a:xfrm>
            <a:off x="471261" y="3257154"/>
            <a:ext cx="481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是直角三角形，理由：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5DE13A-504D-FBFE-6A7E-AAABDA812030}"/>
                  </a:ext>
                </a:extLst>
              </p:cNvPr>
              <p:cNvSpPr txBox="1"/>
              <p:nvPr/>
            </p:nvSpPr>
            <p:spPr>
              <a:xfrm>
                <a:off x="471261" y="3732642"/>
                <a:ext cx="37012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5DE13A-504D-FBFE-6A7E-AAABDA812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61" y="3732642"/>
                <a:ext cx="3701288" cy="630441"/>
              </a:xfrm>
              <a:prstGeom prst="rect">
                <a:avLst/>
              </a:prstGeom>
              <a:blipFill>
                <a:blip r:embed="rId4"/>
                <a:stretch>
                  <a:fillRect l="-2471" r="-2636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E194BD-0A3A-6C12-6594-0711E22C28B8}"/>
                  </a:ext>
                </a:extLst>
              </p:cNvPr>
              <p:cNvSpPr txBox="1"/>
              <p:nvPr/>
            </p:nvSpPr>
            <p:spPr>
              <a:xfrm>
                <a:off x="518886" y="4269471"/>
                <a:ext cx="35346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E194BD-0A3A-6C12-6594-0711E22C2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886" y="4269471"/>
                <a:ext cx="3534601" cy="630441"/>
              </a:xfrm>
              <a:prstGeom prst="rect">
                <a:avLst/>
              </a:prstGeom>
              <a:blipFill>
                <a:blip r:embed="rId5"/>
                <a:stretch>
                  <a:fillRect l="-2586" r="-2759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8C7EB99-08E5-0FD9-D844-BCE4DC428C0B}"/>
                  </a:ext>
                </a:extLst>
              </p:cNvPr>
              <p:cNvSpPr txBox="1"/>
              <p:nvPr/>
            </p:nvSpPr>
            <p:spPr>
              <a:xfrm>
                <a:off x="518886" y="4806300"/>
                <a:ext cx="33822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8C7EB99-08E5-0FD9-D844-BCE4DC428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886" y="4806300"/>
                <a:ext cx="3382201" cy="630441"/>
              </a:xfrm>
              <a:prstGeom prst="rect">
                <a:avLst/>
              </a:prstGeom>
              <a:blipFill>
                <a:blip r:embed="rId6"/>
                <a:stretch>
                  <a:fillRect l="-2703" r="-2883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11A23EF-C586-74B4-3F43-932D084224EC}"/>
              </a:ext>
            </a:extLst>
          </p:cNvPr>
          <p:cNvSpPr txBox="1"/>
          <p:nvPr/>
        </p:nvSpPr>
        <p:spPr>
          <a:xfrm>
            <a:off x="471261" y="5343129"/>
            <a:ext cx="360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AC9170-98AA-4287-E34F-ACD38F01E484}"/>
              </a:ext>
            </a:extLst>
          </p:cNvPr>
          <p:cNvSpPr txBox="1"/>
          <p:nvPr/>
        </p:nvSpPr>
        <p:spPr>
          <a:xfrm>
            <a:off x="471261" y="5818617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如图是一农民建房时挖的地基的平面图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标准地基为长方形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挖完后测得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605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53036"/>
              </a:rPr>
              <a:t>请你帮他判断一下挖的地基是否合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38" name="yt_image_13738" title="H_117.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2060848"/>
            <a:ext cx="157903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40"/>
          <p:cNvSpPr txBox="1"/>
          <p:nvPr/>
        </p:nvSpPr>
        <p:spPr>
          <a:xfrm>
            <a:off x="540120" y="2360941"/>
            <a:ext cx="489076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解：不合格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84.64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即该农民挖的地基不合格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C1FBB-E2AC-16B7-DFBC-AC7E4D134635}"/>
              </a:ext>
            </a:extLst>
          </p:cNvPr>
          <p:cNvSpPr txBox="1"/>
          <p:nvPr/>
        </p:nvSpPr>
        <p:spPr>
          <a:xfrm>
            <a:off x="450109" y="2314135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9FB6D7-39EE-9609-B3B9-FA2E599577DF}"/>
              </a:ext>
            </a:extLst>
          </p:cNvPr>
          <p:cNvSpPr txBox="1"/>
          <p:nvPr/>
        </p:nvSpPr>
        <p:spPr>
          <a:xfrm>
            <a:off x="450109" y="2789623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23F88B-FE39-59EF-A637-8878C5860B31}"/>
              </a:ext>
            </a:extLst>
          </p:cNvPr>
          <p:cNvSpPr txBox="1"/>
          <p:nvPr/>
        </p:nvSpPr>
        <p:spPr>
          <a:xfrm>
            <a:off x="497734" y="3265111"/>
            <a:ext cx="242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C7AC4D-790B-36B4-95BA-8A49B0A575C4}"/>
              </a:ext>
            </a:extLst>
          </p:cNvPr>
          <p:cNvSpPr txBox="1"/>
          <p:nvPr/>
        </p:nvSpPr>
        <p:spPr>
          <a:xfrm>
            <a:off x="450109" y="3740599"/>
            <a:ext cx="502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DED8AD-5405-4DD6-2733-0006AED59295}"/>
              </a:ext>
            </a:extLst>
          </p:cNvPr>
          <p:cNvSpPr txBox="1"/>
          <p:nvPr/>
        </p:nvSpPr>
        <p:spPr>
          <a:xfrm>
            <a:off x="450109" y="4216087"/>
            <a:ext cx="3105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84.64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195CA0-33DE-77B7-4F39-CD99F207FF67}"/>
              </a:ext>
            </a:extLst>
          </p:cNvPr>
          <p:cNvSpPr txBox="1"/>
          <p:nvPr/>
        </p:nvSpPr>
        <p:spPr>
          <a:xfrm>
            <a:off x="450109" y="4691575"/>
            <a:ext cx="276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7AE38D-489C-58E7-3570-3EB3517E8336}"/>
              </a:ext>
            </a:extLst>
          </p:cNvPr>
          <p:cNvSpPr txBox="1"/>
          <p:nvPr/>
        </p:nvSpPr>
        <p:spPr>
          <a:xfrm>
            <a:off x="450109" y="5167063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B14173B-A826-0CBA-6742-1337DB553F75}"/>
              </a:ext>
            </a:extLst>
          </p:cNvPr>
          <p:cNvSpPr txBox="1"/>
          <p:nvPr/>
        </p:nvSpPr>
        <p:spPr>
          <a:xfrm>
            <a:off x="450109" y="5642551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即该农民挖的地基不合格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1" name="yt_shape_13741"/>
          <p:cNvSpPr txBox="1"/>
          <p:nvPr/>
        </p:nvSpPr>
        <p:spPr>
          <a:xfrm>
            <a:off x="540000" y="900000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勾股数</a:t>
            </a:r>
          </a:p>
        </p:txBody>
      </p:sp>
      <p:sp>
        <p:nvSpPr>
          <p:cNvPr id="13742" name="yt_shape_13742"/>
          <p:cNvSpPr txBox="1"/>
          <p:nvPr/>
        </p:nvSpPr>
        <p:spPr>
          <a:xfrm>
            <a:off x="540000" y="1395205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为勾股数的一组是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3" name="yt_table_137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174358"/>
              </p:ext>
            </p:extLst>
          </p:nvPr>
        </p:nvGraphicFramePr>
        <p:xfrm>
          <a:off x="540047" y="1874508"/>
          <a:ext cx="73856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</a:tbl>
          </a:graphicData>
        </a:graphic>
      </p:graphicFrame>
      <p:sp>
        <p:nvSpPr>
          <p:cNvPr id="13745" name="yt_shape_13745"/>
          <p:cNvSpPr txBox="1"/>
          <p:nvPr/>
        </p:nvSpPr>
        <p:spPr>
          <a:xfrm>
            <a:off x="540120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cce0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其中是勾股数的有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46" name="yt_table_137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70727"/>
              </p:ext>
            </p:extLst>
          </p:nvPr>
        </p:nvGraphicFramePr>
        <p:xfrm>
          <a:off x="540047" y="383549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</a:tbl>
          </a:graphicData>
        </a:graphic>
      </p:graphicFrame>
      <p:pic>
        <p:nvPicPr>
          <p:cNvPr id="3" name="yt_shape_1715242742244" title="H_26.259764">
            <a:extLst>
              <a:ext uri="{FF2B5EF4-FFF2-40B4-BE49-F238E27FC236}">
                <a16:creationId xmlns:a16="http://schemas.microsoft.com/office/drawing/2014/main" id="{299552F3-3666-C51A-4427-ADAB4D2C8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35B7CB-46DE-40ED-06AF-F3E909C48193}"/>
              </a:ext>
            </a:extLst>
          </p:cNvPr>
          <p:cNvSpPr txBox="1"/>
          <p:nvPr/>
        </p:nvSpPr>
        <p:spPr>
          <a:xfrm>
            <a:off x="59363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C70829-CDB3-F6BA-828D-CC2B85E4F53F}"/>
              </a:ext>
            </a:extLst>
          </p:cNvPr>
          <p:cNvSpPr txBox="1"/>
          <p:nvPr/>
        </p:nvSpPr>
        <p:spPr>
          <a:xfrm>
            <a:off x="6412759" y="3304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8" name="yt_shape_13748"/>
              <p:cNvSpPr txBox="1"/>
              <p:nvPr/>
            </p:nvSpPr>
            <p:spPr>
              <a:xfrm>
                <a:off x="540000" y="900000"/>
                <a:ext cx="5847755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忽视勾股数是正整数这一条件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下列各组数为勾股数的是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48" name="yt_shape_137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47755" cy="1603003"/>
              </a:xfrm>
              <a:prstGeom prst="rect">
                <a:avLst/>
              </a:prstGeom>
              <a:blipFill>
                <a:blip r:embed="rId2"/>
                <a:stretch>
                  <a:fillRect l="-3233" t="-3422" r="-2190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966126-6D43-39D1-22F2-77DB906F92DF}"/>
              </a:ext>
            </a:extLst>
          </p:cNvPr>
          <p:cNvSpPr txBox="1"/>
          <p:nvPr/>
        </p:nvSpPr>
        <p:spPr>
          <a:xfrm>
            <a:off x="44123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3" name="yt_shape_1375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52" name="yt_image_1375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5" name="yt_shape_13755"/>
          <p:cNvSpPr txBox="1"/>
          <p:nvPr/>
        </p:nvSpPr>
        <p:spPr>
          <a:xfrm>
            <a:off x="540000" y="1482165"/>
            <a:ext cx="104868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6" name="yt_table_137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215297"/>
              </p:ext>
            </p:extLst>
          </p:nvPr>
        </p:nvGraphicFramePr>
        <p:xfrm>
          <a:off x="540047" y="1961468"/>
          <a:ext cx="5688013" cy="1901952"/>
        </p:xfrm>
        <a:graphic>
          <a:graphicData uri="http://schemas.openxmlformats.org/drawingml/2006/table">
            <a:tbl>
              <a:tblPr/>
              <a:tblGrid>
                <a:gridCol w="568801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是直角三角形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是直角三角形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是直角三角形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sp>
        <p:nvSpPr>
          <p:cNvPr id="13758" name="yt_shape_13758"/>
          <p:cNvSpPr txBox="1"/>
          <p:nvPr/>
        </p:nvSpPr>
        <p:spPr>
          <a:xfrm>
            <a:off x="540119" y="3913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成都西川中学单元卷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在单位正方形组成的网格图中标有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b65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其中能构成一个直角三角形三边的线段是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2" name="yt_table_1376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007732"/>
              </p:ext>
            </p:extLst>
          </p:nvPr>
        </p:nvGraphicFramePr>
        <p:xfrm>
          <a:off x="540047" y="4873223"/>
          <a:ext cx="6831330" cy="950976"/>
        </p:xfrm>
        <a:graphic>
          <a:graphicData uri="http://schemas.openxmlformats.org/drawingml/2006/table">
            <a:tbl>
              <a:tblPr/>
              <a:tblGrid>
                <a:gridCol w="391668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91465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GH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grpSp>
        <p:nvGrpSpPr>
          <p:cNvPr id="13759" name="yt_shape_13759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7929" y="4873223"/>
            <a:ext cx="1681925" cy="1734453"/>
            <a:chOff x="0" y="0"/>
            <a:chExt cx="1681925" cy="1734453"/>
          </a:xfrm>
        </p:grpSpPr>
        <p:pic>
          <p:nvPicPr>
            <p:cNvPr id="2" name="yt_image_137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1925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1" name="yt_shape_13761"/>
            <p:cNvSpPr txBox="1"/>
            <p:nvPr/>
          </p:nvSpPr>
          <p:spPr>
            <a:xfrm>
              <a:off x="231498" y="137445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4EDBC34-AFA2-7044-5FE8-9D354383CF14}"/>
              </a:ext>
            </a:extLst>
          </p:cNvPr>
          <p:cNvSpPr txBox="1"/>
          <p:nvPr/>
        </p:nvSpPr>
        <p:spPr>
          <a:xfrm>
            <a:off x="1002261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A661C7-0FA1-73F7-1A76-4B40B99FA078}"/>
              </a:ext>
            </a:extLst>
          </p:cNvPr>
          <p:cNvSpPr txBox="1"/>
          <p:nvPr/>
        </p:nvSpPr>
        <p:spPr>
          <a:xfrm>
            <a:off x="9330582" y="43424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4" name="yt_shape_1376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的三边分别向外作正方形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它们的面积分别是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c726,isEnd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768" name="yt_shape_13768"/>
          <p:cNvSpPr txBox="1"/>
          <p:nvPr/>
        </p:nvSpPr>
        <p:spPr>
          <a:xfrm>
            <a:off x="540000" y="376923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65" name="yt_shape_13765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3485" y="2011799"/>
            <a:ext cx="1565029" cy="1707021"/>
            <a:chOff x="0" y="0"/>
            <a:chExt cx="1565029" cy="1707021"/>
          </a:xfrm>
        </p:grpSpPr>
        <p:pic>
          <p:nvPicPr>
            <p:cNvPr id="2" name="yt_image_1376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5029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7" name="yt_shape_13767"/>
            <p:cNvSpPr txBox="1"/>
            <p:nvPr/>
          </p:nvSpPr>
          <p:spPr>
            <a:xfrm>
              <a:off x="173050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86E9366-0A06-E8F3-7D7E-4CFC4E18A162}"/>
              </a:ext>
            </a:extLst>
          </p:cNvPr>
          <p:cNvSpPr txBox="1"/>
          <p:nvPr/>
        </p:nvSpPr>
        <p:spPr>
          <a:xfrm>
            <a:off x="56825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9" name="yt_shape_1376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本身就是一个关于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94d0,isEnd"/>
              </a:rPr>
              <a:t>满足这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个方程的正整数解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通常叫做勾股数组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8d3b,isEnd"/>
              </a:rPr>
              <a:t>毕达哥拉斯学派提出了一个构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造勾股数组的公式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根据该公式可以构造出如下勾股数组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6cef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分析上面勾股数组可以发现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b3bf8,isEnd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分析上面规律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2a0d,isEnd"/>
              </a:rPr>
              <a:t>个勾股数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773" name="yt_shape_13773"/>
          <p:cNvSpPr txBox="1"/>
          <p:nvPr/>
        </p:nvSpPr>
        <p:spPr>
          <a:xfrm>
            <a:off x="540000" y="56680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70" name="yt_shape_13770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75635" y="3932324"/>
            <a:ext cx="1040729" cy="1685304"/>
            <a:chOff x="0" y="0"/>
            <a:chExt cx="1040729" cy="1685304"/>
          </a:xfrm>
        </p:grpSpPr>
        <p:pic>
          <p:nvPicPr>
            <p:cNvPr id="2" name="yt_image_1377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4072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2" name="yt_shape_13772"/>
            <p:cNvSpPr txBox="1"/>
            <p:nvPr/>
          </p:nvSpPr>
          <p:spPr>
            <a:xfrm>
              <a:off x="-89099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3CA07F-B640-4086-A0AA-B579B94332CD}"/>
              </a:ext>
            </a:extLst>
          </p:cNvPr>
          <p:cNvSpPr txBox="1"/>
          <p:nvPr/>
        </p:nvSpPr>
        <p:spPr>
          <a:xfrm>
            <a:off x="1059708" y="3230634"/>
            <a:ext cx="2607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4" name="yt_shape_13774"/>
          <p:cNvSpPr txBox="1"/>
          <p:nvPr/>
        </p:nvSpPr>
        <p:spPr>
          <a:xfrm>
            <a:off x="540000" y="900000"/>
            <a:ext cx="1081065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中，根据勾股定理，得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54.</a:t>
            </a:r>
          </a:p>
        </p:txBody>
      </p:sp>
      <p:pic>
        <p:nvPicPr>
          <p:cNvPr id="13777" name="yt_image_13777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4018" y="2010970"/>
            <a:ext cx="212798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B683F3-CCE8-2DD3-A0B8-4775FE793F15}"/>
              </a:ext>
            </a:extLst>
          </p:cNvPr>
          <p:cNvSpPr txBox="1"/>
          <p:nvPr/>
        </p:nvSpPr>
        <p:spPr>
          <a:xfrm>
            <a:off x="449989" y="1804170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EC9087-2A64-41C7-9C7F-C574927C006B}"/>
              </a:ext>
            </a:extLst>
          </p:cNvPr>
          <p:cNvSpPr txBox="1"/>
          <p:nvPr/>
        </p:nvSpPr>
        <p:spPr>
          <a:xfrm>
            <a:off x="449989" y="227965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中，根据勾股定理，得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3B42BE-8472-FEE5-DDF7-974E353DA5E0}"/>
              </a:ext>
            </a:extLst>
          </p:cNvPr>
          <p:cNvSpPr txBox="1"/>
          <p:nvPr/>
        </p:nvSpPr>
        <p:spPr>
          <a:xfrm>
            <a:off x="497614" y="2755146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DECF34-46A0-5465-C31E-372FE0E05EFD}"/>
              </a:ext>
            </a:extLst>
          </p:cNvPr>
          <p:cNvSpPr txBox="1"/>
          <p:nvPr/>
        </p:nvSpPr>
        <p:spPr>
          <a:xfrm>
            <a:off x="497614" y="3230634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8483AE-2983-1CF3-E85B-F409B0694E71}"/>
              </a:ext>
            </a:extLst>
          </p:cNvPr>
          <p:cNvSpPr txBox="1"/>
          <p:nvPr/>
        </p:nvSpPr>
        <p:spPr>
          <a:xfrm>
            <a:off x="449989" y="3706122"/>
            <a:ext cx="490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6682BF-8347-A397-D677-D24486ACBB97}"/>
              </a:ext>
            </a:extLst>
          </p:cNvPr>
          <p:cNvSpPr txBox="1"/>
          <p:nvPr/>
        </p:nvSpPr>
        <p:spPr>
          <a:xfrm>
            <a:off x="449989" y="4181610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9C06DA-FDD5-3EDE-0873-1F0337B259D8}"/>
              </a:ext>
            </a:extLst>
          </p:cNvPr>
          <p:cNvSpPr txBox="1"/>
          <p:nvPr/>
        </p:nvSpPr>
        <p:spPr>
          <a:xfrm>
            <a:off x="449989" y="4657098"/>
            <a:ext cx="10886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1291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9" baseType="lpstr">
      <vt:lpstr>,isEnd</vt:lpstr>
      <vt:lpstr>_⨹_1_14939</vt:lpstr>
      <vt:lpstr>_⨹_1_1b72f</vt:lpstr>
      <vt:lpstr>_⨹_1_22e4a,isEnd</vt:lpstr>
      <vt:lpstr>_⨹_1_3c726,isEnd</vt:lpstr>
      <vt:lpstr>_⨹_1_4e67b</vt:lpstr>
      <vt:lpstr>_⨹_1_6cce0</vt:lpstr>
      <vt:lpstr>_⨹_1_84f96,isEnd</vt:lpstr>
      <vt:lpstr>_⨹_1_c6cef,isEnd</vt:lpstr>
      <vt:lpstr>_⨹_1_cb659</vt:lpstr>
      <vt:lpstr>_⨹_1_d6052</vt:lpstr>
      <vt:lpstr>_⨹_13_c8d3b,isEnd</vt:lpstr>
      <vt:lpstr>_⨹_15_53036</vt:lpstr>
      <vt:lpstr>_⨹_2_b3bf8,isEnd</vt:lpstr>
      <vt:lpstr>_⨹_24_9ee36</vt:lpstr>
      <vt:lpstr>_⨹_3_694d0,isEnd</vt:lpstr>
      <vt:lpstr>_⨹_33_2675a</vt:lpstr>
      <vt:lpstr>_⨹_35_11e9c</vt:lpstr>
      <vt:lpstr>_⨹_35_80cd9</vt:lpstr>
      <vt:lpstr>_⨹_4_62a0d,isEnd</vt:lpstr>
      <vt:lpstr>_⨹_5_4e212,isEnd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2024-05-10T03:14:17Z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