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7" r:id="rId6"/>
    <p:sldId id="310" r:id="rId7"/>
    <p:sldId id="320" r:id="rId8"/>
    <p:sldId id="321" r:id="rId9"/>
    <p:sldId id="256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18" name="yt_shape_13018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3017" name="yt_image_13017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20" name="yt_shape_13020"/>
          <p:cNvSpPr txBox="1"/>
          <p:nvPr/>
        </p:nvSpPr>
        <p:spPr>
          <a:xfrm>
            <a:off x="540000" y="1482165"/>
            <a:ext cx="673742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经过已知直线外一点作已知直线的垂线</a:t>
            </a:r>
          </a:p>
        </p:txBody>
      </p:sp>
      <p:sp>
        <p:nvSpPr>
          <p:cNvPr id="13021" name="yt_shape_13021"/>
          <p:cNvSpPr txBox="1"/>
          <p:nvPr/>
        </p:nvSpPr>
        <p:spPr>
          <a:xfrm>
            <a:off x="540000" y="1977370"/>
            <a:ext cx="854560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外一点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的垂线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下列作法中正确的是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022" name="yt_table_13022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1562214"/>
              </p:ext>
            </p:extLst>
          </p:nvPr>
        </p:nvGraphicFramePr>
        <p:xfrm>
          <a:off x="540047" y="2456673"/>
          <a:ext cx="7634289" cy="1901952"/>
        </p:xfrm>
        <a:graphic>
          <a:graphicData uri="http://schemas.openxmlformats.org/drawingml/2006/table">
            <a:tbl>
              <a:tblPr/>
              <a:tblGrid>
                <a:gridCol w="7634289">
                  <a:extLst>
                    <a:ext uri="{9D8B030D-6E8A-4147-A177-3AD203B41FA5}">
                      <a16:colId xmlns:a16="http://schemas.microsoft.com/office/drawing/2014/main" val="105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过点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l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于点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则线段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即为所求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过点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l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的垂线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垂足是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则射线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即为所求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过点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l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的垂线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垂足是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则直线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即为所求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以上作法都不正确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9"/>
                  </a:ext>
                </a:extLst>
              </a:tr>
            </a:tbl>
          </a:graphicData>
        </a:graphic>
      </p:graphicFrame>
      <p:pic>
        <p:nvPicPr>
          <p:cNvPr id="3" name="yt_shape_1715242636784" title="H_26.259764">
            <a:extLst>
              <a:ext uri="{FF2B5EF4-FFF2-40B4-BE49-F238E27FC236}">
                <a16:creationId xmlns:a16="http://schemas.microsoft.com/office/drawing/2014/main" id="{0933AF39-6544-2ED0-BCA3-858442658CD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1E24830-75E6-6D63-70E4-E2EA70CFF1EF}"/>
              </a:ext>
            </a:extLst>
          </p:cNvPr>
          <p:cNvSpPr txBox="1"/>
          <p:nvPr/>
        </p:nvSpPr>
        <p:spPr>
          <a:xfrm>
            <a:off x="8100151" y="1930564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24" name="yt_shape_13024"/>
          <p:cNvSpPr txBox="1"/>
          <p:nvPr/>
        </p:nvSpPr>
        <p:spPr>
          <a:xfrm>
            <a:off x="540000" y="900000"/>
            <a:ext cx="9941824" cy="8921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外一点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的垂线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使它经过点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3026" name="yt_image_13026" title="H_111.87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75920" y="1887643"/>
            <a:ext cx="2057355" cy="1420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028" name="yt_shape_13028"/>
              <p:cNvSpPr txBox="1"/>
              <p:nvPr/>
            </p:nvSpPr>
            <p:spPr>
              <a:xfrm>
                <a:off x="540119" y="3465714"/>
                <a:ext cx="11492915" cy="254691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任意取一点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在直线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以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为圆心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的长为半径作弧交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分别以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</a:t>
                </a:r>
                <a:r>
                  <a:rPr sz="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为圆心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以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的长为半径作弧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28740,isEnd"/>
                  </a:rPr>
                  <a:t>两弧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作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则直线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即为所求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028" name="yt_shape_130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465714"/>
                <a:ext cx="11492915" cy="2546916"/>
              </a:xfrm>
              <a:prstGeom prst="rect">
                <a:avLst/>
              </a:prstGeom>
              <a:blipFill>
                <a:blip r:embed="rId3"/>
                <a:stretch>
                  <a:fillRect l="-1645" t="-2158" b="-67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3B55779-6647-9D4D-335C-AA37EFBD2B36}"/>
              </a:ext>
            </a:extLst>
          </p:cNvPr>
          <p:cNvSpPr txBox="1"/>
          <p:nvPr/>
        </p:nvSpPr>
        <p:spPr>
          <a:xfrm>
            <a:off x="6536582" y="341890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两侧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40F5F9B-FEB8-F35E-7B14-56D1D188CF64}"/>
              </a:ext>
            </a:extLst>
          </p:cNvPr>
          <p:cNvSpPr txBox="1"/>
          <p:nvPr/>
        </p:nvSpPr>
        <p:spPr>
          <a:xfrm>
            <a:off x="1821708" y="3894396"/>
            <a:ext cx="10881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9A5D3B9-F83B-8351-0538-6E01EA89C56C}"/>
              </a:ext>
            </a:extLst>
          </p:cNvPr>
          <p:cNvSpPr txBox="1"/>
          <p:nvPr/>
        </p:nvSpPr>
        <p:spPr>
          <a:xfrm>
            <a:off x="4301383" y="3894396"/>
            <a:ext cx="938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CK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E930DA9-B35F-2DE0-4393-3D841E053A73}"/>
              </a:ext>
            </a:extLst>
          </p:cNvPr>
          <p:cNvSpPr txBox="1"/>
          <p:nvPr/>
        </p:nvSpPr>
        <p:spPr>
          <a:xfrm>
            <a:off x="2431308" y="4369884"/>
            <a:ext cx="1105599" cy="76506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7566A6E-73D5-3344-D93A-6E58960B52CA}"/>
              </a:ext>
            </a:extLst>
          </p:cNvPr>
          <p:cNvSpPr txBox="1"/>
          <p:nvPr/>
        </p:nvSpPr>
        <p:spPr>
          <a:xfrm>
            <a:off x="3966421" y="4369884"/>
            <a:ext cx="1070674" cy="76506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C1549C1-A69B-EE67-A610-4198C26736EC}"/>
                  </a:ext>
                </a:extLst>
              </p:cNvPr>
              <p:cNvSpPr txBox="1"/>
              <p:nvPr/>
            </p:nvSpPr>
            <p:spPr>
              <a:xfrm>
                <a:off x="6685807" y="4288934"/>
                <a:ext cx="17723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楷体" pitchFamily="24"/>
                  </a:rPr>
                  <a:t>大于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3}">
                <a:extLst>
                  <a:ext uri="{FF2B5EF4-FFF2-40B4-BE49-F238E27FC236}">
                    <a16:creationId xmlns:a16="http://schemas.microsoft.com/office/drawing/2014/main" id="{7C1549C1-A69B-EE67-A610-4198C26736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85807" y="4288934"/>
                <a:ext cx="1772348" cy="765061"/>
              </a:xfrm>
              <a:prstGeom prst="rect">
                <a:avLst/>
              </a:prstGeom>
              <a:blipFill>
                <a:blip r:embed="rId4"/>
                <a:stretch>
                  <a:fillRect l="-5517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E455F732-6EE0-123E-F0E9-4C2BB7879CEA}"/>
              </a:ext>
            </a:extLst>
          </p:cNvPr>
          <p:cNvSpPr txBox="1"/>
          <p:nvPr/>
        </p:nvSpPr>
        <p:spPr>
          <a:xfrm>
            <a:off x="1821708" y="5516821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直线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33" name="yt_shape_13033"/>
          <p:cNvSpPr txBox="1"/>
          <p:nvPr/>
        </p:nvSpPr>
        <p:spPr>
          <a:xfrm>
            <a:off x="540000" y="900000"/>
            <a:ext cx="464550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两边的垂线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034" name="yt_image_13034" title="H_172.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9856" y="1700808"/>
            <a:ext cx="2700891" cy="1377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36" name="yt_shape_13036"/>
          <p:cNvSpPr txBox="1"/>
          <p:nvPr/>
        </p:nvSpPr>
        <p:spPr>
          <a:xfrm>
            <a:off x="540000" y="3776531"/>
            <a:ext cx="3946593" cy="136877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7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76"/>
                <a:ea typeface="Times New Roman" pitchFamily="76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  </a:t>
            </a:r>
            <a:r>
              <a:rPr lang="en-US" altLang="zh-CN" sz="3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3"/>
                <a:ea typeface="宋体" pitchFamily="3"/>
                <a:sym typeface=""/>
              </a:rPr>
              <a:t> </a:t>
            </a:r>
          </a:p>
        </p:txBody>
      </p:sp>
      <p:pic>
        <p:nvPicPr>
          <p:cNvPr id="3" name="yt_shape_1715242636910" title="H_95.331184">
            <a:extLst>
              <a:ext uri="{FF2B5EF4-FFF2-40B4-BE49-F238E27FC236}">
                <a16:creationId xmlns:a16="http://schemas.microsoft.com/office/drawing/2014/main" id="{98F50651-2898-E69A-43C9-16181CAB43D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9800" y="3848946"/>
            <a:ext cx="1698817" cy="121070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F5287D2-84CA-9EE2-25E8-325B435C8563}"/>
              </a:ext>
            </a:extLst>
          </p:cNvPr>
          <p:cNvSpPr txBox="1"/>
          <p:nvPr/>
        </p:nvSpPr>
        <p:spPr>
          <a:xfrm>
            <a:off x="469040" y="3610505"/>
            <a:ext cx="4088511" cy="144914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解：如图所示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76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76"/>
                <a:ea typeface="Times New Roman" pitchFamily="76"/>
                <a:cs typeface="+mn-cs"/>
                <a:sym typeface="Finished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"/>
              </a:rPr>
              <a:t>                   </a:t>
            </a:r>
            <a:r>
              <a:rPr kumimoji="0" lang="en-US" altLang="zh-CN" sz="3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3"/>
                <a:ea typeface="宋体" pitchFamily="3"/>
                <a:cs typeface="+mn-cs"/>
                <a:sym typeface="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37" name="yt_shape_13037"/>
          <p:cNvSpPr txBox="1"/>
          <p:nvPr/>
        </p:nvSpPr>
        <p:spPr>
          <a:xfrm>
            <a:off x="540000" y="900000"/>
            <a:ext cx="673742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经过已知直线上一点作已知直线的垂线</a:t>
            </a:r>
          </a:p>
        </p:txBody>
      </p:sp>
      <p:sp>
        <p:nvSpPr>
          <p:cNvPr id="13038" name="yt_shape_13038"/>
          <p:cNvSpPr txBox="1"/>
          <p:nvPr/>
        </p:nvSpPr>
        <p:spPr>
          <a:xfrm>
            <a:off x="540000" y="1395205"/>
            <a:ext cx="795249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经过已知直线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的垂线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CC'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039" name="yt_image_13039" title="H_111.87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88921" y="1881171"/>
            <a:ext cx="2114730" cy="1420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041" name="yt_shape_13041"/>
              <p:cNvSpPr txBox="1"/>
              <p:nvPr/>
            </p:nvSpPr>
            <p:spPr>
              <a:xfrm>
                <a:off x="540119" y="3345731"/>
                <a:ext cx="11492915" cy="158665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以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为圆心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以任意长为半径画弧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为圆心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以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的长为半径在直线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的同侧画弧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9162b,isEnd"/>
                  </a:rPr>
                  <a:t>两弧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3041" name="yt_shape_130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345731"/>
                <a:ext cx="11492915" cy="1586653"/>
              </a:xfrm>
              <a:prstGeom prst="rect">
                <a:avLst/>
              </a:prstGeom>
              <a:blipFill>
                <a:blip r:embed="rId3"/>
                <a:stretch>
                  <a:fillRect l="-1645" t="-3462" b="-111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5242637001" title="H_26.259764">
            <a:extLst>
              <a:ext uri="{FF2B5EF4-FFF2-40B4-BE49-F238E27FC236}">
                <a16:creationId xmlns:a16="http://schemas.microsoft.com/office/drawing/2014/main" id="{7AD2A697-D221-D525-97DF-804389C2B1C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86F900C-838A-53B0-0BB7-3C6767EFB912}"/>
              </a:ext>
            </a:extLst>
          </p:cNvPr>
          <p:cNvSpPr txBox="1"/>
          <p:nvPr/>
        </p:nvSpPr>
        <p:spPr>
          <a:xfrm>
            <a:off x="1974108" y="3298925"/>
            <a:ext cx="10881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906E225-24F5-1926-5249-E9579DBFB151}"/>
                  </a:ext>
                </a:extLst>
              </p:cNvPr>
              <p:cNvSpPr txBox="1"/>
              <p:nvPr/>
            </p:nvSpPr>
            <p:spPr>
              <a:xfrm>
                <a:off x="4399808" y="3693463"/>
                <a:ext cx="17723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楷体" pitchFamily="24"/>
                  </a:rPr>
                  <a:t>大于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4" name="文本框 3" descr="{'rangeId': 6}">
                <a:extLst>
                  <a:ext uri="{FF2B5EF4-FFF2-40B4-BE49-F238E27FC236}">
                    <a16:creationId xmlns:a16="http://schemas.microsoft.com/office/drawing/2014/main" id="{2906E225-24F5-1926-5249-E9579DBFB1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99808" y="3693463"/>
                <a:ext cx="1772348" cy="765061"/>
              </a:xfrm>
              <a:prstGeom prst="rect">
                <a:avLst/>
              </a:prstGeom>
              <a:blipFill>
                <a:blip r:embed="rId5"/>
                <a:stretch>
                  <a:fillRect l="-5517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yt_shape_13044"/>
          <p:cNvSpPr txBox="1"/>
          <p:nvPr/>
        </p:nvSpPr>
        <p:spPr>
          <a:xfrm>
            <a:off x="540000" y="5065858"/>
            <a:ext cx="714137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CC'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CC'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就是所求作的垂线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45" name="yt_image_13045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9836" y="875247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3047"/>
          <p:cNvSpPr txBox="1"/>
          <p:nvPr/>
        </p:nvSpPr>
        <p:spPr>
          <a:xfrm>
            <a:off x="551384" y="1484784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11eae,isEnd"/>
              </a:rPr>
              <a:t>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如下作法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为圆心，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的长为半径画弧，交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连结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作线段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，垂足为点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 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合理的作法顺序是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1C459C1-0E77-A5AC-9BB4-B2CE36DF985A}"/>
              </a:ext>
            </a:extLst>
          </p:cNvPr>
          <p:cNvSpPr txBox="1"/>
          <p:nvPr/>
        </p:nvSpPr>
        <p:spPr>
          <a:xfrm>
            <a:off x="4118973" y="4290906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③④①②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53" name="yt_shape_13053"/>
          <p:cNvSpPr txBox="1"/>
          <p:nvPr/>
        </p:nvSpPr>
        <p:spPr>
          <a:xfrm>
            <a:off x="540120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请作出从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地经过河边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去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地的最短路线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尺规作图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ff9cd"/>
              </a:rPr>
              <a:t>只留作图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痕迹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不写作法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054" name="yt_image_13054" title="H_160.6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36360" y="1790341"/>
            <a:ext cx="2577104" cy="1453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57" name="yt_shape_13057"/>
          <p:cNvSpPr txBox="1"/>
          <p:nvPr/>
        </p:nvSpPr>
        <p:spPr>
          <a:xfrm>
            <a:off x="540000" y="4238276"/>
            <a:ext cx="1823448" cy="120449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550" b="0" i="0" u="none" spc="-6550">
                <a:solidFill>
                  <a:srgbClr val="1EE3CF"/>
                </a:solidFill>
                <a:effectLst/>
                <a:latin typeface="宋体/Times New Roman" pitchFamily="66"/>
                <a:ea typeface="宋体" pitchFamily="66"/>
              </a:rPr>
              <a:t> </a:t>
            </a:r>
            <a:r>
              <a:rPr lang="en-US" altLang="zh-CN" sz="6550" b="0" i="0" u="none" spc="12744">
                <a:solidFill>
                  <a:srgbClr val="1EE3CF"/>
                </a:solidFill>
                <a:effectLst/>
                <a:latin typeface="宋体/Times New Roman" pitchFamily="66"/>
                <a:ea typeface="宋体" pitchFamily="66"/>
              </a:rPr>
              <a:t> </a:t>
            </a:r>
          </a:p>
        </p:txBody>
      </p:sp>
      <p:pic>
        <p:nvPicPr>
          <p:cNvPr id="13056" name="yt_image_13056" title="H_103.2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55968" y="1697407"/>
            <a:ext cx="1824503" cy="1311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59" name="yt_shape_13059"/>
          <p:cNvSpPr txBox="1"/>
          <p:nvPr/>
        </p:nvSpPr>
        <p:spPr>
          <a:xfrm>
            <a:off x="540000" y="5599796"/>
            <a:ext cx="517449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则最短路径为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7A924A8-F434-0F62-4DD9-3C40FD55FFC5}"/>
              </a:ext>
            </a:extLst>
          </p:cNvPr>
          <p:cNvSpPr txBox="1"/>
          <p:nvPr/>
        </p:nvSpPr>
        <p:spPr>
          <a:xfrm>
            <a:off x="409957" y="1949190"/>
            <a:ext cx="53045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则最短路径为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60" name="yt_shape_13060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使斜边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a6949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不写作法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保留作图痕迹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061" name="yt_image_13061" title="H_184.9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36360" y="1779032"/>
            <a:ext cx="2363079" cy="1651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64" name="yt_shape_13064"/>
          <p:cNvSpPr txBox="1"/>
          <p:nvPr/>
        </p:nvSpPr>
        <p:spPr>
          <a:xfrm>
            <a:off x="540000" y="4563298"/>
            <a:ext cx="1709442" cy="8367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4550" b="0" i="0" u="none" spc="-4550">
                <a:solidFill>
                  <a:srgbClr val="1EE3CF"/>
                </a:solidFill>
                <a:effectLst/>
                <a:latin typeface="宋体/Times New Roman" pitchFamily="46"/>
                <a:ea typeface="宋体" pitchFamily="46"/>
              </a:rPr>
              <a:t> </a:t>
            </a:r>
            <a:r>
              <a:rPr lang="en-US" altLang="zh-CN" sz="4550" b="0" i="0" u="none" spc="12305">
                <a:solidFill>
                  <a:srgbClr val="1EE3CF"/>
                </a:solidFill>
                <a:effectLst/>
                <a:latin typeface="宋体/Times New Roman" pitchFamily="46"/>
                <a:ea typeface="宋体" pitchFamily="46"/>
              </a:rPr>
              <a:t> </a:t>
            </a:r>
          </a:p>
        </p:txBody>
      </p:sp>
      <p:pic>
        <p:nvPicPr>
          <p:cNvPr id="13063" name="yt_image_13063" title="H_71.6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67348" y="2693097"/>
            <a:ext cx="1705246" cy="909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t_shape_13066"/>
          <p:cNvSpPr txBox="1"/>
          <p:nvPr/>
        </p:nvSpPr>
        <p:spPr>
          <a:xfrm>
            <a:off x="534684" y="2193319"/>
            <a:ext cx="192360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7" name="yt_shape_13068"/>
          <p:cNvSpPr txBox="1"/>
          <p:nvPr/>
        </p:nvSpPr>
        <p:spPr>
          <a:xfrm>
            <a:off x="534684" y="2824986"/>
            <a:ext cx="2280048" cy="11126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6050" b="0" i="0" u="none" spc="-605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6050" b="0" i="0" u="none" spc="14017">
                <a:solidFill>
                  <a:srgbClr val="1EE3CF"/>
                </a:solidFill>
                <a:effectLst/>
                <a:latin typeface="宋体/Times New Roman" pitchFamily="60"/>
                <a:ea typeface="宋体" pitchFamily="60"/>
              </a:rPr>
              <a:t> </a:t>
            </a:r>
          </a:p>
        </p:txBody>
      </p:sp>
      <p:pic>
        <p:nvPicPr>
          <p:cNvPr id="8" name="yt_image_13067" title="H_95.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02412" y="3957508"/>
            <a:ext cx="1970182" cy="1211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E1D68BA1-6012-9699-CD07-BD40FAD3FD37}"/>
              </a:ext>
            </a:extLst>
          </p:cNvPr>
          <p:cNvSpPr txBox="1"/>
          <p:nvPr/>
        </p:nvSpPr>
        <p:spPr>
          <a:xfrm>
            <a:off x="444673" y="2146513"/>
            <a:ext cx="2085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解：如图所示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585</Words>
  <Application>Microsoft Office PowerPoint</Application>
  <PresentationFormat>宽屏</PresentationFormat>
  <Paragraphs>53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8" baseType="lpstr">
      <vt:lpstr>,isEnd</vt:lpstr>
      <vt:lpstr>_⨹_1_11eae,isEnd</vt:lpstr>
      <vt:lpstr>_⨹_1_a6949</vt:lpstr>
      <vt:lpstr>_⨹_2_28740,isEnd</vt:lpstr>
      <vt:lpstr>_⨹_2_9162b,isEnd</vt:lpstr>
      <vt:lpstr>_⨹_4_ff9cd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2024-05-09T08:08:18Z</dcterms:created>
  <dcterms:modified xsi:type="dcterms:W3CDTF">2024-05-09T09:28:03Z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