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7" r:id="rId5"/>
    <p:sldId id="310" r:id="rId6"/>
    <p:sldId id="313" r:id="rId7"/>
    <p:sldId id="315" r:id="rId8"/>
    <p:sldId id="316" r:id="rId9"/>
    <p:sldId id="319" r:id="rId10"/>
    <p:sldId id="325" r:id="rId11"/>
    <p:sldId id="327" r:id="rId12"/>
    <p:sldId id="331" r:id="rId13"/>
    <p:sldId id="328" r:id="rId14"/>
    <p:sldId id="330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280.png"/><Relationship Id="rId7" Type="http://schemas.openxmlformats.org/officeDocument/2006/relationships/image" Target="../media/image37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10" Type="http://schemas.openxmlformats.org/officeDocument/2006/relationships/image" Target="../media/image40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0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24" name="yt_shape_10224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223" name="yt_image_10223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26" name="yt_shape_10226"/>
          <p:cNvSpPr txBox="1"/>
          <p:nvPr/>
        </p:nvSpPr>
        <p:spPr>
          <a:xfrm>
            <a:off x="540000" y="1482165"/>
            <a:ext cx="427520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实数的概念及其分类</a:t>
            </a:r>
          </a:p>
        </p:txBody>
      </p:sp>
      <p:sp>
        <p:nvSpPr>
          <p:cNvPr id="10227" name="yt_shape_10227"/>
          <p:cNvSpPr txBox="1"/>
          <p:nvPr/>
        </p:nvSpPr>
        <p:spPr>
          <a:xfrm>
            <a:off x="540000" y="1977370"/>
            <a:ext cx="697626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巴中市中考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下列各数为无理数的是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228" name="yt_table_10228" title="H_49.95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18976202"/>
                  </p:ext>
                </p:extLst>
              </p:nvPr>
            </p:nvGraphicFramePr>
            <p:xfrm>
              <a:off x="540047" y="2456673"/>
              <a:ext cx="8671307" cy="634429"/>
            </p:xfrm>
            <a:graphic>
              <a:graphicData uri="http://schemas.openxmlformats.org/drawingml/2006/table">
                <a:tbl>
                  <a:tblPr/>
                  <a:tblGrid>
                    <a:gridCol w="2575243">
                      <a:extLst>
                        <a:ext uri="{9D8B030D-6E8A-4147-A177-3AD203B41FA5}">
                          <a16:colId xmlns:a16="http://schemas.microsoft.com/office/drawing/2014/main" val="10058"/>
                        </a:ext>
                      </a:extLst>
                    </a:gridCol>
                    <a:gridCol w="2119630">
                      <a:extLst>
                        <a:ext uri="{9D8B030D-6E8A-4147-A177-3AD203B41FA5}">
                          <a16:colId xmlns:a16="http://schemas.microsoft.com/office/drawing/2014/main" val="10059"/>
                        </a:ext>
                      </a:extLst>
                    </a:gridCol>
                    <a:gridCol w="2230882">
                      <a:extLst>
                        <a:ext uri="{9D8B030D-6E8A-4147-A177-3AD203B41FA5}">
                          <a16:colId xmlns:a16="http://schemas.microsoft.com/office/drawing/2014/main" val="10060"/>
                        </a:ext>
                      </a:extLst>
                    </a:gridCol>
                    <a:gridCol w="1745552">
                      <a:extLst>
                        <a:ext uri="{9D8B030D-6E8A-4147-A177-3AD203B41FA5}">
                          <a16:colId xmlns:a16="http://schemas.microsoft.com/office/drawing/2014/main" val="1006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0.618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g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27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48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0228" name="yt_table_10228" descr="{&quot;rangeId&quot;:2,&quot;type&quot;:&quot;Option&quot;}" title="H_49.95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18976202"/>
                  </p:ext>
                </p:extLst>
              </p:nvPr>
            </p:nvGraphicFramePr>
            <p:xfrm>
              <a:off x="540047" y="2456673"/>
              <a:ext cx="8671307" cy="634429"/>
            </p:xfrm>
            <a:graphic>
              <a:graphicData uri="http://schemas.openxmlformats.org/drawingml/2006/table">
                <a:tbl>
                  <a:tblPr/>
                  <a:tblGrid>
                    <a:gridCol w="2575243">
                      <a:extLst>
                        <a:ext uri="{9D8B030D-6E8A-4147-A177-3AD203B41FA5}">
                          <a16:colId xmlns:a16="http://schemas.microsoft.com/office/drawing/2014/main" val="10058"/>
                        </a:ext>
                      </a:extLst>
                    </a:gridCol>
                    <a:gridCol w="2119630">
                      <a:extLst>
                        <a:ext uri="{9D8B030D-6E8A-4147-A177-3AD203B41FA5}">
                          <a16:colId xmlns:a16="http://schemas.microsoft.com/office/drawing/2014/main" val="10059"/>
                        </a:ext>
                      </a:extLst>
                    </a:gridCol>
                    <a:gridCol w="2230882">
                      <a:extLst>
                        <a:ext uri="{9D8B030D-6E8A-4147-A177-3AD203B41FA5}">
                          <a16:colId xmlns:a16="http://schemas.microsoft.com/office/drawing/2014/main" val="10060"/>
                        </a:ext>
                      </a:extLst>
                    </a:gridCol>
                    <a:gridCol w="1745552">
                      <a:extLst>
                        <a:ext uri="{9D8B030D-6E8A-4147-A177-3AD203B41FA5}">
                          <a16:colId xmlns:a16="http://schemas.microsoft.com/office/drawing/2014/main" val="10061"/>
                        </a:ext>
                      </a:extLst>
                    </a:gridCol>
                  </a:tblGrid>
                  <a:tr h="634429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0.618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21552" r="-187644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10656" r="-78415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396167" b="-1509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4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229" name="yt_shape_10229"/>
          <p:cNvSpPr txBox="1"/>
          <p:nvPr/>
        </p:nvSpPr>
        <p:spPr>
          <a:xfrm>
            <a:off x="540000" y="3141750"/>
            <a:ext cx="42239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230" name="yt_table_10230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5452580"/>
              </p:ext>
            </p:extLst>
          </p:nvPr>
        </p:nvGraphicFramePr>
        <p:xfrm>
          <a:off x="540047" y="3621053"/>
          <a:ext cx="6731000" cy="1901952"/>
        </p:xfrm>
        <a:graphic>
          <a:graphicData uri="http://schemas.openxmlformats.org/drawingml/2006/table">
            <a:tbl>
              <a:tblPr/>
              <a:tblGrid>
                <a:gridCol w="6731000">
                  <a:extLst>
                    <a:ext uri="{9D8B030D-6E8A-4147-A177-3AD203B41FA5}">
                      <a16:colId xmlns:a16="http://schemas.microsoft.com/office/drawing/2014/main" val="100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实数包括有理数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无理数和零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有理数包括正有理数和负有理数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无限不循环小数和无限循环小数都是无理数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无论是有理数还是无理数都是实数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2"/>
                  </a:ext>
                </a:extLst>
              </a:tr>
            </a:tbl>
          </a:graphicData>
        </a:graphic>
      </p:graphicFrame>
      <p:pic>
        <p:nvPicPr>
          <p:cNvPr id="3" name="yt_shape_1715239194178" title="H_26.259764">
            <a:extLst>
              <a:ext uri="{FF2B5EF4-FFF2-40B4-BE49-F238E27FC236}">
                <a16:creationId xmlns:a16="http://schemas.microsoft.com/office/drawing/2014/main" id="{C6B35FA4-F0BF-764A-2E33-04A92583006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764141F-BCCF-BB93-53BF-336A985F0D5C}"/>
              </a:ext>
            </a:extLst>
          </p:cNvPr>
          <p:cNvSpPr txBox="1"/>
          <p:nvPr/>
        </p:nvSpPr>
        <p:spPr>
          <a:xfrm>
            <a:off x="6545989" y="193056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90146EE-ACCB-7F1F-F7D4-743C7F1D1DDF}"/>
              </a:ext>
            </a:extLst>
          </p:cNvPr>
          <p:cNvSpPr txBox="1"/>
          <p:nvPr/>
        </p:nvSpPr>
        <p:spPr>
          <a:xfrm>
            <a:off x="3802789" y="309494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298" name="yt_shape_10298"/>
              <p:cNvSpPr txBox="1"/>
              <p:nvPr/>
            </p:nvSpPr>
            <p:spPr>
              <a:xfrm>
                <a:off x="540000" y="900000"/>
                <a:ext cx="6982809" cy="502772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17.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27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16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64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27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13.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298" name="yt_shape_10298" descr="{&quot;rangeId&quot;:25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982809" cy="5027723"/>
              </a:xfrm>
              <a:prstGeom prst="rect">
                <a:avLst/>
              </a:prstGeom>
              <a:blipFill>
                <a:blip r:embed="rId2"/>
                <a:stretch>
                  <a:fillRect l="-2707" t="-1092" r="-1659" b="-29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99560F2-F97D-E320-8BFA-17899D715A0D}"/>
                  </a:ext>
                </a:extLst>
              </p:cNvPr>
              <p:cNvSpPr txBox="1"/>
              <p:nvPr/>
            </p:nvSpPr>
            <p:spPr>
              <a:xfrm>
                <a:off x="449989" y="2296232"/>
                <a:ext cx="4344988" cy="10611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64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27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5, 'hasSerialNum': 1, 'pageBreak': True}">
                <a:extLst>
                  <a:ext uri="{FF2B5EF4-FFF2-40B4-BE49-F238E27FC236}">
                    <a16:creationId xmlns:a16="http://schemas.microsoft.com/office/drawing/2014/main" id="{D99560F2-F97D-E320-8BFA-17899D715A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96232"/>
                <a:ext cx="4344988" cy="1061161"/>
              </a:xfrm>
              <a:prstGeom prst="rect">
                <a:avLst/>
              </a:prstGeom>
              <a:blipFill>
                <a:blip r:embed="rId3"/>
                <a:stretch>
                  <a:fillRect l="-2244" r="-21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F8A9B70-5C26-3D8C-7C42-583329CEEE3F}"/>
                  </a:ext>
                </a:extLst>
              </p:cNvPr>
              <p:cNvSpPr txBox="1"/>
              <p:nvPr/>
            </p:nvSpPr>
            <p:spPr>
              <a:xfrm>
                <a:off x="1631504" y="3347048"/>
                <a:ext cx="2151761" cy="76645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F8A9B70-5C26-3D8C-7C42-583329CEEE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3347048"/>
                <a:ext cx="2151761" cy="766458"/>
              </a:xfrm>
              <a:prstGeom prst="rect">
                <a:avLst/>
              </a:prstGeom>
              <a:blipFill>
                <a:blip r:embed="rId4"/>
                <a:stretch>
                  <a:fillRect l="-4533" r="-42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529BC52F-A16B-DF8A-AA7D-42624C11E92F}"/>
              </a:ext>
            </a:extLst>
          </p:cNvPr>
          <p:cNvSpPr txBox="1"/>
          <p:nvPr/>
        </p:nvSpPr>
        <p:spPr>
          <a:xfrm>
            <a:off x="1631504" y="4019894"/>
            <a:ext cx="1018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18F40BE-C207-ED88-FD1A-B32857459A0D}"/>
              </a:ext>
            </a:extLst>
          </p:cNvPr>
          <p:cNvSpPr txBox="1"/>
          <p:nvPr/>
        </p:nvSpPr>
        <p:spPr>
          <a:xfrm>
            <a:off x="449989" y="4932434"/>
            <a:ext cx="414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BE9FF10-78E7-5915-50A8-438638CD96F9}"/>
              </a:ext>
            </a:extLst>
          </p:cNvPr>
          <p:cNvSpPr txBox="1"/>
          <p:nvPr/>
        </p:nvSpPr>
        <p:spPr>
          <a:xfrm>
            <a:off x="1707704" y="5478368"/>
            <a:ext cx="865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306" name="yt_shape_10306"/>
              <p:cNvSpPr txBox="1"/>
              <p:nvPr/>
            </p:nvSpPr>
            <p:spPr>
              <a:xfrm>
                <a:off x="540000" y="900000"/>
                <a:ext cx="6862648" cy="21216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306" name="yt_shape_10306" descr="{&quot;rangeId&quot;:27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862648" cy="2121606"/>
              </a:xfrm>
              <a:prstGeom prst="rect">
                <a:avLst/>
              </a:prstGeom>
              <a:blipFill>
                <a:blip r:embed="rId2"/>
                <a:stretch>
                  <a:fillRect l="-2756" r="-1867" b="-77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CF81E55-9824-0F98-7F08-BAE945C41911}"/>
                  </a:ext>
                </a:extLst>
              </p:cNvPr>
              <p:cNvSpPr txBox="1"/>
              <p:nvPr/>
            </p:nvSpPr>
            <p:spPr>
              <a:xfrm>
                <a:off x="449989" y="1820744"/>
                <a:ext cx="5206238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7}">
                <a:extLst>
                  <a:ext uri="{FF2B5EF4-FFF2-40B4-BE49-F238E27FC236}">
                    <a16:creationId xmlns:a16="http://schemas.microsoft.com/office/drawing/2014/main" id="{1CF81E55-9824-0F98-7F08-BAE945C419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20744"/>
                <a:ext cx="5206238" cy="766077"/>
              </a:xfrm>
              <a:prstGeom prst="rect">
                <a:avLst/>
              </a:prstGeom>
              <a:blipFill>
                <a:blip r:embed="rId3"/>
                <a:stretch>
                  <a:fillRect l="-1874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1FD2A81-A1FA-965E-B987-C3801981F04B}"/>
                  </a:ext>
                </a:extLst>
              </p:cNvPr>
              <p:cNvSpPr txBox="1"/>
              <p:nvPr/>
            </p:nvSpPr>
            <p:spPr>
              <a:xfrm>
                <a:off x="1703512" y="2575056"/>
                <a:ext cx="1786763" cy="5546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1FD2A81-A1FA-965E-B987-C3801981F0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12" y="2575056"/>
                <a:ext cx="1786763" cy="554685"/>
              </a:xfrm>
              <a:prstGeom prst="rect">
                <a:avLst/>
              </a:prstGeom>
              <a:blipFill>
                <a:blip r:embed="rId4"/>
                <a:stretch>
                  <a:fillRect l="-5102" r="-5442" b="-208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1" name="yt_shape_10311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310" name="yt_image_10310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313" name="yt_shape_10313"/>
              <p:cNvSpPr txBox="1"/>
              <p:nvPr/>
            </p:nvSpPr>
            <p:spPr>
              <a:xfrm>
                <a:off x="540120" y="1431377"/>
                <a:ext cx="11492915" cy="95539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核心素养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几何直观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数轴上表示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的对应点分别是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56047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关于点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的对称点是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为原点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0313" name="yt_shape_10313" descr="{&quot;rangeId&quot;:23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431377"/>
                <a:ext cx="11111999" cy="955390"/>
              </a:xfrm>
              <a:prstGeom prst="rect">
                <a:avLst/>
              </a:prstGeom>
              <a:blipFill>
                <a:blip r:embed="rId3"/>
                <a:stretch>
                  <a:fillRect l="-1701" t="-2548" b="-184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315" name="yt_image_10315" title="H_41.85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0000" y="2589919"/>
            <a:ext cx="261679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317" name="yt_shape_10317"/>
              <p:cNvSpPr txBox="1"/>
              <p:nvPr/>
            </p:nvSpPr>
            <p:spPr>
              <a:xfrm>
                <a:off x="540000" y="3172084"/>
                <a:ext cx="7237687" cy="354988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写出下列线段的长度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1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1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7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</a:t>
                </a:r>
                <a:r>
                  <a:rPr sz="15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设点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表示的数为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试求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解：由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＝｜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 smtClean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  <a:endParaRPr lang="en-US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Times New Roman" pitchFamily="24"/>
                  <a:sym typeface=",isEnd"/>
                </a:endParaRPr>
              </a:p>
            </p:txBody>
          </p:sp>
        </mc:Choice>
        <mc:Fallback>
          <p:sp>
            <p:nvSpPr>
              <p:cNvPr id="10317" name="yt_shape_103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72084"/>
                <a:ext cx="7237687" cy="3549883"/>
              </a:xfrm>
              <a:prstGeom prst="rect">
                <a:avLst/>
              </a:prstGeom>
              <a:blipFill>
                <a:blip r:embed="rId5"/>
                <a:stretch>
                  <a:fillRect l="-2612" t="-1372" r="-16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082AA38-AD0E-A660-E2EC-11FDA7CFA938}"/>
                  </a:ext>
                </a:extLst>
              </p:cNvPr>
              <p:cNvSpPr txBox="1"/>
              <p:nvPr/>
            </p:nvSpPr>
            <p:spPr>
              <a:xfrm>
                <a:off x="1573939" y="3600766"/>
                <a:ext cx="1358139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文本框 1" descr="{'rangeId': 23}">
                <a:extLst>
                  <a:ext uri="{FF2B5EF4-FFF2-40B4-BE49-F238E27FC236}">
                    <a16:creationId xmlns:a16="http://schemas.microsoft.com/office/drawing/2014/main" id="{C082AA38-AD0E-A660-E2EC-11FDA7CFA9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73939" y="3600766"/>
                <a:ext cx="1358139" cy="615392"/>
              </a:xfrm>
              <a:prstGeom prst="rect">
                <a:avLst/>
              </a:prstGeom>
              <a:blipFill>
                <a:blip r:embed="rId6"/>
                <a:stretch>
                  <a:fillRect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B40CC036-1648-7EC6-5115-41348DF17629}"/>
              </a:ext>
            </a:extLst>
          </p:cNvPr>
          <p:cNvCxnSpPr/>
          <p:nvPr/>
        </p:nvCxnSpPr>
        <p:spPr>
          <a:xfrm>
            <a:off x="1311525" y="4188402"/>
            <a:ext cx="153054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6173285-AD2A-D6F2-61AF-0C5945EEEF5F}"/>
                  </a:ext>
                </a:extLst>
              </p:cNvPr>
              <p:cNvSpPr txBox="1"/>
              <p:nvPr/>
            </p:nvSpPr>
            <p:spPr>
              <a:xfrm>
                <a:off x="4198204" y="3600766"/>
                <a:ext cx="1358138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4" name="文本框 3" descr="{'rangeId': 23}">
                <a:extLst>
                  <a:ext uri="{FF2B5EF4-FFF2-40B4-BE49-F238E27FC236}">
                    <a16:creationId xmlns:a16="http://schemas.microsoft.com/office/drawing/2014/main" id="{06173285-AD2A-D6F2-61AF-0C5945EEEF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8204" y="3600766"/>
                <a:ext cx="1358138" cy="615392"/>
              </a:xfrm>
              <a:prstGeom prst="rect">
                <a:avLst/>
              </a:prstGeom>
              <a:blipFill>
                <a:blip r:embed="rId7"/>
                <a:stretch>
                  <a:fillRect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5F6320B4-D998-15D0-369F-ABC05DADF38F}"/>
              </a:ext>
            </a:extLst>
          </p:cNvPr>
          <p:cNvCxnSpPr/>
          <p:nvPr/>
        </p:nvCxnSpPr>
        <p:spPr>
          <a:xfrm>
            <a:off x="3935790" y="4188402"/>
            <a:ext cx="1530540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1CA8B5E-69EE-B9FB-6076-391894830AA8}"/>
                  </a:ext>
                </a:extLst>
              </p:cNvPr>
              <p:cNvSpPr txBox="1"/>
              <p:nvPr/>
            </p:nvSpPr>
            <p:spPr>
              <a:xfrm>
                <a:off x="1573939" y="4111084"/>
                <a:ext cx="1405763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1CA8B5E-69EE-B9FB-6076-391894830A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73939" y="4111084"/>
                <a:ext cx="1405763" cy="615391"/>
              </a:xfrm>
              <a:prstGeom prst="rect">
                <a:avLst/>
              </a:prstGeom>
              <a:blipFill>
                <a:blip r:embed="rId8"/>
                <a:stretch>
                  <a:fillRect l="-6494" b="-13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1F26F51-A019-8960-8FA9-2A5E83027157}"/>
                  </a:ext>
                </a:extLst>
              </p:cNvPr>
              <p:cNvSpPr txBox="1"/>
              <p:nvPr/>
            </p:nvSpPr>
            <p:spPr>
              <a:xfrm>
                <a:off x="449989" y="5166105"/>
                <a:ext cx="3921951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7" name="文本框 6" descr="{'rangeId': 23}">
                <a:extLst>
                  <a:ext uri="{FF2B5EF4-FFF2-40B4-BE49-F238E27FC236}">
                    <a16:creationId xmlns:a16="http://schemas.microsoft.com/office/drawing/2014/main" id="{B1F26F51-A019-8960-8FA9-2A5E830271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166105"/>
                <a:ext cx="3921951" cy="615391"/>
              </a:xfrm>
              <a:prstGeom prst="rect">
                <a:avLst/>
              </a:prstGeom>
              <a:blipFill>
                <a:blip r:embed="rId9"/>
                <a:stretch>
                  <a:fillRect l="-2488" r="-2333" b="-18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9A074AFF-6BF7-A680-37AB-B8F54A48DBBC}"/>
                  </a:ext>
                </a:extLst>
              </p:cNvPr>
              <p:cNvSpPr txBox="1"/>
              <p:nvPr/>
            </p:nvSpPr>
            <p:spPr>
              <a:xfrm>
                <a:off x="449989" y="5687884"/>
                <a:ext cx="7302247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｜＋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｜＋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8" name="文本框 7" descr="{'rangeId': 23}">
                <a:extLst>
                  <a:ext uri="{FF2B5EF4-FFF2-40B4-BE49-F238E27FC236}">
                    <a16:creationId xmlns:a16="http://schemas.microsoft.com/office/drawing/2014/main" id="{9A074AFF-6BF7-A680-37AB-B8F54A48DB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687884"/>
                <a:ext cx="7302247" cy="615392"/>
              </a:xfrm>
              <a:prstGeom prst="rect">
                <a:avLst/>
              </a:prstGeom>
              <a:blipFill>
                <a:blip r:embed="rId10"/>
                <a:stretch>
                  <a:fillRect l="-1336" r="-1169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7" grpId="0" build="allAtOnce"/>
      <p:bldP spid="8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327" name="yt_shape_10327"/>
              <p:cNvSpPr txBox="1"/>
              <p:nvPr/>
            </p:nvSpPr>
            <p:spPr>
              <a:xfrm>
                <a:off x="1187262" y="1372310"/>
                <a:ext cx="10333132" cy="1194229"/>
              </a:xfrm>
              <a:prstGeom prst="rect">
                <a:avLst/>
              </a:prstGeom>
              <a:ln>
                <a:solidFill>
                  <a:srgbClr val="000000"/>
                </a:solidFill>
              </a:ln>
            </p:spPr>
            <p:txBody>
              <a:bodyPr vert="horz" wrap="none" lIns="72000" tIns="0" rIns="72000" bIns="7200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有限小数和无限循环小数都可以写成分数的形式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实数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的相反数是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，非零实数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的倒数是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，实数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的绝对值是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0327" name="yt_shape_103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7262" y="1372310"/>
                <a:ext cx="10333132" cy="1194229"/>
              </a:xfrm>
              <a:prstGeom prst="rect">
                <a:avLst/>
              </a:prstGeom>
              <a:blipFill>
                <a:blip r:embed="rId2"/>
                <a:stretch>
                  <a:fillRect l="-1061" t="-3535" r="-118" b="-1515"/>
                </a:stretch>
              </a:blipFill>
              <a:ln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矩形 2"/>
          <p:cNvSpPr/>
          <p:nvPr/>
        </p:nvSpPr>
        <p:spPr>
          <a:xfrm>
            <a:off x="479376" y="764704"/>
            <a:ext cx="1415772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/Times New Roman" pitchFamily="24"/>
                <a:ea typeface="黑体" pitchFamily="24"/>
                <a:sym typeface=",isEnd"/>
              </a:rPr>
              <a:t>名师点睛</a:t>
            </a:r>
            <a:endParaRPr lang="zh-CN" altLang="zh-CN" sz="2400" dirty="0">
              <a:solidFill>
                <a:srgbClr val="000000"/>
              </a:solidFill>
              <a:latin typeface="宋体/Times New Roman" pitchFamily="24"/>
              <a:ea typeface="黑体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232" name="yt_shape_10232"/>
              <p:cNvSpPr txBox="1"/>
              <p:nvPr/>
            </p:nvSpPr>
            <p:spPr>
              <a:xfrm>
                <a:off x="540119" y="900000"/>
                <a:ext cx="11492915" cy="355905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将下列各数的序号填入相应的大括号内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⑤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⑦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0.71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e6b31"/>
                  </a:rPr>
                  <a:t>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3.03003000300003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…，⑩－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MS Mincho" pitchFamily="24"/>
                    <a:ea typeface="MS Mincho" pitchFamily="24"/>
                  </a:rPr>
                  <a:t>⑪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MS Mincho" pitchFamily="24"/>
                    <a:ea typeface="MS Mincho" pitchFamily="24"/>
                  </a:rPr>
                  <a:t>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有理数集合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{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①②③④⑦⑧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⑩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MS Mincho" pitchFamily="24"/>
                    <a:ea typeface="MS Mincho" pitchFamily="24"/>
                  </a:rPr>
                  <a:t>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}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无理数集合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{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⑤⑥⑨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MS Mincho" pitchFamily="24"/>
                    <a:ea typeface="MS Mincho" pitchFamily="24"/>
                  </a:rPr>
                  <a:t>⑪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}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分数集合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{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④⑧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}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整数集合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{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①②③⑦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⑩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MS Mincho" pitchFamily="24"/>
                    <a:ea typeface="MS Mincho" pitchFamily="24"/>
                  </a:rPr>
                  <a:t>⑫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}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232" name="yt_shape_10232" descr="{&quot;rangeId&quot;:4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559051"/>
              </a:xfrm>
              <a:prstGeom prst="rect">
                <a:avLst/>
              </a:prstGeom>
              <a:blipFill>
                <a:blip r:embed="rId2"/>
                <a:stretch>
                  <a:fillRect l="-1645" t="-1544" b="-44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CC4BFFA-3962-22F4-3481-07855FFCFBAD}"/>
              </a:ext>
            </a:extLst>
          </p:cNvPr>
          <p:cNvSpPr txBox="1"/>
          <p:nvPr/>
        </p:nvSpPr>
        <p:spPr>
          <a:xfrm>
            <a:off x="3491758" y="2526991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①②③④⑦⑧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⑩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S Mincho" pitchFamily="24"/>
                <a:ea typeface="MS Mincho" pitchFamily="24"/>
                <a:cs typeface="+mn-cs"/>
              </a:rPr>
              <a:t>⑫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CAE57E9-21D4-F4FB-342A-29E054A15266}"/>
              </a:ext>
            </a:extLst>
          </p:cNvPr>
          <p:cNvSpPr txBox="1"/>
          <p:nvPr/>
        </p:nvSpPr>
        <p:spPr>
          <a:xfrm>
            <a:off x="3491758" y="3002479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⑤⑥⑨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S Mincho" pitchFamily="24"/>
                <a:ea typeface="MS Mincho" pitchFamily="24"/>
                <a:cs typeface="+mn-cs"/>
              </a:rPr>
              <a:t>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3129F9B-4A62-A027-EB87-F58EE8726084}"/>
              </a:ext>
            </a:extLst>
          </p:cNvPr>
          <p:cNvSpPr txBox="1"/>
          <p:nvPr/>
        </p:nvSpPr>
        <p:spPr>
          <a:xfrm>
            <a:off x="3186958" y="347796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④⑧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B27EE94-05B1-2242-C507-A9DD4F399928}"/>
              </a:ext>
            </a:extLst>
          </p:cNvPr>
          <p:cNvSpPr txBox="1"/>
          <p:nvPr/>
        </p:nvSpPr>
        <p:spPr>
          <a:xfrm>
            <a:off x="3186958" y="3953455"/>
            <a:ext cx="23136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①②③⑦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⑩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S Mincho" pitchFamily="24"/>
                <a:ea typeface="MS Mincho" pitchFamily="24"/>
                <a:cs typeface="+mn-cs"/>
              </a:rPr>
              <a:t>⑫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39" name="yt_shape_10239"/>
          <p:cNvSpPr txBox="1"/>
          <p:nvPr/>
        </p:nvSpPr>
        <p:spPr>
          <a:xfrm>
            <a:off x="540000" y="900000"/>
            <a:ext cx="396743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实数与数轴的关系</a:t>
            </a:r>
          </a:p>
        </p:txBody>
      </p:sp>
      <p:sp>
        <p:nvSpPr>
          <p:cNvPr id="10240" name="yt_shape_10240"/>
          <p:cNvSpPr txBox="1"/>
          <p:nvPr/>
        </p:nvSpPr>
        <p:spPr>
          <a:xfrm>
            <a:off x="540000" y="1395205"/>
            <a:ext cx="576279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和数轴上的点一一对应的数是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241" name="yt_table_1024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3553638"/>
              </p:ext>
            </p:extLst>
          </p:nvPr>
        </p:nvGraphicFramePr>
        <p:xfrm>
          <a:off x="540047" y="1874508"/>
          <a:ext cx="9638666" cy="475488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063"/>
                    </a:ext>
                  </a:extLst>
                </a:gridCol>
                <a:gridCol w="2786380">
                  <a:extLst>
                    <a:ext uri="{9D8B030D-6E8A-4147-A177-3AD203B41FA5}">
                      <a16:colId xmlns:a16="http://schemas.microsoft.com/office/drawing/2014/main" val="10064"/>
                    </a:ext>
                  </a:extLst>
                </a:gridCol>
                <a:gridCol w="2786380">
                  <a:extLst>
                    <a:ext uri="{9D8B030D-6E8A-4147-A177-3AD203B41FA5}">
                      <a16:colId xmlns:a16="http://schemas.microsoft.com/office/drawing/2014/main" val="10065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0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整数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有理数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无理数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实数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3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243" name="yt_shape_10243"/>
              <p:cNvSpPr txBox="1"/>
              <p:nvPr/>
            </p:nvSpPr>
            <p:spPr>
              <a:xfrm>
                <a:off x="540000" y="2400679"/>
                <a:ext cx="8983357" cy="46499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赤峰市中考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数轴上表示实数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的点可能是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243" name="yt_shape_10243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00679"/>
                <a:ext cx="8983357" cy="464999"/>
              </a:xfrm>
              <a:prstGeom prst="rect">
                <a:avLst/>
              </a:prstGeom>
              <a:blipFill>
                <a:blip r:embed="rId2"/>
                <a:stretch>
                  <a:fillRect l="-2105" t="-5263" r="-1086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246" name="yt_table_1024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8171669"/>
              </p:ext>
            </p:extLst>
          </p:nvPr>
        </p:nvGraphicFramePr>
        <p:xfrm>
          <a:off x="540047" y="3404419"/>
          <a:ext cx="9552941" cy="475488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067"/>
                    </a:ext>
                  </a:extLst>
                </a:gridCol>
                <a:gridCol w="2786380">
                  <a:extLst>
                    <a:ext uri="{9D8B030D-6E8A-4147-A177-3AD203B41FA5}">
                      <a16:colId xmlns:a16="http://schemas.microsoft.com/office/drawing/2014/main" val="10068"/>
                    </a:ext>
                  </a:extLst>
                </a:gridCol>
                <a:gridCol w="2786380">
                  <a:extLst>
                    <a:ext uri="{9D8B030D-6E8A-4147-A177-3AD203B41FA5}">
                      <a16:colId xmlns:a16="http://schemas.microsoft.com/office/drawing/2014/main" val="10069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val="100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P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Q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R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S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4"/>
                  </a:ext>
                </a:extLst>
              </a:tr>
            </a:tbl>
          </a:graphicData>
        </a:graphic>
      </p:graphicFrame>
      <p:pic>
        <p:nvPicPr>
          <p:cNvPr id="10245" name="yt_image_10245_skip" title="H_38.43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77449" y="2916466"/>
            <a:ext cx="3435411" cy="488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5239194271" title="H_26.259764">
            <a:extLst>
              <a:ext uri="{FF2B5EF4-FFF2-40B4-BE49-F238E27FC236}">
                <a16:creationId xmlns:a16="http://schemas.microsoft.com/office/drawing/2014/main" id="{40AD7220-E2C2-8B8A-32F4-8F10D35DFBE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2073321-A15D-DD2D-A0F2-FA41DAC56786}"/>
              </a:ext>
            </a:extLst>
          </p:cNvPr>
          <p:cNvSpPr txBox="1"/>
          <p:nvPr/>
        </p:nvSpPr>
        <p:spPr>
          <a:xfrm>
            <a:off x="5326789" y="134839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257CD71-7009-3E1E-DDD6-EFB3419B8B85}"/>
              </a:ext>
            </a:extLst>
          </p:cNvPr>
          <p:cNvSpPr txBox="1"/>
          <p:nvPr/>
        </p:nvSpPr>
        <p:spPr>
          <a:xfrm>
            <a:off x="8533665" y="2353873"/>
            <a:ext cx="383286" cy="55411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8" name="yt_shape_10248"/>
          <p:cNvSpPr txBox="1"/>
          <p:nvPr/>
        </p:nvSpPr>
        <p:spPr>
          <a:xfrm>
            <a:off x="540000" y="900000"/>
            <a:ext cx="458298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实数的相反数、绝对值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249" name="yt_shape_10249"/>
              <p:cNvSpPr txBox="1"/>
              <p:nvPr/>
            </p:nvSpPr>
            <p:spPr>
              <a:xfrm>
                <a:off x="540000" y="1395205"/>
                <a:ext cx="4058932" cy="4691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的相反数是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249" name="yt_shape_10249" descr="{&quot;rangeId&quot;: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5205"/>
                <a:ext cx="4058932" cy="469167"/>
              </a:xfrm>
              <a:prstGeom prst="rect">
                <a:avLst/>
              </a:prstGeom>
              <a:blipFill>
                <a:blip r:embed="rId2"/>
                <a:stretch>
                  <a:fillRect l="-4662" t="-3896" r="-3609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251" name="yt_table_10251" title="H_51.8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75798178"/>
                  </p:ext>
                </p:extLst>
              </p:nvPr>
            </p:nvGraphicFramePr>
            <p:xfrm>
              <a:off x="540047" y="1915160"/>
              <a:ext cx="8488046" cy="698564"/>
            </p:xfrm>
            <a:graphic>
              <a:graphicData uri="http://schemas.openxmlformats.org/drawingml/2006/table">
                <a:tbl>
                  <a:tblPr/>
                  <a:tblGrid>
                    <a:gridCol w="2535619">
                      <a:extLst>
                        <a:ext uri="{9D8B030D-6E8A-4147-A177-3AD203B41FA5}">
                          <a16:colId xmlns:a16="http://schemas.microsoft.com/office/drawing/2014/main" val="10071"/>
                        </a:ext>
                      </a:extLst>
                    </a:gridCol>
                    <a:gridCol w="2611882">
                      <a:extLst>
                        <a:ext uri="{9D8B030D-6E8A-4147-A177-3AD203B41FA5}">
                          <a16:colId xmlns:a16="http://schemas.microsoft.com/office/drawing/2014/main" val="10072"/>
                        </a:ext>
                      </a:extLst>
                    </a:gridCol>
                    <a:gridCol w="2230882">
                      <a:extLst>
                        <a:ext uri="{9D8B030D-6E8A-4147-A177-3AD203B41FA5}">
                          <a16:colId xmlns:a16="http://schemas.microsoft.com/office/drawing/2014/main" val="10073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07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</m:e>
                                  </m:rad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55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0251" name="yt_table_10251" descr="{&quot;rangeId&quot;:9,&quot;type&quot;:&quot;Option&quot;}" title="H_51.8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75798178"/>
                  </p:ext>
                </p:extLst>
              </p:nvPr>
            </p:nvGraphicFramePr>
            <p:xfrm>
              <a:off x="540047" y="1915160"/>
              <a:ext cx="8488046" cy="658305"/>
            </p:xfrm>
            <a:graphic>
              <a:graphicData uri="http://schemas.openxmlformats.org/drawingml/2006/table">
                <a:tbl>
                  <a:tblPr/>
                  <a:tblGrid>
                    <a:gridCol w="2535619">
                      <a:extLst>
                        <a:ext uri="{9D8B030D-6E8A-4147-A177-3AD203B41FA5}">
                          <a16:colId xmlns:a16="http://schemas.microsoft.com/office/drawing/2014/main" val="10071"/>
                        </a:ext>
                      </a:extLst>
                    </a:gridCol>
                    <a:gridCol w="2611882">
                      <a:extLst>
                        <a:ext uri="{9D8B030D-6E8A-4147-A177-3AD203B41FA5}">
                          <a16:colId xmlns:a16="http://schemas.microsoft.com/office/drawing/2014/main" val="10072"/>
                        </a:ext>
                      </a:extLst>
                    </a:gridCol>
                    <a:gridCol w="2230882">
                      <a:extLst>
                        <a:ext uri="{9D8B030D-6E8A-4147-A177-3AD203B41FA5}">
                          <a16:colId xmlns:a16="http://schemas.microsoft.com/office/drawing/2014/main" val="10073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074"/>
                        </a:ext>
                      </a:extLst>
                    </a:gridCol>
                  </a:tblGrid>
                  <a:tr h="65830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34856" b="-137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96970" r="-127739" b="-137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30874" r="-49727" b="-137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55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252" name="yt_shape_10252"/>
              <p:cNvSpPr txBox="1"/>
              <p:nvPr/>
            </p:nvSpPr>
            <p:spPr>
              <a:xfrm>
                <a:off x="540000" y="2624107"/>
                <a:ext cx="10714856" cy="99456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的相反数是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绝对值是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如果一个实数的绝对值是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那么这个实数等于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2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楷体" pitchFamily="24"/>
                    <a:sym typeface="IsAddLine"/>
                  </a:rPr>
                  <a:t>或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2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252" name="yt_shape_10252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624107"/>
                <a:ext cx="10714856" cy="994568"/>
              </a:xfrm>
              <a:prstGeom prst="rect">
                <a:avLst/>
              </a:prstGeom>
              <a:blipFill>
                <a:blip r:embed="rId4"/>
                <a:stretch>
                  <a:fillRect l="-1764" t="-1829" r="-740" b="-176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5239194353" title="H_26.259764">
            <a:extLst>
              <a:ext uri="{FF2B5EF4-FFF2-40B4-BE49-F238E27FC236}">
                <a16:creationId xmlns:a16="http://schemas.microsoft.com/office/drawing/2014/main" id="{9A320C97-63CE-8A22-F4CC-6CF6327F159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BDBD15F-A763-41E2-B6E5-029AA4DAD084}"/>
              </a:ext>
            </a:extLst>
          </p:cNvPr>
          <p:cNvSpPr txBox="1"/>
          <p:nvPr/>
        </p:nvSpPr>
        <p:spPr>
          <a:xfrm>
            <a:off x="3656866" y="1348399"/>
            <a:ext cx="383286" cy="55824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77CC19F-2CDF-A952-7CF4-C4D0B2190C51}"/>
                  </a:ext>
                </a:extLst>
              </p:cNvPr>
              <p:cNvSpPr txBox="1"/>
              <p:nvPr/>
            </p:nvSpPr>
            <p:spPr>
              <a:xfrm>
                <a:off x="4436329" y="2577301"/>
                <a:ext cx="1575626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π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4" name="文本框 3" descr="{'rangeId': 10, 'hasSerialNum': 1, 'mathAnswerShape': 1}">
                <a:extLst>
                  <a:ext uri="{FF2B5EF4-FFF2-40B4-BE49-F238E27FC236}">
                    <a16:creationId xmlns:a16="http://schemas.microsoft.com/office/drawing/2014/main" id="{B77CC19F-2CDF-A952-7CF4-C4D0B2190C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36329" y="2577301"/>
                <a:ext cx="1575626" cy="613931"/>
              </a:xfrm>
              <a:prstGeom prst="rect">
                <a:avLst/>
              </a:prstGeom>
              <a:blipFill>
                <a:blip r:embed="rId6"/>
                <a:stretch>
                  <a:fillRect l="-6202" b="-19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385BABC3-171D-CDE6-AD1D-8E2A5E9243B2}"/>
              </a:ext>
            </a:extLst>
          </p:cNvPr>
          <p:cNvCxnSpPr/>
          <p:nvPr/>
        </p:nvCxnSpPr>
        <p:spPr>
          <a:xfrm>
            <a:off x="4221540" y="3163476"/>
            <a:ext cx="1700403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1B4401A-06B6-64B1-0322-A58F5ADB1AD3}"/>
                  </a:ext>
                </a:extLst>
              </p:cNvPr>
              <p:cNvSpPr txBox="1"/>
              <p:nvPr/>
            </p:nvSpPr>
            <p:spPr>
              <a:xfrm>
                <a:off x="7708292" y="2577301"/>
                <a:ext cx="1528001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π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6" name="文本框 5" descr="{'rangeId': 10, 'hasSerialNum': 1, 'mathAnswerShape': 1}">
                <a:extLst>
                  <a:ext uri="{FF2B5EF4-FFF2-40B4-BE49-F238E27FC236}">
                    <a16:creationId xmlns:a16="http://schemas.microsoft.com/office/drawing/2014/main" id="{B1B4401A-06B6-64B1-0322-A58F5ADB1A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08292" y="2577301"/>
                <a:ext cx="1528001" cy="613931"/>
              </a:xfrm>
              <a:prstGeom prst="rect">
                <a:avLst/>
              </a:prstGeom>
              <a:blipFill>
                <a:blip r:embed="rId7"/>
                <a:stretch>
                  <a:fillRect b="-19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E3A4DADB-E0CF-1061-A73A-E3A5DE5E20E1}"/>
              </a:ext>
            </a:extLst>
          </p:cNvPr>
          <p:cNvCxnSpPr/>
          <p:nvPr/>
        </p:nvCxnSpPr>
        <p:spPr>
          <a:xfrm>
            <a:off x="7445879" y="3163476"/>
            <a:ext cx="1700403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B67D7238-30E3-619A-C2A6-FD93462356C3}"/>
                  </a:ext>
                </a:extLst>
              </p:cNvPr>
              <p:cNvSpPr txBox="1"/>
              <p:nvPr/>
            </p:nvSpPr>
            <p:spPr>
              <a:xfrm>
                <a:off x="8581290" y="3097620"/>
                <a:ext cx="2583816" cy="5582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楷体" pitchFamily="24"/>
                  </a:rPr>
                  <a:t>或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8" name="文本框 7" descr="{'rangeId': 10, 'hasSerialNum': 1, 'mathAnswerShape': 1}">
                <a:extLst>
                  <a:ext uri="{FF2B5EF4-FFF2-40B4-BE49-F238E27FC236}">
                    <a16:creationId xmlns:a16="http://schemas.microsoft.com/office/drawing/2014/main" id="{B67D7238-30E3-619A-C2A6-FD93462356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81290" y="3097620"/>
                <a:ext cx="2583816" cy="558242"/>
              </a:xfrm>
              <a:prstGeom prst="rect">
                <a:avLst/>
              </a:prstGeom>
              <a:blipFill>
                <a:blip r:embed="rId8"/>
                <a:stretch>
                  <a:fillRect b="-2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0D244A16-63F0-03FC-C7ED-AE8FBED24685}"/>
              </a:ext>
            </a:extLst>
          </p:cNvPr>
          <p:cNvCxnSpPr/>
          <p:nvPr/>
        </p:nvCxnSpPr>
        <p:spPr>
          <a:xfrm>
            <a:off x="8318877" y="3628106"/>
            <a:ext cx="275621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6" name="yt_shape_10256"/>
          <p:cNvSpPr txBox="1"/>
          <p:nvPr/>
        </p:nvSpPr>
        <p:spPr>
          <a:xfrm>
            <a:off x="540000" y="900000"/>
            <a:ext cx="4800994" cy="49526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750" b="0" i="0" u="none">
                <a:solidFill>
                  <a:srgbClr val="1EE3CF"/>
                </a:solidFill>
                <a:effectLst/>
                <a:latin typeface="Times New Roman" pitchFamily="28"/>
                <a:ea typeface="Times New Roman" pitchFamily="28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600" b="0" i="0" u="none">
                <a:solidFill>
                  <a:srgbClr val="1EE3CF"/>
                </a:solidFill>
                <a:effectLst/>
                <a:latin typeface="Times New Roman" pitchFamily="6"/>
                <a:ea typeface="宋体" pitchFamily="6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实数的大小比较及运算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257" name="yt_shape_10257"/>
              <p:cNvSpPr txBox="1"/>
              <p:nvPr/>
            </p:nvSpPr>
            <p:spPr>
              <a:xfrm>
                <a:off x="540000" y="1446052"/>
                <a:ext cx="10150343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恩施州中考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下列实数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其中最小的是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257" name="yt_shape_10257" descr="{&quot;rangeId&quot;:1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46052"/>
                <a:ext cx="10150343" cy="638893"/>
              </a:xfrm>
              <a:prstGeom prst="rect">
                <a:avLst/>
              </a:prstGeom>
              <a:blipFill>
                <a:blip r:embed="rId2"/>
                <a:stretch>
                  <a:fillRect l="-1862" r="-781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259" name="yt_table_10259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357769"/>
                  </p:ext>
                </p:extLst>
              </p:nvPr>
            </p:nvGraphicFramePr>
            <p:xfrm>
              <a:off x="540047" y="2135733"/>
              <a:ext cx="8059230" cy="671449"/>
            </p:xfrm>
            <a:graphic>
              <a:graphicData uri="http://schemas.openxmlformats.org/drawingml/2006/table">
                <a:tbl>
                  <a:tblPr/>
                  <a:tblGrid>
                    <a:gridCol w="2346643">
                      <a:extLst>
                        <a:ext uri="{9D8B030D-6E8A-4147-A177-3AD203B41FA5}">
                          <a16:colId xmlns:a16="http://schemas.microsoft.com/office/drawing/2014/main" val="10075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076"/>
                        </a:ext>
                      </a:extLst>
                    </a:gridCol>
                    <a:gridCol w="2230882">
                      <a:extLst>
                        <a:ext uri="{9D8B030D-6E8A-4147-A177-3AD203B41FA5}">
                          <a16:colId xmlns:a16="http://schemas.microsoft.com/office/drawing/2014/main" val="10077"/>
                        </a:ext>
                      </a:extLst>
                    </a:gridCol>
                    <a:gridCol w="1457325">
                      <a:extLst>
                        <a:ext uri="{9D8B030D-6E8A-4147-A177-3AD203B41FA5}">
                          <a16:colId xmlns:a16="http://schemas.microsoft.com/office/drawing/2014/main" val="1007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56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0259" name="yt_table_10259" descr="{&quot;rangeId&quot;:12,&quot;type&quot;:&quot;Option&quot;}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357769"/>
                  </p:ext>
                </p:extLst>
              </p:nvPr>
            </p:nvGraphicFramePr>
            <p:xfrm>
              <a:off x="540047" y="2135733"/>
              <a:ext cx="8059230" cy="632714"/>
            </p:xfrm>
            <a:graphic>
              <a:graphicData uri="http://schemas.openxmlformats.org/drawingml/2006/table">
                <a:tbl>
                  <a:tblPr/>
                  <a:tblGrid>
                    <a:gridCol w="2346643">
                      <a:extLst>
                        <a:ext uri="{9D8B030D-6E8A-4147-A177-3AD203B41FA5}">
                          <a16:colId xmlns:a16="http://schemas.microsoft.com/office/drawing/2014/main" val="10075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076"/>
                        </a:ext>
                      </a:extLst>
                    </a:gridCol>
                    <a:gridCol w="2230882">
                      <a:extLst>
                        <a:ext uri="{9D8B030D-6E8A-4147-A177-3AD203B41FA5}">
                          <a16:colId xmlns:a16="http://schemas.microsoft.com/office/drawing/2014/main" val="10077"/>
                        </a:ext>
                      </a:extLst>
                    </a:gridCol>
                    <a:gridCol w="1457325">
                      <a:extLst>
                        <a:ext uri="{9D8B030D-6E8A-4147-A177-3AD203B41FA5}">
                          <a16:colId xmlns:a16="http://schemas.microsoft.com/office/drawing/2014/main" val="10078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96175" r="-65301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453556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56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5239194432" title="H_31.039843">
            <a:extLst>
              <a:ext uri="{FF2B5EF4-FFF2-40B4-BE49-F238E27FC236}">
                <a16:creationId xmlns:a16="http://schemas.microsoft.com/office/drawing/2014/main" id="{64DB92A4-B17D-AC49-1625-8BD715889E7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48134"/>
            <a:ext cx="1401952" cy="39420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C9D6679-088E-8496-E00D-BA07AD6140EC}"/>
              </a:ext>
            </a:extLst>
          </p:cNvPr>
          <p:cNvSpPr txBox="1"/>
          <p:nvPr/>
        </p:nvSpPr>
        <p:spPr>
          <a:xfrm>
            <a:off x="9671903" y="1399246"/>
            <a:ext cx="400748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260" name="yt_shape_10260"/>
              <p:cNvSpPr txBox="1"/>
              <p:nvPr/>
            </p:nvSpPr>
            <p:spPr>
              <a:xfrm>
                <a:off x="540000" y="900000"/>
                <a:ext cx="8003217" cy="489512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35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sz="27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1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sz="27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1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均填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或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用计算器计算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精确到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0.01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1.732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3.142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4.874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4.87.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精确到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4.47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2.65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1.82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1.8.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260" name="yt_shape_1026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003217" cy="4895123"/>
              </a:xfrm>
              <a:prstGeom prst="rect">
                <a:avLst/>
              </a:prstGeom>
              <a:blipFill>
                <a:blip r:embed="rId2"/>
                <a:stretch>
                  <a:fillRect l="-2363" t="-374" r="-1448" b="-28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784F067-B37E-36F8-991E-1DB73DEAA0BE}"/>
              </a:ext>
            </a:extLst>
          </p:cNvPr>
          <p:cNvSpPr txBox="1"/>
          <p:nvPr/>
        </p:nvSpPr>
        <p:spPr>
          <a:xfrm>
            <a:off x="1615341" y="853194"/>
            <a:ext cx="789686" cy="61869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EC9EBD8-FAA7-508D-FC85-CAEA56970D61}"/>
              </a:ext>
            </a:extLst>
          </p:cNvPr>
          <p:cNvSpPr txBox="1"/>
          <p:nvPr/>
        </p:nvSpPr>
        <p:spPr>
          <a:xfrm>
            <a:off x="3880005" y="853194"/>
            <a:ext cx="789686" cy="61869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07B88B2-E6EF-8507-F3FB-909003248868}"/>
              </a:ext>
            </a:extLst>
          </p:cNvPr>
          <p:cNvSpPr txBox="1"/>
          <p:nvPr/>
        </p:nvSpPr>
        <p:spPr>
          <a:xfrm>
            <a:off x="449989" y="2374083"/>
            <a:ext cx="338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1.732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3.142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DAAFA40-705C-E28C-0F27-6583B200CAB2}"/>
              </a:ext>
            </a:extLst>
          </p:cNvPr>
          <p:cNvSpPr txBox="1"/>
          <p:nvPr/>
        </p:nvSpPr>
        <p:spPr>
          <a:xfrm>
            <a:off x="1615341" y="2900904"/>
            <a:ext cx="1170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4.874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2362F0D-2098-6B8E-7424-3120ADEDF2B6}"/>
              </a:ext>
            </a:extLst>
          </p:cNvPr>
          <p:cNvSpPr txBox="1"/>
          <p:nvPr/>
        </p:nvSpPr>
        <p:spPr>
          <a:xfrm>
            <a:off x="1615341" y="337639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4.87.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136D6C1-236F-8E0C-CFB9-C79BCB644A1B}"/>
              </a:ext>
            </a:extLst>
          </p:cNvPr>
          <p:cNvSpPr txBox="1"/>
          <p:nvPr/>
        </p:nvSpPr>
        <p:spPr>
          <a:xfrm>
            <a:off x="449989" y="4325628"/>
            <a:ext cx="307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4.47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2.65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9846CF5-54DC-3B32-E47E-F7EBB0BC5C7E}"/>
              </a:ext>
            </a:extLst>
          </p:cNvPr>
          <p:cNvSpPr txBox="1"/>
          <p:nvPr/>
        </p:nvSpPr>
        <p:spPr>
          <a:xfrm>
            <a:off x="1691541" y="4817677"/>
            <a:ext cx="1018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1.82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B90164F-7DDD-CCA5-918B-94F1D3A7D525}"/>
              </a:ext>
            </a:extLst>
          </p:cNvPr>
          <p:cNvSpPr txBox="1"/>
          <p:nvPr/>
        </p:nvSpPr>
        <p:spPr>
          <a:xfrm>
            <a:off x="1691541" y="5293165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1.8.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269" name="yt_shape_10269"/>
              <p:cNvSpPr txBox="1"/>
              <p:nvPr/>
            </p:nvSpPr>
            <p:spPr>
              <a:xfrm>
                <a:off x="540119" y="900000"/>
                <a:ext cx="11492915" cy="216245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【易错点】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对无理数的概念理解不清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有下列说法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无理数是无限小数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无限小数是无理数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8_671fa"/>
                  </a:rPr>
                  <a:t>无理数包括正无理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和负无理数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带根号的数都是无理数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4_3ce70"/>
                  </a:rPr>
                  <a:t>无理数是含有根号且被开方数不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能被开尽的数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⑤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是一个分数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其中正确的有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269" name="yt_shape_10269" descr="{&quot;rangeId&quot;:14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162451"/>
              </a:xfrm>
              <a:prstGeom prst="rect">
                <a:avLst/>
              </a:prstGeom>
              <a:blipFill>
                <a:blip r:embed="rId2"/>
                <a:stretch>
                  <a:fillRect l="-1645" t="-2542" b="-39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272" name="yt_table_1027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1531804"/>
              </p:ext>
            </p:extLst>
          </p:nvPr>
        </p:nvGraphicFramePr>
        <p:xfrm>
          <a:off x="540047" y="3119272"/>
          <a:ext cx="8608442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079"/>
                    </a:ext>
                  </a:extLst>
                </a:gridCol>
                <a:gridCol w="2518156">
                  <a:extLst>
                    <a:ext uri="{9D8B030D-6E8A-4147-A177-3AD203B41FA5}">
                      <a16:colId xmlns:a16="http://schemas.microsoft.com/office/drawing/2014/main" val="10080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081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08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7"/>
                  </a:ext>
                </a:extLst>
              </a:tr>
            </a:tbl>
          </a:graphicData>
        </a:graphic>
      </p:graphicFrame>
      <p:sp>
        <p:nvSpPr>
          <p:cNvPr id="10274" name="yt_shape_10274"/>
          <p:cNvSpPr txBox="1"/>
          <p:nvPr/>
        </p:nvSpPr>
        <p:spPr>
          <a:xfrm>
            <a:off x="540000" y="3645443"/>
            <a:ext cx="745556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下列四个数中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小的正无理数是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275" name="yt_table_10275" title="H_5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83619343"/>
                  </p:ext>
                </p:extLst>
              </p:nvPr>
            </p:nvGraphicFramePr>
            <p:xfrm>
              <a:off x="540047" y="4124746"/>
              <a:ext cx="8292529" cy="758825"/>
            </p:xfrm>
            <a:graphic>
              <a:graphicData uri="http://schemas.openxmlformats.org/drawingml/2006/table">
                <a:tbl>
                  <a:tblPr/>
                  <a:tblGrid>
                    <a:gridCol w="2346643">
                      <a:extLst>
                        <a:ext uri="{9D8B030D-6E8A-4147-A177-3AD203B41FA5}">
                          <a16:colId xmlns:a16="http://schemas.microsoft.com/office/drawing/2014/main" val="10083"/>
                        </a:ext>
                      </a:extLst>
                    </a:gridCol>
                    <a:gridCol w="2518156">
                      <a:extLst>
                        <a:ext uri="{9D8B030D-6E8A-4147-A177-3AD203B41FA5}">
                          <a16:colId xmlns:a16="http://schemas.microsoft.com/office/drawing/2014/main" val="10084"/>
                        </a:ext>
                      </a:extLst>
                    </a:gridCol>
                    <a:gridCol w="2329180">
                      <a:extLst>
                        <a:ext uri="{9D8B030D-6E8A-4147-A177-3AD203B41FA5}">
                          <a16:colId xmlns:a16="http://schemas.microsoft.com/office/drawing/2014/main" val="10085"/>
                        </a:ext>
                      </a:extLst>
                    </a:gridCol>
                    <a:gridCol w="1098550">
                      <a:extLst>
                        <a:ext uri="{9D8B030D-6E8A-4147-A177-3AD203B41FA5}">
                          <a16:colId xmlns:a16="http://schemas.microsoft.com/office/drawing/2014/main" val="1008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6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π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58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0275" name="yt_table_10275" descr="{&quot;rangeId&quot;:16,&quot;type&quot;:&quot;Option&quot;}" title="H_5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83619343"/>
                  </p:ext>
                </p:extLst>
              </p:nvPr>
            </p:nvGraphicFramePr>
            <p:xfrm>
              <a:off x="540047" y="4124746"/>
              <a:ext cx="8292529" cy="715074"/>
            </p:xfrm>
            <a:graphic>
              <a:graphicData uri="http://schemas.openxmlformats.org/drawingml/2006/table">
                <a:tbl>
                  <a:tblPr/>
                  <a:tblGrid>
                    <a:gridCol w="2346643">
                      <a:extLst>
                        <a:ext uri="{9D8B030D-6E8A-4147-A177-3AD203B41FA5}">
                          <a16:colId xmlns:a16="http://schemas.microsoft.com/office/drawing/2014/main" val="10083"/>
                        </a:ext>
                      </a:extLst>
                    </a:gridCol>
                    <a:gridCol w="2518156">
                      <a:extLst>
                        <a:ext uri="{9D8B030D-6E8A-4147-A177-3AD203B41FA5}">
                          <a16:colId xmlns:a16="http://schemas.microsoft.com/office/drawing/2014/main" val="10084"/>
                        </a:ext>
                      </a:extLst>
                    </a:gridCol>
                    <a:gridCol w="2329180">
                      <a:extLst>
                        <a:ext uri="{9D8B030D-6E8A-4147-A177-3AD203B41FA5}">
                          <a16:colId xmlns:a16="http://schemas.microsoft.com/office/drawing/2014/main" val="10085"/>
                        </a:ext>
                      </a:extLst>
                    </a:gridCol>
                    <a:gridCol w="1098550">
                      <a:extLst>
                        <a:ext uri="{9D8B030D-6E8A-4147-A177-3AD203B41FA5}">
                          <a16:colId xmlns:a16="http://schemas.microsoft.com/office/drawing/2014/main" val="10086"/>
                        </a:ext>
                      </a:extLst>
                    </a:gridCol>
                  </a:tblGrid>
                  <a:tr h="715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53506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93220" r="-136320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8355" r="-46997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656111" b="-1440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5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6B2F796-86B5-8AD9-957F-7A0429CF9070}"/>
              </a:ext>
            </a:extLst>
          </p:cNvPr>
          <p:cNvSpPr txBox="1"/>
          <p:nvPr/>
        </p:nvSpPr>
        <p:spPr>
          <a:xfrm>
            <a:off x="7297058" y="2279658"/>
            <a:ext cx="400748" cy="808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FC76BF6-4951-8342-991D-A1CC48857CEC}"/>
              </a:ext>
            </a:extLst>
          </p:cNvPr>
          <p:cNvSpPr txBox="1"/>
          <p:nvPr/>
        </p:nvSpPr>
        <p:spPr>
          <a:xfrm>
            <a:off x="7003189" y="359863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7" name="yt_shape_10277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276" name="yt_image_10276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279" name="yt_shape_10279"/>
              <p:cNvSpPr txBox="1"/>
              <p:nvPr/>
            </p:nvSpPr>
            <p:spPr>
              <a:xfrm>
                <a:off x="540000" y="1482165"/>
                <a:ext cx="9808904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临沂市中考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满足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＞｜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的整数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的值可能是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279" name="yt_shape_10279" descr="{&quot;rangeId&quot;:1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82165"/>
                <a:ext cx="9808904" cy="465577"/>
              </a:xfrm>
              <a:prstGeom prst="rect">
                <a:avLst/>
              </a:prstGeom>
              <a:blipFill>
                <a:blip r:embed="rId3"/>
                <a:stretch>
                  <a:fillRect l="-1927" t="-3896" r="-870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281" name="yt_table_1028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5765982"/>
              </p:ext>
            </p:extLst>
          </p:nvPr>
        </p:nvGraphicFramePr>
        <p:xfrm>
          <a:off x="540047" y="1998530"/>
          <a:ext cx="72002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087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088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089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0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9"/>
                  </a:ext>
                </a:extLst>
              </a:tr>
            </a:tbl>
          </a:graphicData>
        </a:graphic>
      </p:graphicFrame>
      <p:sp>
        <p:nvSpPr>
          <p:cNvPr id="10283" name="yt_shape_10283"/>
          <p:cNvSpPr txBox="1"/>
          <p:nvPr/>
        </p:nvSpPr>
        <p:spPr>
          <a:xfrm>
            <a:off x="540000" y="2524701"/>
            <a:ext cx="897681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商丘市第一初级中学期中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下列等式一定成立的是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284" name="yt_table_10284" title="H_77.39007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02561615"/>
                  </p:ext>
                </p:extLst>
              </p:nvPr>
            </p:nvGraphicFramePr>
            <p:xfrm>
              <a:off x="540047" y="3004004"/>
              <a:ext cx="7762177" cy="1100900"/>
            </p:xfrm>
            <a:graphic>
              <a:graphicData uri="http://schemas.openxmlformats.org/drawingml/2006/table">
                <a:tbl>
                  <a:tblPr/>
                  <a:tblGrid>
                    <a:gridCol w="4066223">
                      <a:extLst>
                        <a:ext uri="{9D8B030D-6E8A-4147-A177-3AD203B41FA5}">
                          <a16:colId xmlns:a16="http://schemas.microsoft.com/office/drawing/2014/main" val="10091"/>
                        </a:ext>
                      </a:extLst>
                    </a:gridCol>
                    <a:gridCol w="3695954">
                      <a:extLst>
                        <a:ext uri="{9D8B030D-6E8A-4147-A177-3AD203B41FA5}">
                          <a16:colId xmlns:a16="http://schemas.microsoft.com/office/drawing/2014/main" val="1009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6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(−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）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9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6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0284" name="yt_table_10284" descr="{&quot;rangeId&quot;:19,&quot;type&quot;:&quot;Option&quot;}" title="H_77.39007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02561615"/>
                  </p:ext>
                </p:extLst>
              </p:nvPr>
            </p:nvGraphicFramePr>
            <p:xfrm>
              <a:off x="540047" y="3004004"/>
              <a:ext cx="7762177" cy="982854"/>
            </p:xfrm>
            <a:graphic>
              <a:graphicData uri="http://schemas.openxmlformats.org/drawingml/2006/table">
                <a:tbl>
                  <a:tblPr/>
                  <a:tblGrid>
                    <a:gridCol w="4066223">
                      <a:extLst>
                        <a:ext uri="{9D8B030D-6E8A-4147-A177-3AD203B41FA5}">
                          <a16:colId xmlns:a16="http://schemas.microsoft.com/office/drawing/2014/main" val="10091"/>
                        </a:ext>
                      </a:extLst>
                    </a:gridCol>
                    <a:gridCol w="3695954">
                      <a:extLst>
                        <a:ext uri="{9D8B030D-6E8A-4147-A177-3AD203B41FA5}">
                          <a16:colId xmlns:a16="http://schemas.microsoft.com/office/drawing/2014/main" val="10092"/>
                        </a:ext>
                      </a:extLst>
                    </a:gridCol>
                  </a:tblGrid>
                  <a:tr h="4646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2597" r="-91004" b="-14805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09885" t="-2597" b="-14805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60"/>
                      </a:ext>
                    </a:extLst>
                  </a:tr>
                  <a:tr h="5182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91860" r="-91004" b="-3255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09885" t="-91860" b="-3255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6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285" name="yt_shape_10285"/>
              <p:cNvSpPr txBox="1"/>
              <p:nvPr/>
            </p:nvSpPr>
            <p:spPr>
              <a:xfrm>
                <a:off x="540119" y="4037429"/>
                <a:ext cx="11492915" cy="244586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安徽省中考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埃及胡夫金字塔是古代世界建筑奇迹之一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其底面是正方形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d9a1b,isEnd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侧面是全等的等腰三角形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4_6fa90,isEnd"/>
                  </a:rPr>
                  <a:t>底面正方形的边长与侧面等腰三角形底边上的高的比值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它介于整数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之间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sz="2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为两个连续的整数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求下列各式中的实数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285" name="yt_shape_1028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037429"/>
                <a:ext cx="11492915" cy="2445862"/>
              </a:xfrm>
              <a:prstGeom prst="rect">
                <a:avLst/>
              </a:prstGeom>
              <a:blipFill>
                <a:blip r:embed="rId5"/>
                <a:stretch>
                  <a:fillRect l="-1645" t="-1990" b="-67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252F556-D54F-EC2C-A238-15483B8FFC31}"/>
              </a:ext>
            </a:extLst>
          </p:cNvPr>
          <p:cNvSpPr txBox="1"/>
          <p:nvPr/>
        </p:nvSpPr>
        <p:spPr>
          <a:xfrm>
            <a:off x="9333765" y="1435359"/>
            <a:ext cx="400748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06F77A1-2486-DA6C-BA80-D8C1601925E9}"/>
              </a:ext>
            </a:extLst>
          </p:cNvPr>
          <p:cNvSpPr txBox="1"/>
          <p:nvPr/>
        </p:nvSpPr>
        <p:spPr>
          <a:xfrm>
            <a:off x="8527189" y="247789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52F60D3-344A-9E8B-A8C7-26DCC2C8263E}"/>
              </a:ext>
            </a:extLst>
          </p:cNvPr>
          <p:cNvSpPr txBox="1"/>
          <p:nvPr/>
        </p:nvSpPr>
        <p:spPr>
          <a:xfrm>
            <a:off x="7447935" y="4941599"/>
            <a:ext cx="637286" cy="61869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A2533D8-4085-F07E-64E3-D54063EE9BED}"/>
              </a:ext>
            </a:extLst>
          </p:cNvPr>
          <p:cNvSpPr txBox="1"/>
          <p:nvPr/>
        </p:nvSpPr>
        <p:spPr>
          <a:xfrm>
            <a:off x="9325948" y="5466681"/>
            <a:ext cx="637285" cy="61539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290" name="yt_shape_10290"/>
              <p:cNvSpPr txBox="1"/>
              <p:nvPr/>
            </p:nvSpPr>
            <p:spPr>
              <a:xfrm>
                <a:off x="540000" y="900000"/>
                <a:ext cx="2932021" cy="234961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290" name="yt_shape_10290" descr="{&quot;rangeId&quot;:20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2932021" cy="2349618"/>
              </a:xfrm>
              <a:prstGeom prst="rect">
                <a:avLst/>
              </a:prstGeom>
              <a:blipFill>
                <a:blip r:embed="rId2"/>
                <a:stretch>
                  <a:fillRect l="-6445" r="-5198" b="-70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BF9EA4D-22A7-D5CA-DC5C-817A5011AF9D}"/>
                  </a:ext>
                </a:extLst>
              </p:cNvPr>
              <p:cNvSpPr txBox="1"/>
              <p:nvPr/>
            </p:nvSpPr>
            <p:spPr>
              <a:xfrm>
                <a:off x="449989" y="1526612"/>
                <a:ext cx="1929511" cy="7670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±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0}">
                <a:extLst>
                  <a:ext uri="{FF2B5EF4-FFF2-40B4-BE49-F238E27FC236}">
                    <a16:creationId xmlns:a16="http://schemas.microsoft.com/office/drawing/2014/main" id="{6BF9EA4D-22A7-D5CA-DC5C-817A5011AF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6612"/>
                <a:ext cx="1929511" cy="767029"/>
              </a:xfrm>
              <a:prstGeom prst="rect">
                <a:avLst/>
              </a:prstGeom>
              <a:blipFill>
                <a:blip r:embed="rId3"/>
                <a:stretch>
                  <a:fillRect l="-5063" r="-5063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75094D3-CDEB-C11C-23E8-AD86D100F0B1}"/>
                  </a:ext>
                </a:extLst>
              </p:cNvPr>
              <p:cNvSpPr txBox="1"/>
              <p:nvPr/>
            </p:nvSpPr>
            <p:spPr>
              <a:xfrm>
                <a:off x="449989" y="2719586"/>
                <a:ext cx="2321751" cy="55411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±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0}">
                <a:extLst>
                  <a:ext uri="{FF2B5EF4-FFF2-40B4-BE49-F238E27FC236}">
                    <a16:creationId xmlns:a16="http://schemas.microsoft.com/office/drawing/2014/main" id="{475094D3-CDEB-C11C-23E8-AD86D100F0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19586"/>
                <a:ext cx="2321751" cy="554114"/>
              </a:xfrm>
              <a:prstGeom prst="rect">
                <a:avLst/>
              </a:prstGeom>
              <a:blipFill>
                <a:blip r:embed="rId4"/>
                <a:stretch>
                  <a:fillRect l="-4199" r="-3937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632</Words>
  <Application>Microsoft Office PowerPoint</Application>
  <PresentationFormat>宽屏</PresentationFormat>
  <Paragraphs>151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37" baseType="lpstr">
      <vt:lpstr>,isEnd</vt:lpstr>
      <vt:lpstr>_⨹_1_56047</vt:lpstr>
      <vt:lpstr>_⨹_1_d9a1b,isEnd</vt:lpstr>
      <vt:lpstr>_⨹_1_e6b31</vt:lpstr>
      <vt:lpstr>_⨹_14_3ce70</vt:lpstr>
      <vt:lpstr>_⨹_24_6fa90,isEnd</vt:lpstr>
      <vt:lpstr>_⨹_8_671fa</vt:lpstr>
      <vt:lpstr>Finished</vt:lpstr>
      <vt:lpstr>IsAddLine</vt:lpstr>
      <vt:lpstr>MS Mincho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2024-05-09T07:18:28Z</dcterms:created>
  <dcterms:modified xsi:type="dcterms:W3CDTF">2024-05-09T08:15:24Z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