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29" r:id="rId8"/>
    <p:sldId id="310" r:id="rId9"/>
    <p:sldId id="312" r:id="rId10"/>
    <p:sldId id="313" r:id="rId11"/>
    <p:sldId id="315" r:id="rId12"/>
    <p:sldId id="316" r:id="rId13"/>
    <p:sldId id="321" r:id="rId14"/>
    <p:sldId id="330" r:id="rId15"/>
    <p:sldId id="322" r:id="rId16"/>
    <p:sldId id="324" r:id="rId17"/>
    <p:sldId id="326" r:id="rId18"/>
    <p:sldId id="328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14" name="yt_image_1101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6" name="yt_shape_11016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多项式与多项式相乘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40000" y="1977370"/>
            <a:ext cx="65354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18" name="yt_table_11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42725"/>
              </p:ext>
            </p:extLst>
          </p:nvPr>
        </p:nvGraphicFramePr>
        <p:xfrm>
          <a:off x="540047" y="2456673"/>
          <a:ext cx="706183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69081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</a:tbl>
          </a:graphicData>
        </a:graphic>
      </p:graphicFrame>
      <p:sp>
        <p:nvSpPr>
          <p:cNvPr id="11020" name="yt_shape_11020"/>
          <p:cNvSpPr txBox="1"/>
          <p:nvPr/>
        </p:nvSpPr>
        <p:spPr>
          <a:xfrm>
            <a:off x="540000" y="3458227"/>
            <a:ext cx="95234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的项的系数为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1" name="yt_table_110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81765"/>
              </p:ext>
            </p:extLst>
          </p:nvPr>
        </p:nvGraphicFramePr>
        <p:xfrm>
          <a:off x="540047" y="3937530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pic>
        <p:nvPicPr>
          <p:cNvPr id="3" name="yt_shape_1715239323521" title="H_26.259764">
            <a:extLst>
              <a:ext uri="{FF2B5EF4-FFF2-40B4-BE49-F238E27FC236}">
                <a16:creationId xmlns:a16="http://schemas.microsoft.com/office/drawing/2014/main" id="{521583CE-0742-6CB9-985B-224E16DC67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4E9203-5B65-ADE1-ADC7-97231A62D969}"/>
              </a:ext>
            </a:extLst>
          </p:cNvPr>
          <p:cNvSpPr txBox="1"/>
          <p:nvPr/>
        </p:nvSpPr>
        <p:spPr>
          <a:xfrm>
            <a:off x="60919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F3AAC7-A997-BCFE-5395-74F8B6BC0D7C}"/>
              </a:ext>
            </a:extLst>
          </p:cNvPr>
          <p:cNvSpPr txBox="1"/>
          <p:nvPr/>
        </p:nvSpPr>
        <p:spPr>
          <a:xfrm>
            <a:off x="9051064" y="34114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8" name="yt_shape_1105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设有边长分别为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类正方形纸片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ccc6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类长方形纸片若干张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如图所示要拼一个边长为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a5f6"/>
              </a:rPr>
              <a:t>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类纸片和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若要拼一个长为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59f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类纸片的张数为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0" name="yt_table_110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903493"/>
              </p:ext>
            </p:extLst>
          </p:nvPr>
        </p:nvGraphicFramePr>
        <p:xfrm>
          <a:off x="540047" y="400358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pic>
        <p:nvPicPr>
          <p:cNvPr id="11059" name="yt_image_11059_skip" title="H_93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1595" y="2819698"/>
            <a:ext cx="4347318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953DFE-180A-EA10-A266-F795C641FF33}"/>
              </a:ext>
            </a:extLst>
          </p:cNvPr>
          <p:cNvSpPr txBox="1"/>
          <p:nvPr/>
        </p:nvSpPr>
        <p:spPr>
          <a:xfrm>
            <a:off x="593015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" name="yt_shape_11062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1658,isEnd"/>
              </a:rPr>
              <a:t>的大小关系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7.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A476D9-A15B-FF8D-3958-1BAF868A3B30}"/>
              </a:ext>
            </a:extLst>
          </p:cNvPr>
          <p:cNvSpPr txBox="1"/>
          <p:nvPr/>
        </p:nvSpPr>
        <p:spPr>
          <a:xfrm>
            <a:off x="9665546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3D5DAF-F00B-F8F1-6B16-DFCC3832AB53}"/>
              </a:ext>
            </a:extLst>
          </p:cNvPr>
          <p:cNvSpPr txBox="1"/>
          <p:nvPr/>
        </p:nvSpPr>
        <p:spPr>
          <a:xfrm>
            <a:off x="8568582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149399-8A13-BC2D-0CFA-0A969627230D}"/>
              </a:ext>
            </a:extLst>
          </p:cNvPr>
          <p:cNvSpPr txBox="1"/>
          <p:nvPr/>
        </p:nvSpPr>
        <p:spPr>
          <a:xfrm>
            <a:off x="1107333" y="2279658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950149-889E-D35C-18CB-D62FE5CEB632}"/>
              </a:ext>
            </a:extLst>
          </p:cNvPr>
          <p:cNvSpPr txBox="1"/>
          <p:nvPr/>
        </p:nvSpPr>
        <p:spPr>
          <a:xfrm>
            <a:off x="450108" y="3230634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520EB9-12DD-276C-3BDE-531D67701B1B}"/>
              </a:ext>
            </a:extLst>
          </p:cNvPr>
          <p:cNvSpPr txBox="1"/>
          <p:nvPr/>
        </p:nvSpPr>
        <p:spPr>
          <a:xfrm>
            <a:off x="450108" y="3706122"/>
            <a:ext cx="240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5A258B-D07A-3DCB-61AB-84EF8B7DB954}"/>
              </a:ext>
            </a:extLst>
          </p:cNvPr>
          <p:cNvSpPr txBox="1"/>
          <p:nvPr/>
        </p:nvSpPr>
        <p:spPr>
          <a:xfrm>
            <a:off x="450108" y="4181610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7949D6-CF2A-68E8-747A-BB324C06424E}"/>
              </a:ext>
            </a:extLst>
          </p:cNvPr>
          <p:cNvSpPr txBox="1"/>
          <p:nvPr/>
        </p:nvSpPr>
        <p:spPr>
          <a:xfrm>
            <a:off x="1343472" y="4708112"/>
            <a:ext cx="285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605C41-48E7-0530-43F3-225FB73DD4AF}"/>
              </a:ext>
            </a:extLst>
          </p:cNvPr>
          <p:cNvSpPr txBox="1"/>
          <p:nvPr/>
        </p:nvSpPr>
        <p:spPr>
          <a:xfrm>
            <a:off x="1343472" y="5183600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944F5B-66EA-4BCC-B889-9D8BD683F252}"/>
              </a:ext>
            </a:extLst>
          </p:cNvPr>
          <p:cNvSpPr txBox="1"/>
          <p:nvPr/>
        </p:nvSpPr>
        <p:spPr>
          <a:xfrm>
            <a:off x="1343472" y="56590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492DBB-8DAC-6390-5B32-E8151F3597F5}"/>
              </a:ext>
            </a:extLst>
          </p:cNvPr>
          <p:cNvSpPr txBox="1"/>
          <p:nvPr/>
        </p:nvSpPr>
        <p:spPr>
          <a:xfrm>
            <a:off x="1343472" y="6134576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67" name="yt_shape_11067"/>
              <p:cNvSpPr txBox="1"/>
              <p:nvPr/>
            </p:nvSpPr>
            <p:spPr>
              <a:xfrm>
                <a:off x="540119" y="900000"/>
                <a:ext cx="11492915" cy="54580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注重阅读理解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阅读下列解答过程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的积中，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项的系数为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项的系数为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_bde06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根据对应项系数相等，有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1067" name="yt_shape_11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58033"/>
              </a:xfrm>
              <a:prstGeom prst="rect">
                <a:avLst/>
              </a:prstGeom>
              <a:blipFill>
                <a:blip r:embed="rId2"/>
                <a:stretch>
                  <a:fillRect l="-1645" t="-1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77" name="yt_shape_11077"/>
              <p:cNvSpPr txBox="1"/>
              <p:nvPr/>
            </p:nvSpPr>
            <p:spPr>
              <a:xfrm>
                <a:off x="551384" y="1136034"/>
                <a:ext cx="11492915" cy="49119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上述解答过程是否正确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其他步骤是否还有错误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  <a:t/>
                </a:r>
                <a:b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写出正确的解答过程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的展开式中，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含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的项：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含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的项：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项的系数为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项的系数为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  <a:sym typeface=",isEnd"/>
                </a:endParaRPr>
              </a:p>
            </p:txBody>
          </p:sp>
        </mc:Choice>
        <mc:Fallback>
          <p:sp>
            <p:nvSpPr>
              <p:cNvPr id="11077" name="yt_shape_11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36034"/>
                <a:ext cx="11492915" cy="4911986"/>
              </a:xfrm>
              <a:prstGeom prst="rect">
                <a:avLst/>
              </a:prstGeom>
              <a:blipFill>
                <a:blip r:embed="rId2"/>
                <a:stretch>
                  <a:fillRect l="-1591" t="-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9E1353-3BAA-089B-4A84-5A0D2B29DC12}"/>
              </a:ext>
            </a:extLst>
          </p:cNvPr>
          <p:cNvSpPr txBox="1"/>
          <p:nvPr/>
        </p:nvSpPr>
        <p:spPr>
          <a:xfrm>
            <a:off x="4880973" y="108922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5E6D26-1118-35DD-A292-47D8E9401C52}"/>
              </a:ext>
            </a:extLst>
          </p:cNvPr>
          <p:cNvSpPr txBox="1"/>
          <p:nvPr/>
        </p:nvSpPr>
        <p:spPr>
          <a:xfrm>
            <a:off x="3661773" y="15647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7CC1C-01CE-1288-A421-B1F4B37E41B3}"/>
              </a:ext>
            </a:extLst>
          </p:cNvPr>
          <p:cNvSpPr txBox="1"/>
          <p:nvPr/>
        </p:nvSpPr>
        <p:spPr>
          <a:xfrm>
            <a:off x="10367372" y="156471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79ab0"/>
              </a:rPr>
              <a:t>②③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0AFBD7-3E32-FDFA-6822-65857C1B8B7C}"/>
              </a:ext>
            </a:extLst>
          </p:cNvPr>
          <p:cNvSpPr txBox="1"/>
          <p:nvPr/>
        </p:nvSpPr>
        <p:spPr>
          <a:xfrm>
            <a:off x="461373" y="204020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步还有错误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A75513-9954-5A11-D6D5-CEE4EAB74D18}"/>
              </a:ext>
            </a:extLst>
          </p:cNvPr>
          <p:cNvSpPr txBox="1"/>
          <p:nvPr/>
        </p:nvSpPr>
        <p:spPr>
          <a:xfrm>
            <a:off x="461373" y="2991180"/>
            <a:ext cx="6942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的展开式中，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58F74F-C58F-D948-7E06-BA13B27EF603}"/>
              </a:ext>
            </a:extLst>
          </p:cNvPr>
          <p:cNvSpPr txBox="1"/>
          <p:nvPr/>
        </p:nvSpPr>
        <p:spPr>
          <a:xfrm>
            <a:off x="461373" y="3466668"/>
            <a:ext cx="567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含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的项：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BD1AED-CE22-ADF4-7837-A6FCE564F281}"/>
              </a:ext>
            </a:extLst>
          </p:cNvPr>
          <p:cNvSpPr txBox="1"/>
          <p:nvPr/>
        </p:nvSpPr>
        <p:spPr>
          <a:xfrm>
            <a:off x="461373" y="3942156"/>
            <a:ext cx="720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含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的项：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65CDAC-66DF-96F8-1F3A-131437781040}"/>
              </a:ext>
            </a:extLst>
          </p:cNvPr>
          <p:cNvSpPr txBox="1"/>
          <p:nvPr/>
        </p:nvSpPr>
        <p:spPr>
          <a:xfrm>
            <a:off x="461373" y="4417644"/>
            <a:ext cx="593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项的系数为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项的系数为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A68BDD9-4968-4204-D5AC-7576AA38425D}"/>
                  </a:ext>
                </a:extLst>
              </p:cNvPr>
              <p:cNvSpPr txBox="1"/>
              <p:nvPr/>
            </p:nvSpPr>
            <p:spPr>
              <a:xfrm>
                <a:off x="461373" y="4893132"/>
                <a:ext cx="561073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A68BDD9-4968-4204-D5AC-7576AA3842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893132"/>
                <a:ext cx="5610733" cy="1154189"/>
              </a:xfrm>
              <a:prstGeom prst="rect">
                <a:avLst/>
              </a:prstGeom>
              <a:blipFill>
                <a:blip r:embed="rId3"/>
                <a:stretch>
                  <a:fillRect l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551384" y="692696"/>
            <a:ext cx="11079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问题：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84" name="yt_image_1108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7" name="yt_shape_11087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如果一个数的平方等于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ed3a"/>
              </a:rPr>
              <a:t>这个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叫做虚数单位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我们把形如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是虚数单位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3551"/>
              </a:rPr>
              <a:t>的数叫做复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叫做这个复数的实部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叫做这个复数的虚部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复数的加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27c3"/>
              </a:rPr>
              <a:t>乘法运算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与整式的加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乘法运算类似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3" name="矩形 2"/>
          <p:cNvSpPr/>
          <p:nvPr/>
        </p:nvSpPr>
        <p:spPr>
          <a:xfrm>
            <a:off x="284347" y="3401745"/>
            <a:ext cx="1174868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）＋（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）＝（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）＋（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8" name="yt_shape_11088"/>
          <p:cNvSpPr txBox="1"/>
          <p:nvPr/>
        </p:nvSpPr>
        <p:spPr>
          <a:xfrm>
            <a:off x="551384" y="836712"/>
            <a:ext cx="110943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下列等式或命题中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graphicFrame>
        <p:nvGraphicFramePr>
          <p:cNvPr id="11092" name="yt_table_1109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4524"/>
              </p:ext>
            </p:extLst>
          </p:nvPr>
        </p:nvGraphicFramePr>
        <p:xfrm>
          <a:off x="551431" y="1790766"/>
          <a:ext cx="5106988" cy="1901952"/>
        </p:xfrm>
        <a:graphic>
          <a:graphicData uri="http://schemas.openxmlformats.org/drawingml/2006/table">
            <a:tbl>
              <a:tblPr/>
              <a:tblGrid>
                <a:gridCol w="5106988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的实部为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＋…＋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888A8AF-5CE7-658F-4D5E-CBFF47E7FC85}"/>
              </a:ext>
            </a:extLst>
          </p:cNvPr>
          <p:cNvSpPr txBox="1"/>
          <p:nvPr/>
        </p:nvSpPr>
        <p:spPr>
          <a:xfrm>
            <a:off x="5490573" y="1269691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8" name="yt_shape_11098"/>
          <p:cNvSpPr txBox="1"/>
          <p:nvPr/>
        </p:nvSpPr>
        <p:spPr>
          <a:xfrm>
            <a:off x="569387" y="2251670"/>
            <a:ext cx="6957033" cy="28360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C310F1-F5B4-BCD0-3F37-CE3E4E817D09}"/>
              </a:ext>
            </a:extLst>
          </p:cNvPr>
          <p:cNvSpPr txBox="1"/>
          <p:nvPr/>
        </p:nvSpPr>
        <p:spPr>
          <a:xfrm>
            <a:off x="479376" y="2204864"/>
            <a:ext cx="706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7651D0-570C-8780-89A7-70DFFC12A664}"/>
              </a:ext>
            </a:extLst>
          </p:cNvPr>
          <p:cNvSpPr txBox="1"/>
          <p:nvPr/>
        </p:nvSpPr>
        <p:spPr>
          <a:xfrm>
            <a:off x="479376" y="2680352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C61FCC-6563-E525-1C69-CF2F2D5EF7C9}"/>
              </a:ext>
            </a:extLst>
          </p:cNvPr>
          <p:cNvSpPr txBox="1"/>
          <p:nvPr/>
        </p:nvSpPr>
        <p:spPr>
          <a:xfrm>
            <a:off x="1415480" y="3203302"/>
            <a:ext cx="358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867F15-1955-4E25-AB8A-9FF01CEF7DA1}"/>
              </a:ext>
            </a:extLst>
          </p:cNvPr>
          <p:cNvSpPr txBox="1"/>
          <p:nvPr/>
        </p:nvSpPr>
        <p:spPr>
          <a:xfrm>
            <a:off x="1415480" y="3678790"/>
            <a:ext cx="26341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147DAF-0432-1ACA-1025-389AFE7B4D7A}"/>
              </a:ext>
            </a:extLst>
          </p:cNvPr>
          <p:cNvSpPr txBox="1"/>
          <p:nvPr/>
        </p:nvSpPr>
        <p:spPr>
          <a:xfrm>
            <a:off x="1415480" y="4154278"/>
            <a:ext cx="2112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i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095"/>
          <p:cNvSpPr txBox="1"/>
          <p:nvPr/>
        </p:nvSpPr>
        <p:spPr>
          <a:xfrm>
            <a:off x="569387" y="787486"/>
            <a:ext cx="495488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" name="yt_shape_11100"/>
          <p:cNvSpPr txBox="1"/>
          <p:nvPr/>
        </p:nvSpPr>
        <p:spPr>
          <a:xfrm>
            <a:off x="911424" y="1321093"/>
            <a:ext cx="11089232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运用多项式乘法法则时，必须做到不重不漏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相乘时，要按一定的顺序进行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5368b"/>
              </a:rPr>
              <a:t>多项式与多项式相乘仍得多项式，在合并同类项之前，积的项数应该等于两个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多项式的项数之积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418633" y="748629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名师点睛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900000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4" name="yt_table_110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001159"/>
              </p:ext>
            </p:extLst>
          </p:nvPr>
        </p:nvGraphicFramePr>
        <p:xfrm>
          <a:off x="540047" y="1379303"/>
          <a:ext cx="5627688" cy="1901952"/>
        </p:xfrm>
        <a:graphic>
          <a:graphicData uri="http://schemas.openxmlformats.org/drawingml/2006/table">
            <a:tbl>
              <a:tblPr/>
              <a:tblGrid>
                <a:gridCol w="5627688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630B33-B940-56CF-1FDE-D333C301F25D}"/>
              </a:ext>
            </a:extLst>
          </p:cNvPr>
          <p:cNvSpPr txBox="1"/>
          <p:nvPr/>
        </p:nvSpPr>
        <p:spPr>
          <a:xfrm>
            <a:off x="3802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6" name="yt_shape_11026"/>
          <p:cNvSpPr txBox="1"/>
          <p:nvPr/>
        </p:nvSpPr>
        <p:spPr>
          <a:xfrm>
            <a:off x="540000" y="900000"/>
            <a:ext cx="732251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465348-0147-EFCF-E306-FF005CABAC79}"/>
              </a:ext>
            </a:extLst>
          </p:cNvPr>
          <p:cNvSpPr txBox="1"/>
          <p:nvPr/>
        </p:nvSpPr>
        <p:spPr>
          <a:xfrm>
            <a:off x="4463189" y="1328682"/>
            <a:ext cx="201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D285CE-CAC3-DADF-5A42-715F3FCD6C8D}"/>
              </a:ext>
            </a:extLst>
          </p:cNvPr>
          <p:cNvSpPr txBox="1"/>
          <p:nvPr/>
        </p:nvSpPr>
        <p:spPr>
          <a:xfrm>
            <a:off x="4567964" y="1804170"/>
            <a:ext cx="191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739DED-4E14-9B85-F4AC-CFDC68491F42}"/>
              </a:ext>
            </a:extLst>
          </p:cNvPr>
          <p:cNvSpPr txBox="1"/>
          <p:nvPr/>
        </p:nvSpPr>
        <p:spPr>
          <a:xfrm>
            <a:off x="5098189" y="2279658"/>
            <a:ext cx="2707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0" name="yt_shape_11030"/>
          <p:cNvSpPr txBox="1"/>
          <p:nvPr/>
        </p:nvSpPr>
        <p:spPr>
          <a:xfrm>
            <a:off x="540000" y="900000"/>
            <a:ext cx="4850687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6810BB-F530-01DC-9C3E-1E9F457BCEB0}"/>
              </a:ext>
            </a:extLst>
          </p:cNvPr>
          <p:cNvSpPr txBox="1"/>
          <p:nvPr/>
        </p:nvSpPr>
        <p:spPr>
          <a:xfrm>
            <a:off x="449989" y="1804170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718A22-2200-7B48-A2EE-CB35F7120B17}"/>
              </a:ext>
            </a:extLst>
          </p:cNvPr>
          <p:cNvSpPr txBox="1"/>
          <p:nvPr/>
        </p:nvSpPr>
        <p:spPr>
          <a:xfrm>
            <a:off x="1675416" y="2300906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F15B04-CED6-AC86-A552-5A7DB6082999}"/>
              </a:ext>
            </a:extLst>
          </p:cNvPr>
          <p:cNvSpPr txBox="1"/>
          <p:nvPr/>
        </p:nvSpPr>
        <p:spPr>
          <a:xfrm>
            <a:off x="449989" y="3230634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829340-A913-6A41-7BEF-8D27B5ADC9E2}"/>
              </a:ext>
            </a:extLst>
          </p:cNvPr>
          <p:cNvSpPr txBox="1"/>
          <p:nvPr/>
        </p:nvSpPr>
        <p:spPr>
          <a:xfrm>
            <a:off x="1675416" y="3746075"/>
            <a:ext cx="189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46A8D9-6749-D31F-5E99-589EEAA73C10}"/>
              </a:ext>
            </a:extLst>
          </p:cNvPr>
          <p:cNvSpPr txBox="1"/>
          <p:nvPr/>
        </p:nvSpPr>
        <p:spPr>
          <a:xfrm>
            <a:off x="449989" y="4657098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E7F92A-FB48-7A3D-706B-9A4B02616FDE}"/>
              </a:ext>
            </a:extLst>
          </p:cNvPr>
          <p:cNvSpPr txBox="1"/>
          <p:nvPr/>
        </p:nvSpPr>
        <p:spPr>
          <a:xfrm>
            <a:off x="1661487" y="5149330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A96DDF-ADEE-2089-086C-881A1A0BC6B4}"/>
              </a:ext>
            </a:extLst>
          </p:cNvPr>
          <p:cNvSpPr txBox="1"/>
          <p:nvPr/>
        </p:nvSpPr>
        <p:spPr>
          <a:xfrm>
            <a:off x="1661487" y="5624818"/>
            <a:ext cx="2408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7" name="yt_shape_11037"/>
          <p:cNvSpPr txBox="1"/>
          <p:nvPr/>
        </p:nvSpPr>
        <p:spPr>
          <a:xfrm>
            <a:off x="540000" y="900000"/>
            <a:ext cx="901048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BA3C26-7A48-725F-D305-D85538C113CF}"/>
              </a:ext>
            </a:extLst>
          </p:cNvPr>
          <p:cNvSpPr txBox="1"/>
          <p:nvPr/>
        </p:nvSpPr>
        <p:spPr>
          <a:xfrm>
            <a:off x="449989" y="1804170"/>
            <a:ext cx="730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FDDB65-D230-49A8-B123-ADDF3C17CF64}"/>
              </a:ext>
            </a:extLst>
          </p:cNvPr>
          <p:cNvSpPr txBox="1"/>
          <p:nvPr/>
        </p:nvSpPr>
        <p:spPr>
          <a:xfrm>
            <a:off x="1703512" y="2373676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DDC609-4DCF-FFAB-98D6-DB5F8CE48747}"/>
              </a:ext>
            </a:extLst>
          </p:cNvPr>
          <p:cNvSpPr txBox="1"/>
          <p:nvPr/>
        </p:nvSpPr>
        <p:spPr>
          <a:xfrm>
            <a:off x="1703512" y="2849164"/>
            <a:ext cx="259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E89CFC-8C5D-13D1-1BD6-21323582D9B7}"/>
              </a:ext>
            </a:extLst>
          </p:cNvPr>
          <p:cNvSpPr txBox="1"/>
          <p:nvPr/>
        </p:nvSpPr>
        <p:spPr>
          <a:xfrm>
            <a:off x="449989" y="3230634"/>
            <a:ext cx="5820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0" name="yt_shape_11040"/>
              <p:cNvSpPr txBox="1"/>
              <p:nvPr/>
            </p:nvSpPr>
            <p:spPr>
              <a:xfrm>
                <a:off x="540000" y="900000"/>
                <a:ext cx="9811981" cy="34383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0" name="yt_shape_11040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11981" cy="3438314"/>
              </a:xfrm>
              <a:prstGeom prst="rect">
                <a:avLst/>
              </a:prstGeom>
              <a:blipFill>
                <a:blip r:embed="rId2"/>
                <a:stretch>
                  <a:fillRect l="-1927" r="-932" b="-1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103641-34D1-135E-B222-F7EEBE34AA15}"/>
              </a:ext>
            </a:extLst>
          </p:cNvPr>
          <p:cNvSpPr txBox="1"/>
          <p:nvPr/>
        </p:nvSpPr>
        <p:spPr>
          <a:xfrm>
            <a:off x="449989" y="1525659"/>
            <a:ext cx="922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1379E8-35BD-8A7A-6677-6204C37B5D74}"/>
              </a:ext>
            </a:extLst>
          </p:cNvPr>
          <p:cNvSpPr txBox="1"/>
          <p:nvPr/>
        </p:nvSpPr>
        <p:spPr>
          <a:xfrm>
            <a:off x="1708904" y="2047459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33B1A4-11F9-2CF3-8496-FC349346F145}"/>
              </a:ext>
            </a:extLst>
          </p:cNvPr>
          <p:cNvSpPr txBox="1"/>
          <p:nvPr/>
        </p:nvSpPr>
        <p:spPr>
          <a:xfrm>
            <a:off x="1708904" y="2522947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5966C7-B7F9-3559-460C-337BA309FBB1}"/>
                  </a:ext>
                </a:extLst>
              </p:cNvPr>
              <p:cNvSpPr txBox="1"/>
              <p:nvPr/>
            </p:nvSpPr>
            <p:spPr>
              <a:xfrm>
                <a:off x="449989" y="2952123"/>
                <a:ext cx="1853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3F5966C7-B7F9-3559-460C-337BA309F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2123"/>
                <a:ext cx="1853311" cy="766077"/>
              </a:xfrm>
              <a:prstGeom prst="rect">
                <a:avLst/>
              </a:prstGeom>
              <a:blipFill>
                <a:blip r:embed="rId3"/>
                <a:stretch>
                  <a:fillRect l="-5263" r="-49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0C8564-B8AD-391B-502A-751242549EB5}"/>
                  </a:ext>
                </a:extLst>
              </p:cNvPr>
              <p:cNvSpPr txBox="1"/>
              <p:nvPr/>
            </p:nvSpPr>
            <p:spPr>
              <a:xfrm>
                <a:off x="449989" y="3624588"/>
                <a:ext cx="47679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}">
                <a:extLst>
                  <a:ext uri="{FF2B5EF4-FFF2-40B4-BE49-F238E27FC236}">
                    <a16:creationId xmlns:a16="http://schemas.microsoft.com/office/drawing/2014/main" id="{D10C8564-B8AD-391B-502A-751242549E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4588"/>
                <a:ext cx="4767961" cy="727279"/>
              </a:xfrm>
              <a:prstGeom prst="rect">
                <a:avLst/>
              </a:prstGeom>
              <a:blipFill>
                <a:blip r:embed="rId4"/>
                <a:stretch>
                  <a:fillRect l="-2046" r="-204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4" name="yt_shape_11044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多项式与多项式相乘的应用</a:t>
            </a:r>
          </a:p>
        </p:txBody>
      </p:sp>
      <p:sp>
        <p:nvSpPr>
          <p:cNvPr id="11045" name="yt_shape_1104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李老师做了一个长方形教具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7179"/>
              </a:rPr>
              <a:t>则该长方形教具的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6" name="yt_table_110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015358"/>
              </p:ext>
            </p:extLst>
          </p:nvPr>
        </p:nvGraphicFramePr>
        <p:xfrm>
          <a:off x="540047" y="2354640"/>
          <a:ext cx="5493068" cy="950976"/>
        </p:xfrm>
        <a:graphic>
          <a:graphicData uri="http://schemas.openxmlformats.org/drawingml/2006/table">
            <a:tbl>
              <a:tblPr/>
              <a:tblGrid>
                <a:gridCol w="2813368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67970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pic>
        <p:nvPicPr>
          <p:cNvPr id="3" name="yt_shape_1715239323648" title="H_26.259764">
            <a:extLst>
              <a:ext uri="{FF2B5EF4-FFF2-40B4-BE49-F238E27FC236}">
                <a16:creationId xmlns:a16="http://schemas.microsoft.com/office/drawing/2014/main" id="{E9B19861-482F-69C3-BB11-A2309F249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807CE5-E850-9256-66C6-237561C1CBF7}"/>
              </a:ext>
            </a:extLst>
          </p:cNvPr>
          <p:cNvSpPr txBox="1"/>
          <p:nvPr/>
        </p:nvSpPr>
        <p:spPr>
          <a:xfrm>
            <a:off x="19741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" name="yt_shape_1104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有一长方形耕地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6064"/>
              </a:rPr>
              <a:t>现要在该耕地上种植两块防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风带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其中横向防风带为长方形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纵向防风带为平行四边形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f5b4"/>
              </a:rPr>
              <a:t>则剩余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耕地的面积为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50" name="yt_table_1105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51777"/>
              </p:ext>
            </p:extLst>
          </p:nvPr>
        </p:nvGraphicFramePr>
        <p:xfrm>
          <a:off x="540047" y="2339566"/>
          <a:ext cx="3219450" cy="1901952"/>
        </p:xfrm>
        <a:graphic>
          <a:graphicData uri="http://schemas.openxmlformats.org/drawingml/2006/table">
            <a:tbl>
              <a:tblPr/>
              <a:tblGrid>
                <a:gridCol w="3219450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pic>
        <p:nvPicPr>
          <p:cNvPr id="11049" name="yt_image_11049_skip" title="H_120.0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6968" y="2339566"/>
            <a:ext cx="200295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1DF825-CD59-1166-9EC3-DC2A32C04070}"/>
              </a:ext>
            </a:extLst>
          </p:cNvPr>
          <p:cNvSpPr txBox="1"/>
          <p:nvPr/>
        </p:nvSpPr>
        <p:spPr>
          <a:xfrm>
            <a:off x="28885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052"/>
          <p:cNvSpPr txBox="1"/>
          <p:nvPr/>
        </p:nvSpPr>
        <p:spPr>
          <a:xfrm>
            <a:off x="556139" y="4334651"/>
            <a:ext cx="82907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展开后不含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1A295-6129-7EEE-DF01-0FCD93FBF4E2}"/>
              </a:ext>
            </a:extLst>
          </p:cNvPr>
          <p:cNvSpPr txBox="1"/>
          <p:nvPr/>
        </p:nvSpPr>
        <p:spPr>
          <a:xfrm>
            <a:off x="8143278" y="428784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3" name="yt_image_1105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5" name="yt_shape_11055"/>
          <p:cNvSpPr txBox="1"/>
          <p:nvPr/>
        </p:nvSpPr>
        <p:spPr>
          <a:xfrm>
            <a:off x="540119" y="21138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的一次二项式的积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中的常数项为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a101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56" name="yt_table_110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293917"/>
              </p:ext>
            </p:extLst>
          </p:nvPr>
        </p:nvGraphicFramePr>
        <p:xfrm>
          <a:off x="540047" y="3073267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0A92DB0-1416-0251-FBE1-39E9C6DAA58D}"/>
              </a:ext>
            </a:extLst>
          </p:cNvPr>
          <p:cNvSpPr txBox="1"/>
          <p:nvPr/>
        </p:nvSpPr>
        <p:spPr>
          <a:xfrm>
            <a:off x="1059708" y="25425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1799</Words>
  <Application>Microsoft Office PowerPoint</Application>
  <PresentationFormat>宽屏</PresentationFormat>
  <Paragraphs>171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8" baseType="lpstr">
      <vt:lpstr>,isEnd</vt:lpstr>
      <vt:lpstr>_⨹_1_2ccc6</vt:lpstr>
      <vt:lpstr>_⨹_1_859f9</vt:lpstr>
      <vt:lpstr>_⨹_1_bde06</vt:lpstr>
      <vt:lpstr>_⨹_1_ca5f6</vt:lpstr>
      <vt:lpstr>_⨹_12_26064</vt:lpstr>
      <vt:lpstr>_⨹_2_79ab0</vt:lpstr>
      <vt:lpstr>_⨹_2_fed3a</vt:lpstr>
      <vt:lpstr>_⨹_3_9f5b4</vt:lpstr>
      <vt:lpstr>_⨹_3_aa101</vt:lpstr>
      <vt:lpstr>_⨹_34_5368b</vt:lpstr>
      <vt:lpstr>_⨹_4_927c3</vt:lpstr>
      <vt:lpstr>_⨹_5_71658,isEnd</vt:lpstr>
      <vt:lpstr>_⨹_5_83551</vt:lpstr>
      <vt:lpstr>_⨹_8_07179</vt:lpstr>
      <vt:lpstr>Finished</vt:lpstr>
      <vt:lpstr>W:12.00504,H:37.44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