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1" r:id="rId7"/>
    <p:sldId id="316" r:id="rId8"/>
    <p:sldId id="31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0" name="yt_shape_10810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巧用同底数幂的乘法法则计算</a:t>
            </a:r>
          </a:p>
        </p:txBody>
      </p:sp>
      <p:sp>
        <p:nvSpPr>
          <p:cNvPr id="10811" name="yt_shape_10811"/>
          <p:cNvSpPr txBox="1"/>
          <p:nvPr/>
        </p:nvSpPr>
        <p:spPr>
          <a:xfrm>
            <a:off x="540000" y="1395205"/>
            <a:ext cx="69682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2" name="yt_table_108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92642"/>
              </p:ext>
            </p:extLst>
          </p:nvPr>
        </p:nvGraphicFramePr>
        <p:xfrm>
          <a:off x="540047" y="187450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sp>
        <p:nvSpPr>
          <p:cNvPr id="10814" name="yt_shape_10814"/>
          <p:cNvSpPr txBox="1"/>
          <p:nvPr/>
        </p:nvSpPr>
        <p:spPr>
          <a:xfrm>
            <a:off x="540000" y="2400679"/>
            <a:ext cx="774250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277347" title="H_25.973701">
            <a:extLst>
              <a:ext uri="{FF2B5EF4-FFF2-40B4-BE49-F238E27FC236}">
                <a16:creationId xmlns:a16="http://schemas.microsoft.com/office/drawing/2014/main" id="{ED973FF4-D07F-7907-795C-6BC69B63E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D421FD-15D5-274D-5AB7-3EDC69318825}"/>
              </a:ext>
            </a:extLst>
          </p:cNvPr>
          <p:cNvSpPr txBox="1"/>
          <p:nvPr/>
        </p:nvSpPr>
        <p:spPr>
          <a:xfrm>
            <a:off x="65205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7FBD4-1B6E-2FF8-F6AA-88AE33A8404C}"/>
              </a:ext>
            </a:extLst>
          </p:cNvPr>
          <p:cNvSpPr txBox="1"/>
          <p:nvPr/>
        </p:nvSpPr>
        <p:spPr>
          <a:xfrm>
            <a:off x="3501164" y="2829361"/>
            <a:ext cx="72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AB0BCB-E53B-E91A-6423-42F51D75CDA5}"/>
              </a:ext>
            </a:extLst>
          </p:cNvPr>
          <p:cNvSpPr txBox="1"/>
          <p:nvPr/>
        </p:nvSpPr>
        <p:spPr>
          <a:xfrm>
            <a:off x="4450489" y="3304849"/>
            <a:ext cx="1091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5A529F-09DF-3EC2-F174-81058D8A2AED}"/>
              </a:ext>
            </a:extLst>
          </p:cNvPr>
          <p:cNvSpPr txBox="1"/>
          <p:nvPr/>
        </p:nvSpPr>
        <p:spPr>
          <a:xfrm>
            <a:off x="4374289" y="3780337"/>
            <a:ext cx="1329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72AA67-11FA-6E98-BE1E-38505DE6F435}"/>
              </a:ext>
            </a:extLst>
          </p:cNvPr>
          <p:cNvSpPr txBox="1"/>
          <p:nvPr/>
        </p:nvSpPr>
        <p:spPr>
          <a:xfrm>
            <a:off x="4488589" y="42558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3B0EC6-93C5-21AB-5FDF-A3B37BF7277F}"/>
              </a:ext>
            </a:extLst>
          </p:cNvPr>
          <p:cNvSpPr txBox="1"/>
          <p:nvPr/>
        </p:nvSpPr>
        <p:spPr>
          <a:xfrm>
            <a:off x="5279164" y="473131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DFC1BE-F022-D018-60DF-B6426BF2BA7D}"/>
              </a:ext>
            </a:extLst>
          </p:cNvPr>
          <p:cNvSpPr txBox="1"/>
          <p:nvPr/>
        </p:nvSpPr>
        <p:spPr>
          <a:xfrm>
            <a:off x="7431814" y="47313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0" name="yt_shape_10820"/>
          <p:cNvSpPr txBox="1"/>
          <p:nvPr/>
        </p:nvSpPr>
        <p:spPr>
          <a:xfrm>
            <a:off x="540000" y="900000"/>
            <a:ext cx="642163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4283FE-5CED-B784-E3EC-8CB6AD0EA35F}"/>
              </a:ext>
            </a:extLst>
          </p:cNvPr>
          <p:cNvSpPr txBox="1"/>
          <p:nvPr/>
        </p:nvSpPr>
        <p:spPr>
          <a:xfrm>
            <a:off x="449989" y="1804170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2AE0AB-26F8-B9EE-133F-72AE7DD43416}"/>
              </a:ext>
            </a:extLst>
          </p:cNvPr>
          <p:cNvSpPr txBox="1"/>
          <p:nvPr/>
        </p:nvSpPr>
        <p:spPr>
          <a:xfrm>
            <a:off x="1627913" y="2300347"/>
            <a:ext cx="1015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1D565A-DB6F-1CB9-3EA5-F8AE7D1E148D}"/>
              </a:ext>
            </a:extLst>
          </p:cNvPr>
          <p:cNvSpPr txBox="1"/>
          <p:nvPr/>
        </p:nvSpPr>
        <p:spPr>
          <a:xfrm>
            <a:off x="449989" y="3230634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4036A2-9932-0370-D247-D4B0C9C3F883}"/>
              </a:ext>
            </a:extLst>
          </p:cNvPr>
          <p:cNvSpPr txBox="1"/>
          <p:nvPr/>
        </p:nvSpPr>
        <p:spPr>
          <a:xfrm>
            <a:off x="1641757" y="3725173"/>
            <a:ext cx="200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FC12DA-BB78-B357-0ECF-73634C53D878}"/>
              </a:ext>
            </a:extLst>
          </p:cNvPr>
          <p:cNvSpPr txBox="1"/>
          <p:nvPr/>
        </p:nvSpPr>
        <p:spPr>
          <a:xfrm>
            <a:off x="1641757" y="4200661"/>
            <a:ext cx="13086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5" name="yt_shape_10825"/>
              <p:cNvSpPr txBox="1"/>
              <p:nvPr/>
            </p:nvSpPr>
            <p:spPr>
              <a:xfrm>
                <a:off x="540000" y="900000"/>
                <a:ext cx="6174767" cy="5718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5" name="yt_shape_10825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74767" cy="5718617"/>
              </a:xfrm>
              <a:prstGeom prst="rect">
                <a:avLst/>
              </a:prstGeom>
              <a:blipFill>
                <a:blip r:embed="rId2"/>
                <a:stretch>
                  <a:fillRect l="-3060" t="-959" r="-2073" b="-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A67FD0-0DCC-F319-6183-617F13A612FD}"/>
              </a:ext>
            </a:extLst>
          </p:cNvPr>
          <p:cNvSpPr txBox="1"/>
          <p:nvPr/>
        </p:nvSpPr>
        <p:spPr>
          <a:xfrm>
            <a:off x="449989" y="1328682"/>
            <a:ext cx="338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3CC75D-608F-12DE-03FE-B8407067F51C}"/>
              </a:ext>
            </a:extLst>
          </p:cNvPr>
          <p:cNvSpPr txBox="1"/>
          <p:nvPr/>
        </p:nvSpPr>
        <p:spPr>
          <a:xfrm>
            <a:off x="449989" y="1804170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5BD6A5-FDEB-ABF8-9C96-8975F40A4BAC}"/>
              </a:ext>
            </a:extLst>
          </p:cNvPr>
          <p:cNvSpPr txBox="1"/>
          <p:nvPr/>
        </p:nvSpPr>
        <p:spPr>
          <a:xfrm>
            <a:off x="449989" y="2279658"/>
            <a:ext cx="1392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6D4981-DF54-0B96-4B18-7D0A3AC00D9F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920179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456D4981-DF54-0B96-4B18-7D0A3AC00D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920179" cy="835229"/>
              </a:xfrm>
              <a:prstGeom prst="rect">
                <a:avLst/>
              </a:prstGeom>
              <a:blipFill>
                <a:blip r:embed="rId3"/>
                <a:stretch>
                  <a:fillRect l="-10596" r="-10596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0D950FF-BA31-C25E-DE50-D3124CEE93BE}"/>
              </a:ext>
            </a:extLst>
          </p:cNvPr>
          <p:cNvSpPr txBox="1"/>
          <p:nvPr/>
        </p:nvSpPr>
        <p:spPr>
          <a:xfrm>
            <a:off x="449989" y="3972251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EA2AE5-B1CC-35F9-57A3-1A9C69AE86AF}"/>
              </a:ext>
            </a:extLst>
          </p:cNvPr>
          <p:cNvSpPr txBox="1"/>
          <p:nvPr/>
        </p:nvSpPr>
        <p:spPr>
          <a:xfrm>
            <a:off x="449989" y="4447739"/>
            <a:ext cx="1380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1858EA-2164-81EF-61C2-386603312BCB}"/>
              </a:ext>
            </a:extLst>
          </p:cNvPr>
          <p:cNvSpPr txBox="1"/>
          <p:nvPr/>
        </p:nvSpPr>
        <p:spPr>
          <a:xfrm>
            <a:off x="449989" y="4923227"/>
            <a:ext cx="408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096C76-4D86-A74A-1FBC-7BFCF8A97DB9}"/>
              </a:ext>
            </a:extLst>
          </p:cNvPr>
          <p:cNvSpPr txBox="1"/>
          <p:nvPr/>
        </p:nvSpPr>
        <p:spPr>
          <a:xfrm>
            <a:off x="449989" y="5398715"/>
            <a:ext cx="156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891E3A3-CD0F-5537-980F-3F2368608960}"/>
                  </a:ext>
                </a:extLst>
              </p:cNvPr>
              <p:cNvSpPr txBox="1"/>
              <p:nvPr/>
            </p:nvSpPr>
            <p:spPr>
              <a:xfrm>
                <a:off x="449989" y="5874203"/>
                <a:ext cx="3077274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3, 'hasSerialNum': 1}">
                <a:extLst>
                  <a:ext uri="{FF2B5EF4-FFF2-40B4-BE49-F238E27FC236}">
                    <a16:creationId xmlns:a16="http://schemas.microsoft.com/office/drawing/2014/main" id="{5891E3A3-CD0F-5537-980F-3F23686089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4203"/>
                <a:ext cx="3077274" cy="735914"/>
              </a:xfrm>
              <a:prstGeom prst="rect">
                <a:avLst/>
              </a:prstGeom>
              <a:blipFill>
                <a:blip r:embed="rId4"/>
                <a:stretch>
                  <a:fillRect l="-3168" r="-316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1" name="yt_shape_10831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巧用幂的乘方法则计算</a:t>
            </a:r>
          </a:p>
        </p:txBody>
      </p:sp>
      <p:sp>
        <p:nvSpPr>
          <p:cNvPr id="10832" name="yt_shape_10832"/>
          <p:cNvSpPr txBox="1"/>
          <p:nvPr/>
        </p:nvSpPr>
        <p:spPr>
          <a:xfrm>
            <a:off x="540000" y="1395205"/>
            <a:ext cx="718305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</a:p>
        </p:txBody>
      </p:sp>
      <p:pic>
        <p:nvPicPr>
          <p:cNvPr id="3" name="yt_shape_1715242277459" title="H_25.973701">
            <a:extLst>
              <a:ext uri="{FF2B5EF4-FFF2-40B4-BE49-F238E27FC236}">
                <a16:creationId xmlns:a16="http://schemas.microsoft.com/office/drawing/2014/main" id="{E79AB7E3-D9E3-7DF1-B1B6-B4E8C61F8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8887EF-9B2D-1EE8-1AD2-61E2C46E7FE0}"/>
              </a:ext>
            </a:extLst>
          </p:cNvPr>
          <p:cNvSpPr txBox="1"/>
          <p:nvPr/>
        </p:nvSpPr>
        <p:spPr>
          <a:xfrm>
            <a:off x="449989" y="1823887"/>
            <a:ext cx="729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9DC1D-A9BC-CBBB-F6D1-B1976E3CE95C}"/>
              </a:ext>
            </a:extLst>
          </p:cNvPr>
          <p:cNvSpPr txBox="1"/>
          <p:nvPr/>
        </p:nvSpPr>
        <p:spPr>
          <a:xfrm>
            <a:off x="449989" y="2299375"/>
            <a:ext cx="1400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巧用积的乘方法则进行计算</a:t>
            </a:r>
          </a:p>
        </p:txBody>
      </p:sp>
      <p:sp>
        <p:nvSpPr>
          <p:cNvPr id="10835" name="yt_shape_10835"/>
          <p:cNvSpPr txBox="1"/>
          <p:nvPr/>
        </p:nvSpPr>
        <p:spPr>
          <a:xfrm>
            <a:off x="540000" y="1395205"/>
            <a:ext cx="589905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3" name="yt_shape_1715242277550" title="H_25.973701">
            <a:extLst>
              <a:ext uri="{FF2B5EF4-FFF2-40B4-BE49-F238E27FC236}">
                <a16:creationId xmlns:a16="http://schemas.microsoft.com/office/drawing/2014/main" id="{BF474B78-720D-CBD2-FFCB-E6E804018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F06655-7BAB-0F6D-7670-C77504FCAF2B}"/>
              </a:ext>
            </a:extLst>
          </p:cNvPr>
          <p:cNvSpPr txBox="1"/>
          <p:nvPr/>
        </p:nvSpPr>
        <p:spPr>
          <a:xfrm>
            <a:off x="449989" y="2299375"/>
            <a:ext cx="602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32233C-F0A7-8CB0-E642-3448280D85EC}"/>
              </a:ext>
            </a:extLst>
          </p:cNvPr>
          <p:cNvSpPr txBox="1"/>
          <p:nvPr/>
        </p:nvSpPr>
        <p:spPr>
          <a:xfrm>
            <a:off x="1703512" y="278487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23DD9A-945D-343E-73AC-C47DC7E11B3D}"/>
              </a:ext>
            </a:extLst>
          </p:cNvPr>
          <p:cNvSpPr txBox="1"/>
          <p:nvPr/>
        </p:nvSpPr>
        <p:spPr>
          <a:xfrm>
            <a:off x="1703512" y="326036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38" name="yt_shape_10838"/>
              <p:cNvSpPr txBox="1"/>
              <p:nvPr/>
            </p:nvSpPr>
            <p:spPr>
              <a:xfrm>
                <a:off x="540000" y="900000"/>
                <a:ext cx="5145639" cy="40445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38" name="yt_shape_10838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45639" cy="4044569"/>
              </a:xfrm>
              <a:prstGeom prst="rect">
                <a:avLst/>
              </a:prstGeom>
              <a:blipFill>
                <a:blip r:embed="rId2"/>
                <a:stretch>
                  <a:fillRect l="-3673" r="-2725" b="-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133938-1832-A8EF-4433-5ECE08F92A16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199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20133938-1832-A8EF-4433-5ECE08F92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199761" cy="768490"/>
              </a:xfrm>
              <a:prstGeom prst="rect">
                <a:avLst/>
              </a:prstGeom>
              <a:blipFill>
                <a:blip r:embed="rId3"/>
                <a:stretch>
                  <a:fillRect l="-1876" r="-7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A27167-1662-B7D0-1124-0B069B6A8C98}"/>
                  </a:ext>
                </a:extLst>
              </p:cNvPr>
              <p:cNvSpPr txBox="1"/>
              <p:nvPr/>
            </p:nvSpPr>
            <p:spPr>
              <a:xfrm>
                <a:off x="1631504" y="2215041"/>
                <a:ext cx="36757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A27167-1662-B7D0-1124-0B069B6A8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5041"/>
                <a:ext cx="3675761" cy="768045"/>
              </a:xfrm>
              <a:prstGeom prst="rect">
                <a:avLst/>
              </a:prstGeom>
              <a:blipFill>
                <a:blip r:embed="rId4"/>
                <a:stretch>
                  <a:fillRect l="-2653" r="-99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A7E902-6AA9-E6AD-7FBD-6C0BE8B192A0}"/>
                  </a:ext>
                </a:extLst>
              </p:cNvPr>
              <p:cNvSpPr txBox="1"/>
              <p:nvPr/>
            </p:nvSpPr>
            <p:spPr>
              <a:xfrm>
                <a:off x="1631504" y="2889474"/>
                <a:ext cx="28629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A7E902-6AA9-E6AD-7FBD-6C0BE8B192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89474"/>
                <a:ext cx="2862961" cy="768046"/>
              </a:xfrm>
              <a:prstGeom prst="rect">
                <a:avLst/>
              </a:prstGeom>
              <a:blipFill>
                <a:blip r:embed="rId5"/>
                <a:stretch>
                  <a:fillRect l="-3412" r="-127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6C0C21-B23C-5070-ED4E-CAD7C8D8B471}"/>
                  </a:ext>
                </a:extLst>
              </p:cNvPr>
              <p:cNvSpPr txBox="1"/>
              <p:nvPr/>
            </p:nvSpPr>
            <p:spPr>
              <a:xfrm>
                <a:off x="1631504" y="3563908"/>
                <a:ext cx="1724723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6C0C21-B23C-5070-ED4E-CAD7C8D8B4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63908"/>
                <a:ext cx="1724723" cy="766458"/>
              </a:xfrm>
              <a:prstGeom prst="rect">
                <a:avLst/>
              </a:prstGeom>
              <a:blipFill>
                <a:blip r:embed="rId6"/>
                <a:stretch>
                  <a:fillRect l="-5654" r="-2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E73AEC-04A0-5411-29DF-FBC464FAB674}"/>
                  </a:ext>
                </a:extLst>
              </p:cNvPr>
              <p:cNvSpPr txBox="1"/>
              <p:nvPr/>
            </p:nvSpPr>
            <p:spPr>
              <a:xfrm>
                <a:off x="1631504" y="4236754"/>
                <a:ext cx="1218312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E73AEC-04A0-5411-29DF-FBC464FAB6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236754"/>
                <a:ext cx="1218312" cy="728040"/>
              </a:xfrm>
              <a:prstGeom prst="rect">
                <a:avLst/>
              </a:prstGeom>
              <a:blipFill>
                <a:blip r:embed="rId7"/>
                <a:stretch>
                  <a:fillRect l="-8040" r="-854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2" name="yt_shape_10842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巧用同底数幂的除法法则进行计算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43" name="yt_shape_10843"/>
              <p:cNvSpPr txBox="1"/>
              <p:nvPr/>
            </p:nvSpPr>
            <p:spPr>
              <a:xfrm>
                <a:off x="540119" y="1395205"/>
                <a:ext cx="11492915" cy="34318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根据现有知识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不能求出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fec6"/>
                  </a:rPr>
                  <a:t>但是小红利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用它们计算出了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你知道她是怎么计算的吗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3" name="yt_shape_10843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431837"/>
              </a:xfrm>
              <a:prstGeom prst="rect">
                <a:avLst/>
              </a:prstGeom>
              <a:blipFill>
                <a:blip r:embed="rId2"/>
                <a:stretch>
                  <a:fillRect l="-1645" b="-44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277645" title="H_25.973701">
            <a:extLst>
              <a:ext uri="{FF2B5EF4-FFF2-40B4-BE49-F238E27FC236}">
                <a16:creationId xmlns:a16="http://schemas.microsoft.com/office/drawing/2014/main" id="{CBFB9559-502B-B388-1487-5CD79A92E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ABE390-EAE1-45B5-7A42-9D5D13296ACE}"/>
                  </a:ext>
                </a:extLst>
              </p:cNvPr>
              <p:cNvSpPr txBox="1"/>
              <p:nvPr/>
            </p:nvSpPr>
            <p:spPr>
              <a:xfrm>
                <a:off x="450108" y="2498321"/>
                <a:ext cx="39345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}">
                <a:extLst>
                  <a:ext uri="{FF2B5EF4-FFF2-40B4-BE49-F238E27FC236}">
                    <a16:creationId xmlns:a16="http://schemas.microsoft.com/office/drawing/2014/main" id="{71ABE390-EAE1-45B5-7A42-9D5D1329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8321"/>
                <a:ext cx="3934523" cy="768045"/>
              </a:xfrm>
              <a:prstGeom prst="rect">
                <a:avLst/>
              </a:prstGeom>
              <a:blipFill>
                <a:blip r:embed="rId4"/>
                <a:stretch>
                  <a:fillRect l="-2481" r="-24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EC4B4C-5A75-16B3-C9A9-0809D25B2026}"/>
                  </a:ext>
                </a:extLst>
              </p:cNvPr>
              <p:cNvSpPr txBox="1"/>
              <p:nvPr/>
            </p:nvSpPr>
            <p:spPr>
              <a:xfrm>
                <a:off x="450108" y="3172754"/>
                <a:ext cx="49505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45EC4B4C-5A75-16B3-C9A9-0809D25B2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72754"/>
                <a:ext cx="4950523" cy="768046"/>
              </a:xfrm>
              <a:prstGeom prst="rect">
                <a:avLst/>
              </a:prstGeom>
              <a:blipFill>
                <a:blip r:embed="rId5"/>
                <a:stretch>
                  <a:fillRect l="-1970" r="-197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E73FE46-217A-6386-B8CE-EE354BC5D86D}"/>
              </a:ext>
            </a:extLst>
          </p:cNvPr>
          <p:cNvSpPr txBox="1"/>
          <p:nvPr/>
        </p:nvSpPr>
        <p:spPr>
          <a:xfrm>
            <a:off x="450108" y="3847188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35720D-58E6-42BB-FFE3-DE20A8552A1F}"/>
              </a:ext>
            </a:extLst>
          </p:cNvPr>
          <p:cNvSpPr txBox="1"/>
          <p:nvPr/>
        </p:nvSpPr>
        <p:spPr>
          <a:xfrm>
            <a:off x="450108" y="4322676"/>
            <a:ext cx="34757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720</Words>
  <Application>Microsoft Office PowerPoint</Application>
  <PresentationFormat>宽屏</PresentationFormat>
  <Paragraphs>94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,isEnd</vt:lpstr>
      <vt:lpstr>_⨹_5_afec6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2024-05-09T08:08:18Z</dcterms:created>
  <dcterms:modified xsi:type="dcterms:W3CDTF">2024-05-09T09:06:05Z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