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12" r:id="rId4"/>
    <p:sldId id="313" r:id="rId5"/>
    <p:sldId id="305" r:id="rId6"/>
    <p:sldId id="314" r:id="rId7"/>
    <p:sldId id="315" r:id="rId8"/>
    <p:sldId id="307" r:id="rId9"/>
    <p:sldId id="316" r:id="rId10"/>
    <p:sldId id="318" r:id="rId11"/>
    <p:sldId id="309" r:id="rId12"/>
    <p:sldId id="320" r:id="rId13"/>
    <p:sldId id="322" r:id="rId14"/>
    <p:sldId id="310" r:id="rId15"/>
    <p:sldId id="323" r:id="rId16"/>
    <p:sldId id="324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852" y="3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bin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bin"/><Relationship Id="rId4" Type="http://schemas.openxmlformats.org/officeDocument/2006/relationships/image" Target="../media/image1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63" name="yt_shape_14463"/>
          <p:cNvSpPr txBox="1"/>
          <p:nvPr/>
        </p:nvSpPr>
        <p:spPr>
          <a:xfrm>
            <a:off x="540000" y="900000"/>
            <a:ext cx="468237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条形统计图与统计表结合</a:t>
            </a:r>
          </a:p>
        </p:txBody>
      </p:sp>
      <p:sp>
        <p:nvSpPr>
          <p:cNvPr id="14464" name="yt_shape_14464"/>
          <p:cNvSpPr txBox="1"/>
          <p:nvPr/>
        </p:nvSpPr>
        <p:spPr>
          <a:xfrm>
            <a:off x="540120" y="139520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邵阳市中考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某市对九年级学生进行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综合素质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评价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评价的结果为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1b49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良好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不合格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四个等级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b9897"/>
              </a:rPr>
              <a:t>现从中随机抽测了若干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综合素质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等级作为样本进行数据处理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c93ff"/>
              </a:rPr>
              <a:t>并作出了如下频数分布表和如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图所示的条形统计图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不完整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请根据图表中的信息回答下列问题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aphicFrame>
        <p:nvGraphicFramePr>
          <p:cNvPr id="14465" name="yt_table_14465" title="H_223.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7147507"/>
              </p:ext>
            </p:extLst>
          </p:nvPr>
        </p:nvGraphicFramePr>
        <p:xfrm>
          <a:off x="540000" y="3467267"/>
          <a:ext cx="7212184" cy="283464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0265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10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045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等级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频率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1600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1400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0.35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0.05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3" name="yt_shape_1715242857498" title="H_25.973701">
            <a:extLst>
              <a:ext uri="{FF2B5EF4-FFF2-40B4-BE49-F238E27FC236}">
                <a16:creationId xmlns:a16="http://schemas.microsoft.com/office/drawing/2014/main" id="{4F222BA9-6E85-F319-5203-9B4FE55C8D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pic>
        <p:nvPicPr>
          <p:cNvPr id="6" name="yt_image_14467" title="H_283.5">
            <a:extLst>
              <a:ext uri="">
                <a16:creationId xmlns:p14="http://schemas.microsoft.com/office/powerpoint/2010/main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65931" y="3498910"/>
            <a:ext cx="3765752" cy="2448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13" name="yt_shape_14513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长沙市中考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为增强学生安全意识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某校举行了一次全校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23893"/>
              </a:rPr>
              <a:t>名学生参加的安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全知识竞赛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从中随机抽取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名学生的竞赛成绩进行了分析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把成绩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90fe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所有竞赛成绩均不低于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分成四个等级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7688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0_e10d6"/>
              </a:rPr>
              <a:t>并根据分析结果绘制了不完整的频数直方图和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扇形统计图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image_1451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39616" y="3501008"/>
            <a:ext cx="3823348" cy="2614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image_14516" title="H_151.1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32104" y="4005064"/>
            <a:ext cx="3109318" cy="1919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18" name="yt_shape_14518"/>
          <p:cNvSpPr txBox="1"/>
          <p:nvPr/>
        </p:nvSpPr>
        <p:spPr>
          <a:xfrm>
            <a:off x="551384" y="1124744"/>
            <a:ext cx="549349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请根据以上信息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A572A5D-77D6-E780-3EB3-B6B03E200347}"/>
              </a:ext>
            </a:extLst>
          </p:cNvPr>
          <p:cNvSpPr txBox="1"/>
          <p:nvPr/>
        </p:nvSpPr>
        <p:spPr>
          <a:xfrm>
            <a:off x="2995023" y="1553426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03CFDF1-4852-FF05-4D5B-025047513F84}"/>
              </a:ext>
            </a:extLst>
          </p:cNvPr>
          <p:cNvSpPr txBox="1"/>
          <p:nvPr/>
        </p:nvSpPr>
        <p:spPr>
          <a:xfrm>
            <a:off x="4987336" y="1553426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4520"/>
          <p:cNvSpPr txBox="1"/>
          <p:nvPr/>
        </p:nvSpPr>
        <p:spPr>
          <a:xfrm>
            <a:off x="581842" y="2276872"/>
            <a:ext cx="546303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请补全频数直方图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补全的频数直方图，如图所示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7" name="yt_shape_14523"/>
          <p:cNvSpPr txBox="1"/>
          <p:nvPr/>
        </p:nvSpPr>
        <p:spPr>
          <a:xfrm>
            <a:off x="581842" y="3387842"/>
            <a:ext cx="3344634" cy="22343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2150" b="0" i="0" u="none" spc="-12150">
                <a:solidFill>
                  <a:srgbClr val="1EE3CF"/>
                </a:solidFill>
                <a:effectLst/>
                <a:latin typeface="宋体/Times New Roman" pitchFamily="122"/>
                <a:ea typeface="宋体" pitchFamily="122"/>
              </a:rPr>
              <a:t> </a:t>
            </a:r>
            <a:r>
              <a:rPr lang="en-US" altLang="zh-CN" sz="12150" b="0" i="0" u="none" spc="23331">
                <a:solidFill>
                  <a:srgbClr val="1EE3CF"/>
                </a:solidFill>
                <a:effectLst/>
                <a:latin typeface="宋体/Times New Roman" pitchFamily="122"/>
                <a:ea typeface="宋体" pitchFamily="122"/>
              </a:rPr>
              <a:t> </a:t>
            </a:r>
          </a:p>
        </p:txBody>
      </p:sp>
      <p:pic>
        <p:nvPicPr>
          <p:cNvPr id="8" name="yt_image_14522" title="H_190.8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1842" y="3387842"/>
            <a:ext cx="3346412" cy="2424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yt_shape_14525"/>
          <p:cNvSpPr txBox="1"/>
          <p:nvPr/>
        </p:nvSpPr>
        <p:spPr>
          <a:xfrm>
            <a:off x="581842" y="5862398"/>
            <a:ext cx="85936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扇形统计图中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等级所在扇形的圆心角度数为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2C7A340-457E-9E3D-59D0-79CC797B9A99}"/>
              </a:ext>
            </a:extLst>
          </p:cNvPr>
          <p:cNvSpPr txBox="1"/>
          <p:nvPr/>
        </p:nvSpPr>
        <p:spPr>
          <a:xfrm>
            <a:off x="491831" y="2705554"/>
            <a:ext cx="5590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补全的频数直方图，如图所示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31BF499-96B9-0B51-E650-D61325A685F6}"/>
              </a:ext>
            </a:extLst>
          </p:cNvPr>
          <p:cNvSpPr txBox="1"/>
          <p:nvPr/>
        </p:nvSpPr>
        <p:spPr>
          <a:xfrm>
            <a:off x="7630818" y="581559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144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" name="yt_image_1451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68652" y="2935979"/>
            <a:ext cx="3823348" cy="2614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yt_image_14516" title="H_151.1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32304" y="812594"/>
            <a:ext cx="3109318" cy="1919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10" grpId="0" build="allAtOnce"/>
      <p:bldP spid="1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6" name="yt_shape_14526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若把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等级定为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优秀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请你估计该校参加竞赛的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61d79"/>
              </a:rPr>
              <a:t>名学生中达到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优秀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等级的学生人数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答：估计该校参加竞赛的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名学生中达到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优秀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等级的学生人数有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2FA3409-6C3C-87C0-2E5B-ADB1EA9EA11D}"/>
              </a:ext>
            </a:extLst>
          </p:cNvPr>
          <p:cNvSpPr txBox="1"/>
          <p:nvPr/>
        </p:nvSpPr>
        <p:spPr>
          <a:xfrm>
            <a:off x="450108" y="1804170"/>
            <a:ext cx="4828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2E4CD92-D25D-0298-72A5-EFA56610E329}"/>
              </a:ext>
            </a:extLst>
          </p:cNvPr>
          <p:cNvSpPr txBox="1"/>
          <p:nvPr/>
        </p:nvSpPr>
        <p:spPr>
          <a:xfrm>
            <a:off x="450108" y="2279658"/>
            <a:ext cx="10467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答：估计该校参加竞赛的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名学生中达到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优秀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等级的学生人数有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" name="yt_image_1451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16080" y="3429000"/>
            <a:ext cx="3823348" cy="2614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yt_image_14516" title="H_151.1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672" y="3673080"/>
            <a:ext cx="3109318" cy="1919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9" name="yt_shape_14529"/>
          <p:cNvSpPr txBox="1"/>
          <p:nvPr/>
        </p:nvSpPr>
        <p:spPr>
          <a:xfrm>
            <a:off x="540000" y="900000"/>
            <a:ext cx="529792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条形统计图与折线统计图结合</a:t>
            </a:r>
          </a:p>
        </p:txBody>
      </p:sp>
      <p:sp>
        <p:nvSpPr>
          <p:cNvPr id="14530" name="yt_shape_14530"/>
          <p:cNvSpPr txBox="1"/>
          <p:nvPr/>
        </p:nvSpPr>
        <p:spPr>
          <a:xfrm>
            <a:off x="540119" y="1395205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宁波市中考改编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小明参加了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米跑的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期集训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e4cc8"/>
              </a:rPr>
              <a:t>每期集训结束时进行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根据他们集训时间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测试成绩绘制成如图所示两幅统计图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根据图中信息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1d07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期的集训共有多少天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天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期的集训共有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天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533" name="yt_image_14533" title="H_219.4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00056" y="3068960"/>
            <a:ext cx="5066856" cy="2786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715242857872" title="H_25.973701">
            <a:extLst>
              <a:ext uri="{FF2B5EF4-FFF2-40B4-BE49-F238E27FC236}">
                <a16:creationId xmlns:a16="http://schemas.microsoft.com/office/drawing/2014/main" id="{AE467061-5D9E-7EC2-A4D5-7705174885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8F72FFD-844C-683F-CFC1-B28C53C07FBB}"/>
              </a:ext>
            </a:extLst>
          </p:cNvPr>
          <p:cNvSpPr txBox="1"/>
          <p:nvPr/>
        </p:nvSpPr>
        <p:spPr>
          <a:xfrm>
            <a:off x="450108" y="3250351"/>
            <a:ext cx="5590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天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56615F6-E865-8839-9F44-9AA6CF381CC5}"/>
              </a:ext>
            </a:extLst>
          </p:cNvPr>
          <p:cNvSpPr txBox="1"/>
          <p:nvPr/>
        </p:nvSpPr>
        <p:spPr>
          <a:xfrm>
            <a:off x="450108" y="3725839"/>
            <a:ext cx="3761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期的集训共有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35" name="yt_shape_14535"/>
          <p:cNvSpPr txBox="1"/>
          <p:nvPr/>
        </p:nvSpPr>
        <p:spPr>
          <a:xfrm>
            <a:off x="540000" y="900000"/>
            <a:ext cx="9387185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哪一期小聪的成绩比他上一期的成绩进步最多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进步了多少秒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11.72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11.52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秒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期小聪的成绩比他上一期的成绩进步最多，进步了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秒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537" name="yt_image_14537" title="H_219.4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8048" y="3201580"/>
            <a:ext cx="5066856" cy="2786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7BEF4B8-75F3-9543-C910-5C310F178B82}"/>
              </a:ext>
            </a:extLst>
          </p:cNvPr>
          <p:cNvSpPr txBox="1"/>
          <p:nvPr/>
        </p:nvSpPr>
        <p:spPr>
          <a:xfrm>
            <a:off x="449989" y="1328682"/>
            <a:ext cx="488188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11.72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11.52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38A42B9-0745-1AC1-1AEA-1E931CCA5900}"/>
              </a:ext>
            </a:extLst>
          </p:cNvPr>
          <p:cNvSpPr txBox="1"/>
          <p:nvPr/>
        </p:nvSpPr>
        <p:spPr>
          <a:xfrm>
            <a:off x="449989" y="1804170"/>
            <a:ext cx="871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期小聪的成绩比他上一期的成绩进步最多，进步了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39" name="yt_shape_14539"/>
          <p:cNvSpPr txBox="1"/>
          <p:nvPr/>
        </p:nvSpPr>
        <p:spPr>
          <a:xfrm>
            <a:off x="540119" y="900000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根据统计数据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结合体育运动的实际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从集训时间和测试成绩这两方面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d551"/>
              </a:rPr>
              <a:t>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要说说你的想法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31_b3fb1"/>
              </a:rPr>
              <a:t>个人测试成绩与很多因素有关，如集训时间不是越长越好，集训时间过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长，可能会造成劳累，导致成绩下降；集训的时间为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天或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天时成绩较好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2_632fe"/>
              </a:rPr>
              <a:t>合理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541" name="yt_image_14541" title="H_219.4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00056" y="3324246"/>
            <a:ext cx="5066856" cy="2786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8C7F858-CB2A-9F9F-2D1C-A29AD519DE74}"/>
              </a:ext>
            </a:extLst>
          </p:cNvPr>
          <p:cNvSpPr txBox="1"/>
          <p:nvPr/>
        </p:nvSpPr>
        <p:spPr>
          <a:xfrm>
            <a:off x="450108" y="1804170"/>
            <a:ext cx="1106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31_b3fb1"/>
              </a:rPr>
              <a:t>个人测试成绩与很多因素有关，如集训时间不是越长越好，集训时间过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40CF0DD-0C4B-598F-B0C7-FC90AE79272A}"/>
              </a:ext>
            </a:extLst>
          </p:cNvPr>
          <p:cNvSpPr txBox="1"/>
          <p:nvPr/>
        </p:nvSpPr>
        <p:spPr>
          <a:xfrm>
            <a:off x="450108" y="2279658"/>
            <a:ext cx="1129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长，可能会造成劳累，导致成绩下降；集训的时间为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天或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天时成绩较好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2_632fe"/>
              </a:rPr>
              <a:t>合理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1B94988-4365-F818-4482-49627D13D4D6}"/>
              </a:ext>
            </a:extLst>
          </p:cNvPr>
          <p:cNvSpPr txBox="1"/>
          <p:nvPr/>
        </p:nvSpPr>
        <p:spPr>
          <a:xfrm>
            <a:off x="450108" y="2755146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67" name="yt_image_14467" title="H_283.5">
            <a:extLst>
              <a:ext uri="">
                <a16:creationId xmlns:p14="http://schemas.microsoft.com/office/powerpoint/2010/main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2224" y="1052736"/>
            <a:ext cx="3428271" cy="2228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469" name="yt_shape_14469"/>
              <p:cNvSpPr txBox="1"/>
              <p:nvPr/>
            </p:nvSpPr>
            <p:spPr>
              <a:xfrm>
                <a:off x="540000" y="1052737"/>
                <a:ext cx="7309693" cy="16030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求频数分布表中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被调查的人数为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0.05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4000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0.4.</a:t>
                </a:r>
              </a:p>
            </p:txBody>
          </p:sp>
        </mc:Choice>
        <mc:Fallback>
          <p:sp>
            <p:nvSpPr>
              <p:cNvPr id="14469" name="yt_shape_144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052737"/>
                <a:ext cx="7309693" cy="1603003"/>
              </a:xfrm>
              <a:prstGeom prst="rect">
                <a:avLst/>
              </a:prstGeom>
              <a:blipFill>
                <a:blip r:embed="rId3"/>
                <a:stretch>
                  <a:fillRect l="-2585" t="-3422" r="-1585" b="-53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B7AB425-8D8C-2625-E9CC-D5B4D44EE3D1}"/>
              </a:ext>
            </a:extLst>
          </p:cNvPr>
          <p:cNvSpPr txBox="1"/>
          <p:nvPr/>
        </p:nvSpPr>
        <p:spPr>
          <a:xfrm>
            <a:off x="449989" y="1481419"/>
            <a:ext cx="7419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被调查的人数为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0.05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05D0C3B-1870-E29A-85E1-33470FC5AEFD}"/>
                  </a:ext>
                </a:extLst>
              </p:cNvPr>
              <p:cNvSpPr txBox="1"/>
              <p:nvPr/>
            </p:nvSpPr>
            <p:spPr>
              <a:xfrm>
                <a:off x="449989" y="1956907"/>
                <a:ext cx="5323586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4000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05D0C3B-1870-E29A-85E1-33470FC5AE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56907"/>
                <a:ext cx="5323586" cy="730136"/>
              </a:xfrm>
              <a:prstGeom prst="rect">
                <a:avLst/>
              </a:prstGeom>
              <a:blipFill>
                <a:blip r:embed="rId4"/>
                <a:stretch>
                  <a:fillRect l="-1833" r="-1833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4472"/>
          <p:cNvSpPr txBox="1"/>
          <p:nvPr/>
        </p:nvSpPr>
        <p:spPr>
          <a:xfrm>
            <a:off x="540000" y="2687043"/>
            <a:ext cx="3000821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补全条形统计图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如图所示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7" name="yt_image_14474" title="H_129.96">
            <a:extLst>
              <a:ext uri="">
                <a16:creationId xmlns:p14="http://schemas.microsoft.com/office/powerpoint/2010/main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0000" y="3798013"/>
            <a:ext cx="2825512" cy="1650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95755E82-AB50-BC0A-8595-11EF9CC5AE90}"/>
              </a:ext>
            </a:extLst>
          </p:cNvPr>
          <p:cNvSpPr txBox="1"/>
          <p:nvPr/>
        </p:nvSpPr>
        <p:spPr>
          <a:xfrm>
            <a:off x="449989" y="3115725"/>
            <a:ext cx="2847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75" name="yt_shape_14475"/>
          <p:cNvSpPr txBox="1"/>
          <p:nvPr/>
        </p:nvSpPr>
        <p:spPr>
          <a:xfrm>
            <a:off x="407249" y="-792196"/>
            <a:ext cx="2828082" cy="15263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300" b="0" i="0" u="none" spc="-8300">
                <a:solidFill>
                  <a:srgbClr val="1EE3CF"/>
                </a:solidFill>
                <a:effectLst/>
                <a:latin typeface="宋体/Times New Roman" pitchFamily="83"/>
                <a:ea typeface="宋体" pitchFamily="83"/>
              </a:rPr>
              <a:t> </a:t>
            </a:r>
            <a:r>
              <a:rPr lang="en-US" altLang="zh-CN" sz="8300" b="0" i="0" u="none" spc="20178">
                <a:solidFill>
                  <a:srgbClr val="1EE3CF"/>
                </a:solidFill>
                <a:effectLst/>
                <a:latin typeface="宋体/Times New Roman" pitchFamily="83"/>
                <a:ea typeface="宋体" pitchFamily="83"/>
              </a:rPr>
              <a:t> </a:t>
            </a:r>
          </a:p>
        </p:txBody>
      </p:sp>
      <p:sp>
        <p:nvSpPr>
          <p:cNvPr id="14477" name="yt_shape_14477"/>
          <p:cNvSpPr txBox="1"/>
          <p:nvPr/>
        </p:nvSpPr>
        <p:spPr>
          <a:xfrm>
            <a:off x="407368" y="90872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该市九年级学生约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80000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8_314b0"/>
              </a:rPr>
              <a:t>试估计该市有多少名九年级学生可以评为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级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80000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答：估计该市有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名九年级学生可以评为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级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D367B71-EAA5-A662-F6C3-0DEC7ABE5F74}"/>
              </a:ext>
            </a:extLst>
          </p:cNvPr>
          <p:cNvSpPr txBox="1"/>
          <p:nvPr/>
        </p:nvSpPr>
        <p:spPr>
          <a:xfrm>
            <a:off x="317357" y="1812890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C9D5D8-9518-6D2D-E05C-F853077A6DDA}"/>
              </a:ext>
            </a:extLst>
          </p:cNvPr>
          <p:cNvSpPr txBox="1"/>
          <p:nvPr/>
        </p:nvSpPr>
        <p:spPr>
          <a:xfrm>
            <a:off x="317357" y="2288378"/>
            <a:ext cx="7395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答：估计该市有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名九年级学生可以评为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" name="yt_image_14474" title="H_129.96">
            <a:extLst>
              <a:ext uri="">
                <a16:creationId xmlns:p14="http://schemas.microsoft.com/office/powerpoint/2010/main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288" y="1796370"/>
            <a:ext cx="2825512" cy="1650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80" name="yt_shape_14480"/>
          <p:cNvSpPr txBox="1"/>
          <p:nvPr/>
        </p:nvSpPr>
        <p:spPr>
          <a:xfrm>
            <a:off x="540000" y="900000"/>
            <a:ext cx="468237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扇形统计图与统计表结合</a:t>
            </a:r>
          </a:p>
        </p:txBody>
      </p:sp>
      <p:sp>
        <p:nvSpPr>
          <p:cNvPr id="14481" name="yt_shape_14481"/>
          <p:cNvSpPr txBox="1"/>
          <p:nvPr/>
        </p:nvSpPr>
        <p:spPr>
          <a:xfrm>
            <a:off x="540120" y="1395205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丽水市中考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为全面提升中小学生体质健康水平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399f6"/>
              </a:rPr>
              <a:t>我市开展了儿童青少年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正脊行动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8_65d97"/>
              </a:rPr>
              <a:t>人民医院专家组随机抽取某校各年级部分学生进行了脊柱健康状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况筛查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根据筛查情况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李老师绘制了两幅不完整的统计图表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f1b74"/>
              </a:rPr>
              <a:t>请根据图表信息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解答下列问题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482" name="yt_table_14482" title="H_223.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1362926"/>
              </p:ext>
            </p:extLst>
          </p:nvPr>
        </p:nvGraphicFramePr>
        <p:xfrm>
          <a:off x="540000" y="3450787"/>
          <a:ext cx="7428207" cy="283464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955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178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55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类别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检查结果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正常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170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轻度侧弯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中度侧弯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重度侧弯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 dirty="0"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3" name="yt_shape_1715242857609" title="H_25.973701">
            <a:extLst>
              <a:ext uri="{FF2B5EF4-FFF2-40B4-BE49-F238E27FC236}">
                <a16:creationId xmlns:a16="http://schemas.microsoft.com/office/drawing/2014/main" id="{BC26FFD5-60D1-2A1D-5925-0EF38630A0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pic>
        <p:nvPicPr>
          <p:cNvPr id="6" name="yt_image_14486" title="H_115.29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32304" y="4136015"/>
            <a:ext cx="2581439" cy="1464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84" name="yt_shape_14484"/>
          <p:cNvSpPr txBox="1"/>
          <p:nvPr/>
        </p:nvSpPr>
        <p:spPr>
          <a:xfrm>
            <a:off x="540000" y="900000"/>
            <a:ext cx="730969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求所抽取的学生总人数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抽取的学生总人数是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170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488" name="yt_shape_14488"/>
          <p:cNvSpPr txBox="1"/>
          <p:nvPr/>
        </p:nvSpPr>
        <p:spPr>
          <a:xfrm>
            <a:off x="560340" y="1977334"/>
            <a:ext cx="10002738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该校共有学生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请估算脊柱侧弯程度为中度和重度的总人数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由扇形统计图可得，脊柱侧弯程度为中度和重度的总人数为：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1600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％）＝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1600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答：估计脊柱侧弯程度为中度和重度的总人数是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CF1F313-CBE2-3A8A-65AE-BF882E684B0D}"/>
              </a:ext>
            </a:extLst>
          </p:cNvPr>
          <p:cNvSpPr txBox="1"/>
          <p:nvPr/>
        </p:nvSpPr>
        <p:spPr>
          <a:xfrm>
            <a:off x="449989" y="1328682"/>
            <a:ext cx="7419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抽取的学生总人数是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CEF24B5-E7B2-5919-14E5-6FD6058C76CD}"/>
              </a:ext>
            </a:extLst>
          </p:cNvPr>
          <p:cNvSpPr txBox="1"/>
          <p:nvPr/>
        </p:nvSpPr>
        <p:spPr>
          <a:xfrm>
            <a:off x="470329" y="2406016"/>
            <a:ext cx="9781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由扇形统计图可得，脊柱侧弯程度为中度和重度的总人数为：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69B89AE-4B7D-9B35-8E50-2B2256A84B30}"/>
              </a:ext>
            </a:extLst>
          </p:cNvPr>
          <p:cNvSpPr txBox="1"/>
          <p:nvPr/>
        </p:nvSpPr>
        <p:spPr>
          <a:xfrm>
            <a:off x="470329" y="2881504"/>
            <a:ext cx="6961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1BCB0C2-8DA7-6DDF-0237-75560FC256B2}"/>
              </a:ext>
            </a:extLst>
          </p:cNvPr>
          <p:cNvSpPr txBox="1"/>
          <p:nvPr/>
        </p:nvSpPr>
        <p:spPr>
          <a:xfrm>
            <a:off x="470329" y="3356992"/>
            <a:ext cx="7266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答：估计脊柱侧弯程度为中度和重度的总人数是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" name="yt_image_14486" title="H_115.29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60896" y="3244821"/>
            <a:ext cx="2581439" cy="1464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92" name="yt_shape_14492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为保护学生脊柱健康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请结合上述统计数据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提出一条合理的建议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答案不唯一，例如：该校学生脊柱侧弯人数占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9_3a3db"/>
              </a:rPr>
              <a:t>，说明该校学生脊柱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侧弯情况较为严重，建议学校要每天组织学生做护脊操等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494" name="yt_image_14494" title="H_115.29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0336" y="2564904"/>
            <a:ext cx="2581439" cy="1464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1B2315E-0499-CAF7-0CCF-E3F8D172743D}"/>
              </a:ext>
            </a:extLst>
          </p:cNvPr>
          <p:cNvSpPr txBox="1"/>
          <p:nvPr/>
        </p:nvSpPr>
        <p:spPr>
          <a:xfrm>
            <a:off x="450108" y="1328682"/>
            <a:ext cx="1106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答案不唯一，例如：该校学生脊柱侧弯人数占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9_3a3db"/>
              </a:rPr>
              <a:t>，说明该校学生脊柱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FB74A5D-8922-C48E-E9AD-D70547D670D4}"/>
              </a:ext>
            </a:extLst>
          </p:cNvPr>
          <p:cNvSpPr txBox="1"/>
          <p:nvPr/>
        </p:nvSpPr>
        <p:spPr>
          <a:xfrm>
            <a:off x="450108" y="1804170"/>
            <a:ext cx="7876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侧弯情况较为严重，建议学校要每天组织学生做护脊操等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96" name="yt_shape_14496"/>
          <p:cNvSpPr txBox="1"/>
          <p:nvPr/>
        </p:nvSpPr>
        <p:spPr>
          <a:xfrm>
            <a:off x="540000" y="900000"/>
            <a:ext cx="529792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条形统计图与扇形统计图结合</a:t>
            </a:r>
          </a:p>
        </p:txBody>
      </p:sp>
      <p:sp>
        <p:nvSpPr>
          <p:cNvPr id="14497" name="yt_shape_14497"/>
          <p:cNvSpPr txBox="1"/>
          <p:nvPr/>
        </p:nvSpPr>
        <p:spPr>
          <a:xfrm>
            <a:off x="540120" y="1395205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锦州市中考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目前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教育部等八部门联合印发了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481b6"/>
              </a:rPr>
              <a:t>全国青少年学生读书行动实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施方案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某校为落实该方案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成立了四个主题阅读社团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民俗文化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a68a"/>
              </a:rPr>
              <a:t>节日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文化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古典诗词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红色经典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学校规定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47577"/>
              </a:rPr>
              <a:t>每名学生必须参加且只能参加其中一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个社团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学校随机对部分学生选择社团的情况进行了调查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02a1e"/>
              </a:rPr>
              <a:t>下面是根据调查结果绘制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的两幅不完整的统计图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715242857716" title="H_25.973701">
            <a:extLst>
              <a:ext uri="{FF2B5EF4-FFF2-40B4-BE49-F238E27FC236}">
                <a16:creationId xmlns:a16="http://schemas.microsoft.com/office/drawing/2014/main" id="{243B94EF-FA25-1353-0DB1-ED3E10C375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pic>
        <p:nvPicPr>
          <p:cNvPr id="5" name="yt_image_14498" title="H_29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5126" y="3761262"/>
            <a:ext cx="4730563" cy="2641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yt_image_14499" title="H_230.8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68008" y="3933056"/>
            <a:ext cx="2329262" cy="2053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00" name="yt_shape_14500"/>
          <p:cNvSpPr txBox="1"/>
          <p:nvPr/>
        </p:nvSpPr>
        <p:spPr>
          <a:xfrm>
            <a:off x="479257" y="-2913136"/>
            <a:ext cx="10081029" cy="348486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8950" b="0" i="0" u="none" spc="-18950">
                <a:solidFill>
                  <a:srgbClr val="1EE3CF"/>
                </a:solidFill>
                <a:effectLst/>
                <a:latin typeface="宋体/Times New Roman" pitchFamily="127"/>
                <a:ea typeface="宋体" pitchFamily="127"/>
              </a:rPr>
              <a:t> </a:t>
            </a:r>
            <a:r>
              <a:rPr lang="en-US" altLang="zh-CN" sz="18950" b="0" i="0" u="none" spc="48477">
                <a:solidFill>
                  <a:srgbClr val="1EE3CF"/>
                </a:solidFill>
                <a:effectLst/>
                <a:latin typeface="宋体/Times New Roman" pitchFamily="127"/>
                <a:ea typeface="宋体" pitchFamily="127"/>
              </a:rPr>
              <a:t> </a:t>
            </a:r>
            <a:r>
              <a:rPr lang="en-US" altLang="zh-CN" sz="14700" b="0" i="0" u="none" spc="22521">
                <a:solidFill>
                  <a:srgbClr val="1EE3CF"/>
                </a:solidFill>
                <a:effectLst/>
                <a:latin typeface="宋体/Times New Roman" pitchFamily="127"/>
                <a:ea typeface="宋体" pitchFamily="127"/>
              </a:rPr>
              <a:t> </a:t>
            </a:r>
          </a:p>
        </p:txBody>
      </p:sp>
      <p:sp>
        <p:nvSpPr>
          <p:cNvPr id="14502" name="yt_shape_14502"/>
          <p:cNvSpPr txBox="1"/>
          <p:nvPr/>
        </p:nvSpPr>
        <p:spPr>
          <a:xfrm>
            <a:off x="479376" y="90872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请根据图中提供的信息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本次随机调查的学生有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在扇形统计图中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81afb,isEnd"/>
              </a:rPr>
              <a:t>部分圆心角的度数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01615DF-B985-436F-B14D-2DF96A4B23C1}"/>
              </a:ext>
            </a:extLst>
          </p:cNvPr>
          <p:cNvSpPr txBox="1"/>
          <p:nvPr/>
        </p:nvSpPr>
        <p:spPr>
          <a:xfrm>
            <a:off x="4504165" y="133740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8F6F3C0-6B54-437B-9993-EC111D079A55}"/>
              </a:ext>
            </a:extLst>
          </p:cNvPr>
          <p:cNvSpPr txBox="1"/>
          <p:nvPr/>
        </p:nvSpPr>
        <p:spPr>
          <a:xfrm>
            <a:off x="998965" y="1812890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36°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yt_shape_14504"/>
          <p:cNvSpPr txBox="1"/>
          <p:nvPr/>
        </p:nvSpPr>
        <p:spPr>
          <a:xfrm>
            <a:off x="479257" y="2375993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通过计算补全条形统计图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被调查的学生中，选择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社团的人数为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2_c46b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补全图形如图所示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5" name="yt_shape_14507"/>
          <p:cNvSpPr txBox="1"/>
          <p:nvPr/>
        </p:nvSpPr>
        <p:spPr>
          <a:xfrm>
            <a:off x="479138" y="4447226"/>
            <a:ext cx="3432799" cy="168270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150" b="0" i="0" u="none" spc="-9150">
                <a:solidFill>
                  <a:srgbClr val="1EE3CF"/>
                </a:solidFill>
                <a:effectLst/>
                <a:latin typeface="宋体/Times New Roman" pitchFamily="92"/>
                <a:ea typeface="宋体" pitchFamily="92"/>
              </a:rPr>
              <a:t> </a:t>
            </a:r>
            <a:r>
              <a:rPr lang="en-US" altLang="zh-CN" sz="9150" b="0" i="0" u="none" spc="24706">
                <a:solidFill>
                  <a:srgbClr val="1EE3CF"/>
                </a:solidFill>
                <a:effectLst/>
                <a:latin typeface="宋体/Times New Roman" pitchFamily="92"/>
                <a:ea typeface="宋体" pitchFamily="92"/>
              </a:rPr>
              <a:t> </a:t>
            </a:r>
          </a:p>
        </p:txBody>
      </p:sp>
      <p:pic>
        <p:nvPicPr>
          <p:cNvPr id="16" name="yt_image_14506" title="H_143.3369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138" y="4036619"/>
            <a:ext cx="3425810" cy="1820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E8D6161D-17B7-39CB-DE66-731AA67517B3}"/>
              </a:ext>
            </a:extLst>
          </p:cNvPr>
          <p:cNvSpPr txBox="1"/>
          <p:nvPr/>
        </p:nvSpPr>
        <p:spPr>
          <a:xfrm>
            <a:off x="389246" y="2804675"/>
            <a:ext cx="10595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被调查的学生中，选择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社团的人数为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2_c46b4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57BEE1D-44A8-B68C-0480-C923643B0EA0}"/>
              </a:ext>
            </a:extLst>
          </p:cNvPr>
          <p:cNvSpPr txBox="1"/>
          <p:nvPr/>
        </p:nvSpPr>
        <p:spPr>
          <a:xfrm>
            <a:off x="10660168" y="2775944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名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AEB0F88-671D-0D84-1A98-F46F9FC9B183}"/>
              </a:ext>
            </a:extLst>
          </p:cNvPr>
          <p:cNvSpPr txBox="1"/>
          <p:nvPr/>
        </p:nvSpPr>
        <p:spPr>
          <a:xfrm>
            <a:off x="389246" y="3345044"/>
            <a:ext cx="2694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补全图形如图所示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20" name="yt_image_14498" title="H_29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06201" y="3710766"/>
            <a:ext cx="4730563" cy="2641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yt_image_14499" title="H_230.8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29083" y="3882560"/>
            <a:ext cx="2329262" cy="2053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17" grpId="0" build="allAtOnce"/>
      <p:bldP spid="18" grpId="0" build="allAtOnce"/>
      <p:bldP spid="1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509" name="yt_shape_14509"/>
              <p:cNvSpPr txBox="1"/>
              <p:nvPr/>
            </p:nvSpPr>
            <p:spPr>
              <a:xfrm>
                <a:off x="540119" y="900000"/>
                <a:ext cx="11492915" cy="20708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若该校共有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名学生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请根据以上调查结果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估计全校参加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7fc53"/>
                  </a:rPr>
                  <a:t>社团的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估计全校参加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社团的人数有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答：估计全校参加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社团的人数有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名学生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509" name="yt_shape_14509" descr="{&quot;rangeId&quot;:1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070823"/>
              </a:xfrm>
              <a:prstGeom prst="rect">
                <a:avLst/>
              </a:prstGeom>
              <a:blipFill>
                <a:blip r:embed="rId2"/>
                <a:stretch>
                  <a:fillRect l="-1645" t="-2655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B904D75-847D-88AB-2320-ED90B5F69294}"/>
                  </a:ext>
                </a:extLst>
              </p:cNvPr>
              <p:cNvSpPr txBox="1"/>
              <p:nvPr/>
            </p:nvSpPr>
            <p:spPr>
              <a:xfrm>
                <a:off x="450108" y="1804170"/>
                <a:ext cx="9154223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估计全校参加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社团的人数有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1800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540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名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4}">
                <a:extLst>
                  <a:ext uri="{FF2B5EF4-FFF2-40B4-BE49-F238E27FC236}">
                    <a16:creationId xmlns:a16="http://schemas.microsoft.com/office/drawing/2014/main" id="{AB904D75-847D-88AB-2320-ED90B5F692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804170"/>
                <a:ext cx="9154223" cy="769062"/>
              </a:xfrm>
              <a:prstGeom prst="rect">
                <a:avLst/>
              </a:prstGeom>
              <a:blipFill>
                <a:blip r:embed="rId3"/>
                <a:stretch>
                  <a:fillRect l="-1065" r="-99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0C9D5FB1-5F05-A1C2-20A0-19DCC03EECE3}"/>
              </a:ext>
            </a:extLst>
          </p:cNvPr>
          <p:cNvSpPr txBox="1"/>
          <p:nvPr/>
        </p:nvSpPr>
        <p:spPr>
          <a:xfrm>
            <a:off x="450108" y="2479620"/>
            <a:ext cx="682059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答：估计全校参加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社团的人数有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名学生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" name="yt_image_14498" title="H_29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33158" y="3501258"/>
            <a:ext cx="4730563" cy="2641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yt_image_14499" title="H_230.8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56040" y="3673052"/>
            <a:ext cx="2329262" cy="2053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1260</Words>
  <Application>Microsoft Office PowerPoint</Application>
  <PresentationFormat>宽屏</PresentationFormat>
  <Paragraphs>118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56" baseType="lpstr">
      <vt:lpstr>,isEnd</vt:lpstr>
      <vt:lpstr>_⨹_1_21b49</vt:lpstr>
      <vt:lpstr>_⨹_1_490fe</vt:lpstr>
      <vt:lpstr>_⨹_1_71d07</vt:lpstr>
      <vt:lpstr>_⨹_1_87688</vt:lpstr>
      <vt:lpstr>_⨹_1_ed551</vt:lpstr>
      <vt:lpstr>_⨹_10_399f6</vt:lpstr>
      <vt:lpstr>_⨹_10_b9897</vt:lpstr>
      <vt:lpstr>_⨹_11_02a1e</vt:lpstr>
      <vt:lpstr>_⨹_12_481b6</vt:lpstr>
      <vt:lpstr>_⨹_13_c93ff</vt:lpstr>
      <vt:lpstr>_⨹_16_47577</vt:lpstr>
      <vt:lpstr>_⨹_18_314b0</vt:lpstr>
      <vt:lpstr>_⨹_2_5a68a</vt:lpstr>
      <vt:lpstr>_⨹_2_632fe</vt:lpstr>
      <vt:lpstr>_⨹_2_c46b4</vt:lpstr>
      <vt:lpstr>_⨹_20_e10d6</vt:lpstr>
      <vt:lpstr>_⨹_28_65d97</vt:lpstr>
      <vt:lpstr>_⨹_3_7fc53</vt:lpstr>
      <vt:lpstr>_⨹_31_b3fb1</vt:lpstr>
      <vt:lpstr>_⨹_6_61d79</vt:lpstr>
      <vt:lpstr>_⨹_7_23893</vt:lpstr>
      <vt:lpstr>_⨹_7_f1b74</vt:lpstr>
      <vt:lpstr>_⨹_8_81afb,isEnd</vt:lpstr>
      <vt:lpstr>_⨹_9_3a3db</vt:lpstr>
      <vt:lpstr>_⨹_9_e4cc8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2024-05-09T08:08:18Z</dcterms:created>
  <dcterms:modified xsi:type="dcterms:W3CDTF">2024-05-10T05:07:41Z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