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0" r:id="rId8"/>
    <p:sldId id="311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6" name="yt_shape_10766"/>
          <p:cNvSpPr txBox="1"/>
          <p:nvPr/>
        </p:nvSpPr>
        <p:spPr>
          <a:xfrm>
            <a:off x="540000" y="900000"/>
            <a:ext cx="637834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误区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混淆法则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丹东市中考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68" name="yt_table_1076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827419"/>
              </p:ext>
            </p:extLst>
          </p:nvPr>
        </p:nvGraphicFramePr>
        <p:xfrm>
          <a:off x="540047" y="1865467"/>
          <a:ext cx="6617018" cy="950976"/>
        </p:xfrm>
        <a:graphic>
          <a:graphicData uri="http://schemas.openxmlformats.org/drawingml/2006/table">
            <a:tbl>
              <a:tblPr/>
              <a:tblGrid>
                <a:gridCol w="4118293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  <a:gridCol w="2498725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</a:tbl>
          </a:graphicData>
        </a:graphic>
      </p:graphicFrame>
      <p:sp>
        <p:nvSpPr>
          <p:cNvPr id="10770" name="yt_shape_10770"/>
          <p:cNvSpPr txBox="1"/>
          <p:nvPr/>
        </p:nvSpPr>
        <p:spPr>
          <a:xfrm>
            <a:off x="540000" y="2867021"/>
            <a:ext cx="4725653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DF8693-40F2-C765-F2C7-A8EAFC40D828}"/>
              </a:ext>
            </a:extLst>
          </p:cNvPr>
          <p:cNvSpPr txBox="1"/>
          <p:nvPr/>
        </p:nvSpPr>
        <p:spPr>
          <a:xfrm>
            <a:off x="593638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06C52C-5E60-F973-8771-53B10D9D23FE}"/>
              </a:ext>
            </a:extLst>
          </p:cNvPr>
          <p:cNvSpPr txBox="1"/>
          <p:nvPr/>
        </p:nvSpPr>
        <p:spPr>
          <a:xfrm>
            <a:off x="449989" y="3771192"/>
            <a:ext cx="301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B542D2-58B0-F228-6C89-1F13F35C5490}"/>
              </a:ext>
            </a:extLst>
          </p:cNvPr>
          <p:cNvSpPr txBox="1"/>
          <p:nvPr/>
        </p:nvSpPr>
        <p:spPr>
          <a:xfrm>
            <a:off x="1631504" y="4282456"/>
            <a:ext cx="86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B65D2F-E42E-036B-E3C0-08754F74D662}"/>
              </a:ext>
            </a:extLst>
          </p:cNvPr>
          <p:cNvSpPr txBox="1"/>
          <p:nvPr/>
        </p:nvSpPr>
        <p:spPr>
          <a:xfrm>
            <a:off x="449989" y="5197655"/>
            <a:ext cx="337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0118AD-3D73-E87F-2679-C4A9EF9E47AB}"/>
              </a:ext>
            </a:extLst>
          </p:cNvPr>
          <p:cNvSpPr txBox="1"/>
          <p:nvPr/>
        </p:nvSpPr>
        <p:spPr>
          <a:xfrm>
            <a:off x="1631504" y="5708920"/>
            <a:ext cx="13199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76" name="yt_shape_10776"/>
              <p:cNvSpPr txBox="1"/>
              <p:nvPr/>
            </p:nvSpPr>
            <p:spPr>
              <a:xfrm>
                <a:off x="540000" y="900000"/>
                <a:ext cx="5171287" cy="25627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76" name="yt_shape_10776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171287" cy="2562753"/>
              </a:xfrm>
              <a:prstGeom prst="rect">
                <a:avLst/>
              </a:prstGeom>
              <a:blipFill>
                <a:blip r:embed="rId2"/>
                <a:stretch>
                  <a:fillRect l="-3656" t="-2143" r="-2712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1202528-337E-5961-3B1D-8F57FEFE1E38}"/>
              </a:ext>
            </a:extLst>
          </p:cNvPr>
          <p:cNvSpPr txBox="1"/>
          <p:nvPr/>
        </p:nvSpPr>
        <p:spPr>
          <a:xfrm>
            <a:off x="449989" y="1328682"/>
            <a:ext cx="3326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0B035C-04C4-6A7B-1007-0BCB5E299DDD}"/>
              </a:ext>
            </a:extLst>
          </p:cNvPr>
          <p:cNvSpPr txBox="1"/>
          <p:nvPr/>
        </p:nvSpPr>
        <p:spPr>
          <a:xfrm>
            <a:off x="449989" y="1804170"/>
            <a:ext cx="2955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6E6D3F-119E-E808-3DAA-B24D086E5DAF}"/>
              </a:ext>
            </a:extLst>
          </p:cNvPr>
          <p:cNvSpPr txBox="1"/>
          <p:nvPr/>
        </p:nvSpPr>
        <p:spPr>
          <a:xfrm>
            <a:off x="449989" y="2279658"/>
            <a:ext cx="129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0F78B0-7421-3128-ECEA-224BE19582D4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784924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4, 'mathAnswerShape': 1}">
                <a:extLst>
                  <a:ext uri="{FF2B5EF4-FFF2-40B4-BE49-F238E27FC236}">
                    <a16:creationId xmlns:a16="http://schemas.microsoft.com/office/drawing/2014/main" id="{F30F78B0-7421-3128-ECEA-224BE19582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784924" cy="729628"/>
              </a:xfrm>
              <a:prstGeom prst="rect">
                <a:avLst/>
              </a:prstGeom>
              <a:blipFill>
                <a:blip r:embed="rId3"/>
                <a:stretch>
                  <a:fillRect l="-12403" r="-1240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8" name="yt_shape_10778"/>
          <p:cNvSpPr txBox="1"/>
          <p:nvPr/>
        </p:nvSpPr>
        <p:spPr>
          <a:xfrm>
            <a:off x="540000" y="900000"/>
            <a:ext cx="914833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误区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弄错底数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下面是某次数学测验同学们的计算摘录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80" name="yt_table_1078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859335"/>
              </p:ext>
            </p:extLst>
          </p:nvPr>
        </p:nvGraphicFramePr>
        <p:xfrm>
          <a:off x="540047" y="1865467"/>
          <a:ext cx="7434581" cy="950976"/>
        </p:xfrm>
        <a:graphic>
          <a:graphicData uri="http://schemas.openxmlformats.org/drawingml/2006/table">
            <a:tbl>
              <a:tblPr/>
              <a:tblGrid>
                <a:gridCol w="3823018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  <a:gridCol w="3611563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</a:tbl>
          </a:graphicData>
        </a:graphic>
      </p:graphicFrame>
      <p:sp>
        <p:nvSpPr>
          <p:cNvPr id="10782" name="yt_shape_10782"/>
          <p:cNvSpPr txBox="1"/>
          <p:nvPr/>
        </p:nvSpPr>
        <p:spPr>
          <a:xfrm>
            <a:off x="540000" y="2867021"/>
            <a:ext cx="537006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39D52B-F486-F7EC-237F-E71CB0115A99}"/>
              </a:ext>
            </a:extLst>
          </p:cNvPr>
          <p:cNvSpPr txBox="1"/>
          <p:nvPr/>
        </p:nvSpPr>
        <p:spPr>
          <a:xfrm>
            <a:off x="867958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E39F47-D5B1-6C2D-1A43-0165A28E1E0D}"/>
              </a:ext>
            </a:extLst>
          </p:cNvPr>
          <p:cNvSpPr txBox="1"/>
          <p:nvPr/>
        </p:nvSpPr>
        <p:spPr>
          <a:xfrm>
            <a:off x="3094764" y="3267956"/>
            <a:ext cx="1005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161F8E-64AC-0BBE-EC50-586D42DBCAA4}"/>
              </a:ext>
            </a:extLst>
          </p:cNvPr>
          <p:cNvSpPr txBox="1"/>
          <p:nvPr/>
        </p:nvSpPr>
        <p:spPr>
          <a:xfrm>
            <a:off x="4199664" y="3771192"/>
            <a:ext cx="118535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48251E-8CAA-5C0A-007D-96CAF02E677D}"/>
              </a:ext>
            </a:extLst>
          </p:cNvPr>
          <p:cNvSpPr txBox="1"/>
          <p:nvPr/>
        </p:nvSpPr>
        <p:spPr>
          <a:xfrm>
            <a:off x="4552089" y="4246679"/>
            <a:ext cx="1091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CE7CAE-3B07-ADEF-040D-763F85AA073A}"/>
              </a:ext>
            </a:extLst>
          </p:cNvPr>
          <p:cNvSpPr txBox="1"/>
          <p:nvPr/>
        </p:nvSpPr>
        <p:spPr>
          <a:xfrm>
            <a:off x="3996464" y="4722167"/>
            <a:ext cx="10913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7" name="yt_shape_10787"/>
          <p:cNvSpPr txBox="1"/>
          <p:nvPr/>
        </p:nvSpPr>
        <p:spPr>
          <a:xfrm>
            <a:off x="540000" y="900000"/>
            <a:ext cx="4831451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DEBAA9C-BD55-715A-F926-2E743A940826}"/>
              </a:ext>
            </a:extLst>
          </p:cNvPr>
          <p:cNvSpPr txBox="1"/>
          <p:nvPr/>
        </p:nvSpPr>
        <p:spPr>
          <a:xfrm>
            <a:off x="449989" y="1804170"/>
            <a:ext cx="345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41FF63-B6CC-27EF-23D3-960D79EAA0C6}"/>
              </a:ext>
            </a:extLst>
          </p:cNvPr>
          <p:cNvSpPr txBox="1"/>
          <p:nvPr/>
        </p:nvSpPr>
        <p:spPr>
          <a:xfrm>
            <a:off x="1703512" y="2359402"/>
            <a:ext cx="1235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5F7997-5B30-FF7A-D960-6B99AF2B7B9E}"/>
              </a:ext>
            </a:extLst>
          </p:cNvPr>
          <p:cNvSpPr txBox="1"/>
          <p:nvPr/>
        </p:nvSpPr>
        <p:spPr>
          <a:xfrm>
            <a:off x="449989" y="3230634"/>
            <a:ext cx="392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1E4268-1CD4-A258-526D-5A95DBD9BC1F}"/>
              </a:ext>
            </a:extLst>
          </p:cNvPr>
          <p:cNvSpPr txBox="1"/>
          <p:nvPr/>
        </p:nvSpPr>
        <p:spPr>
          <a:xfrm>
            <a:off x="1703512" y="3770583"/>
            <a:ext cx="2307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1DB726F-D33B-1DFE-1397-767AC6AB19A8}"/>
              </a:ext>
            </a:extLst>
          </p:cNvPr>
          <p:cNvSpPr txBox="1"/>
          <p:nvPr/>
        </p:nvSpPr>
        <p:spPr>
          <a:xfrm>
            <a:off x="1703512" y="4246071"/>
            <a:ext cx="11675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2" name="yt_shape_10792"/>
          <p:cNvSpPr txBox="1"/>
          <p:nvPr/>
        </p:nvSpPr>
        <p:spPr>
          <a:xfrm>
            <a:off x="540000" y="900000"/>
            <a:ext cx="3077766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误区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忽略指数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FCBB89-2AD4-F0B7-90E3-89A877367D09}"/>
              </a:ext>
            </a:extLst>
          </p:cNvPr>
          <p:cNvSpPr txBox="1"/>
          <p:nvPr/>
        </p:nvSpPr>
        <p:spPr>
          <a:xfrm>
            <a:off x="449989" y="2279658"/>
            <a:ext cx="2920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7FE6A5-7664-FD36-0CD0-BCA7719F53B7}"/>
              </a:ext>
            </a:extLst>
          </p:cNvPr>
          <p:cNvSpPr txBox="1"/>
          <p:nvPr/>
        </p:nvSpPr>
        <p:spPr>
          <a:xfrm>
            <a:off x="1692557" y="2708340"/>
            <a:ext cx="964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05600C-F5E0-DBAE-10B8-871A8C49E802}"/>
              </a:ext>
            </a:extLst>
          </p:cNvPr>
          <p:cNvSpPr txBox="1"/>
          <p:nvPr/>
        </p:nvSpPr>
        <p:spPr>
          <a:xfrm>
            <a:off x="449989" y="3706122"/>
            <a:ext cx="2485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8" name="yt_shape_10798"/>
          <p:cNvSpPr txBox="1"/>
          <p:nvPr/>
        </p:nvSpPr>
        <p:spPr>
          <a:xfrm>
            <a:off x="540000" y="900000"/>
            <a:ext cx="4623060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误区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运算顺序出错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8A5F65-FCCD-9EF4-2C47-5A0B99B2DA96}"/>
              </a:ext>
            </a:extLst>
          </p:cNvPr>
          <p:cNvSpPr txBox="1"/>
          <p:nvPr/>
        </p:nvSpPr>
        <p:spPr>
          <a:xfrm>
            <a:off x="449989" y="2279658"/>
            <a:ext cx="240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760A2C-879D-3D3A-AB1C-A83E966DAA1A}"/>
              </a:ext>
            </a:extLst>
          </p:cNvPr>
          <p:cNvSpPr txBox="1"/>
          <p:nvPr/>
        </p:nvSpPr>
        <p:spPr>
          <a:xfrm>
            <a:off x="1703512" y="2794717"/>
            <a:ext cx="86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E68A34-C216-21A6-8ED4-CFF90D0CCD1D}"/>
              </a:ext>
            </a:extLst>
          </p:cNvPr>
          <p:cNvSpPr txBox="1"/>
          <p:nvPr/>
        </p:nvSpPr>
        <p:spPr>
          <a:xfrm>
            <a:off x="449989" y="3706122"/>
            <a:ext cx="448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C5B7F4-802E-9A00-204E-B1ED42489BBC}"/>
              </a:ext>
            </a:extLst>
          </p:cNvPr>
          <p:cNvSpPr txBox="1"/>
          <p:nvPr/>
        </p:nvSpPr>
        <p:spPr>
          <a:xfrm>
            <a:off x="1654457" y="4206797"/>
            <a:ext cx="1415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4" name="yt_shape_10804"/>
          <p:cNvSpPr txBox="1"/>
          <p:nvPr/>
        </p:nvSpPr>
        <p:spPr>
          <a:xfrm>
            <a:off x="540000" y="900000"/>
            <a:ext cx="8412559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误区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整体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转化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思想运用不灵活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51F815-69E0-BB5F-7044-49A922E5CEA9}"/>
              </a:ext>
            </a:extLst>
          </p:cNvPr>
          <p:cNvSpPr txBox="1"/>
          <p:nvPr/>
        </p:nvSpPr>
        <p:spPr>
          <a:xfrm>
            <a:off x="449989" y="2279658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0E588F-FF0F-EA87-5D7E-44660841F7EA}"/>
              </a:ext>
            </a:extLst>
          </p:cNvPr>
          <p:cNvSpPr txBox="1"/>
          <p:nvPr/>
        </p:nvSpPr>
        <p:spPr>
          <a:xfrm>
            <a:off x="1703512" y="2772996"/>
            <a:ext cx="1265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811C96-7C49-C098-2388-1F601BCF8238}"/>
              </a:ext>
            </a:extLst>
          </p:cNvPr>
          <p:cNvSpPr txBox="1"/>
          <p:nvPr/>
        </p:nvSpPr>
        <p:spPr>
          <a:xfrm>
            <a:off x="449989" y="3706122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297595-D58A-D4E2-9F0B-2FF22F684F09}"/>
              </a:ext>
            </a:extLst>
          </p:cNvPr>
          <p:cNvSpPr txBox="1"/>
          <p:nvPr/>
        </p:nvSpPr>
        <p:spPr>
          <a:xfrm>
            <a:off x="1703512" y="4275222"/>
            <a:ext cx="217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619</Words>
  <Application>Microsoft Office PowerPoint</Application>
  <PresentationFormat>宽屏</PresentationFormat>
  <Paragraphs>96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,isEnd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2024-05-09T08:08:18Z</dcterms:created>
  <dcterms:modified xsi:type="dcterms:W3CDTF">2024-05-09T09:05:36Z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