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0" r:id="rId8"/>
    <p:sldId id="316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70" name="yt_image_13070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72" name="yt_shape_13072"/>
          <p:cNvSpPr txBox="1"/>
          <p:nvPr/>
        </p:nvSpPr>
        <p:spPr>
          <a:xfrm>
            <a:off x="540000" y="1482165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作已知线段的垂直平分线</a:t>
            </a:r>
          </a:p>
        </p:txBody>
      </p:sp>
      <p:sp>
        <p:nvSpPr>
          <p:cNvPr id="13073" name="yt_shape_13073"/>
          <p:cNvSpPr txBox="1"/>
          <p:nvPr/>
        </p:nvSpPr>
        <p:spPr>
          <a:xfrm>
            <a:off x="540000" y="1977370"/>
            <a:ext cx="45316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如图的尺规作图是作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75" name="yt_table_1307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587405"/>
              </p:ext>
            </p:extLst>
          </p:nvPr>
        </p:nvGraphicFramePr>
        <p:xfrm>
          <a:off x="540047" y="2456673"/>
          <a:ext cx="3683000" cy="1901952"/>
        </p:xfrm>
        <a:graphic>
          <a:graphicData uri="http://schemas.openxmlformats.org/drawingml/2006/table">
            <a:tbl>
              <a:tblPr/>
              <a:tblGrid>
                <a:gridCol w="3683000">
                  <a:extLst>
                    <a:ext uri="{9D8B030D-6E8A-4147-A177-3AD203B41FA5}">
                      <a16:colId xmlns:a16="http://schemas.microsoft.com/office/drawing/2014/main" val="105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线段的垂直平分线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一个半径为定值的圆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一条直线的平行线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一条直线的垂线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3"/>
                  </a:ext>
                </a:extLst>
              </a:tr>
            </a:tbl>
          </a:graphicData>
        </a:graphic>
      </p:graphicFrame>
      <p:pic>
        <p:nvPicPr>
          <p:cNvPr id="13074" name="yt_image_13074_skip" title="H_104.4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3904" y="2456673"/>
            <a:ext cx="1075816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644910" title="H_26.259764">
            <a:extLst>
              <a:ext uri="{FF2B5EF4-FFF2-40B4-BE49-F238E27FC236}">
                <a16:creationId xmlns:a16="http://schemas.microsoft.com/office/drawing/2014/main" id="{1CA85202-C88B-C963-63BC-A5C646D10C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B6E4CB-966D-C542-0FFA-0ECE3315E657}"/>
              </a:ext>
            </a:extLst>
          </p:cNvPr>
          <p:cNvSpPr txBox="1"/>
          <p:nvPr/>
        </p:nvSpPr>
        <p:spPr>
          <a:xfrm>
            <a:off x="41075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7" name="yt_shape_13077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作等腰三角形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ea95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张佳的作法是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a66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上截取线段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即为所求作的等腰三角形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上述作法的四个步骤中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0cd0"/>
              </a:rPr>
              <a:t>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错误的一步是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079" name="yt_image_13079" title="H_135.63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7808" y="3350052"/>
            <a:ext cx="2060994" cy="172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081" name="yt_table_1308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433287"/>
              </p:ext>
            </p:extLst>
          </p:nvPr>
        </p:nvGraphicFramePr>
        <p:xfrm>
          <a:off x="540047" y="5224274"/>
          <a:ext cx="99434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589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590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591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5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7DA1671-87A0-306E-8CF5-4C821A94836B}"/>
              </a:ext>
            </a:extLst>
          </p:cNvPr>
          <p:cNvSpPr txBox="1"/>
          <p:nvPr/>
        </p:nvSpPr>
        <p:spPr>
          <a:xfrm>
            <a:off x="2888508" y="27551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3" name="yt_shape_13083"/>
          <p:cNvSpPr txBox="1"/>
          <p:nvPr/>
        </p:nvSpPr>
        <p:spPr>
          <a:xfrm>
            <a:off x="540000" y="900000"/>
            <a:ext cx="65594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的四等分点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084" name="yt_image_13084" title="H_13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9196" y="1397044"/>
            <a:ext cx="507492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86" name="yt_shape_13086"/>
          <p:cNvSpPr txBox="1"/>
          <p:nvPr/>
        </p:nvSpPr>
        <p:spPr>
          <a:xfrm>
            <a:off x="540000" y="3296577"/>
            <a:ext cx="3744615" cy="192706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107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107"/>
                <a:ea typeface="Times New Roman" pitchFamily="107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</a:p>
        </p:txBody>
      </p:sp>
      <p:pic>
        <p:nvPicPr>
          <p:cNvPr id="3" name="yt_shape_1715242645022" title="H_127.83512">
            <a:extLst>
              <a:ext uri="{FF2B5EF4-FFF2-40B4-BE49-F238E27FC236}">
                <a16:creationId xmlns:a16="http://schemas.microsoft.com/office/drawing/2014/main" id="{5132D3B3-5F93-AB38-F7A5-FE60AE4F4C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800" y="3439039"/>
            <a:ext cx="1498792" cy="162350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A738BA-4070-FBDD-29A0-C6BFD3BB727E}"/>
              </a:ext>
            </a:extLst>
          </p:cNvPr>
          <p:cNvSpPr txBox="1"/>
          <p:nvPr/>
        </p:nvSpPr>
        <p:spPr>
          <a:xfrm>
            <a:off x="449989" y="3249771"/>
            <a:ext cx="3888486" cy="200204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107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07"/>
                <a:ea typeface="Times New Roman" pitchFamily="107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"/>
              </a:rPr>
              <a:t>               </a:t>
            </a:r>
            <a:r>
              <a:rPr kumimoji="0" lang="en-US" altLang="zh-CN" sz="5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5"/>
                <a:ea typeface="宋体" pitchFamily="5"/>
                <a:cs typeface="+mn-cs"/>
                <a:sym typeface="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7" name="yt_shape_1308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在公路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旁有两个居民小区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现准备在公路上修建一个公交站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f1db"/>
              </a:rPr>
              <a:t>使两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个小区到车站的距离相等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请你确定修建的车站的位置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088" name="yt_image_13088" title="H_229.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11191" y="1476724"/>
            <a:ext cx="3411855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91" name="yt_shape_13091"/>
          <p:cNvSpPr txBox="1"/>
          <p:nvPr/>
        </p:nvSpPr>
        <p:spPr>
          <a:xfrm>
            <a:off x="540000" y="5128958"/>
            <a:ext cx="1743747" cy="12137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600" b="0" i="0" u="none" spc="-6600">
                <a:solidFill>
                  <a:srgbClr val="1EE3CF"/>
                </a:solidFill>
                <a:effectLst/>
                <a:latin typeface="宋体/Times New Roman" pitchFamily="66"/>
                <a:ea typeface="宋体" pitchFamily="66"/>
              </a:rPr>
              <a:t> </a:t>
            </a:r>
            <a:r>
              <a:rPr lang="en-US" altLang="zh-CN" sz="6600" b="0" i="0" u="none" spc="12110">
                <a:solidFill>
                  <a:srgbClr val="1EE3CF"/>
                </a:solidFill>
                <a:effectLst/>
                <a:latin typeface="宋体/Times New Roman" pitchFamily="66"/>
                <a:ea typeface="宋体" pitchFamily="66"/>
              </a:rPr>
              <a:t> </a:t>
            </a:r>
          </a:p>
        </p:txBody>
      </p:sp>
      <p:pic>
        <p:nvPicPr>
          <p:cNvPr id="13090" name="yt_image_13090" title="H_104.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0610" y="3284984"/>
            <a:ext cx="1747182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093"/>
          <p:cNvSpPr txBox="1"/>
          <p:nvPr/>
        </p:nvSpPr>
        <p:spPr>
          <a:xfrm>
            <a:off x="620342" y="2025402"/>
            <a:ext cx="760624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连结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的垂直平分线交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37E83D-0CBA-4678-D7F1-C89A4196E295}"/>
              </a:ext>
            </a:extLst>
          </p:cNvPr>
          <p:cNvSpPr txBox="1"/>
          <p:nvPr/>
        </p:nvSpPr>
        <p:spPr>
          <a:xfrm>
            <a:off x="530331" y="1978596"/>
            <a:ext cx="2932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1AD1DE5-33CF-7849-79C7-6BE491012CE8}"/>
              </a:ext>
            </a:extLst>
          </p:cNvPr>
          <p:cNvSpPr txBox="1"/>
          <p:nvPr/>
        </p:nvSpPr>
        <p:spPr>
          <a:xfrm>
            <a:off x="530331" y="2454084"/>
            <a:ext cx="77127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5" name="yt_shape_13095"/>
          <p:cNvSpPr txBox="1"/>
          <p:nvPr/>
        </p:nvSpPr>
        <p:spPr>
          <a:xfrm>
            <a:off x="540000" y="900000"/>
            <a:ext cx="677108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作线段的垂直平分线与作垂线相混淆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97" name="yt_table_1309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8569446"/>
              </p:ext>
            </p:extLst>
          </p:nvPr>
        </p:nvGraphicFramePr>
        <p:xfrm>
          <a:off x="540047" y="1865467"/>
          <a:ext cx="7358064" cy="1901952"/>
        </p:xfrm>
        <a:graphic>
          <a:graphicData uri="http://schemas.openxmlformats.org/drawingml/2006/table">
            <a:tbl>
              <a:tblPr/>
              <a:tblGrid>
                <a:gridCol w="7358064">
                  <a:extLst>
                    <a:ext uri="{9D8B030D-6E8A-4147-A177-3AD203B41FA5}">
                      <a16:colId xmlns:a16="http://schemas.microsoft.com/office/drawing/2014/main" val="105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在平面内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经过一点作已知直线的垂线可作一条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可以利用画垂线的方法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作三角形的高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垂直于一条线段的直线叫做线段的垂直平分线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利用作线段垂直平分线的方法可以平分线段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237407B-4DDC-718C-D6F5-57C4EB84510E}"/>
              </a:ext>
            </a:extLst>
          </p:cNvPr>
          <p:cNvSpPr txBox="1"/>
          <p:nvPr/>
        </p:nvSpPr>
        <p:spPr>
          <a:xfrm>
            <a:off x="380278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0" name="yt_shape_1310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099" name="yt_image_13099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02" name="yt_shape_13102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下列给出的条件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已知两腰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已知底边和顶角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已知底边和腰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ea8a,isEnd"/>
              </a:rPr>
              <a:t>已知底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边和底边上的高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其中能确定作出一个等腰三角形的是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40°.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19A96D-0B8F-4F0B-FEB3-2B598BCB8CE2}"/>
              </a:ext>
            </a:extLst>
          </p:cNvPr>
          <p:cNvSpPr txBox="1"/>
          <p:nvPr/>
        </p:nvSpPr>
        <p:spPr>
          <a:xfrm>
            <a:off x="7841507" y="191084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3104"/>
          <p:cNvSpPr txBox="1"/>
          <p:nvPr/>
        </p:nvSpPr>
        <p:spPr>
          <a:xfrm>
            <a:off x="533087" y="293398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用尺规作图作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b7ca"/>
              </a:rPr>
              <a:t>保留作图痕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不要求写作法和证明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7" name="yt_image_13106" title="H_233.5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376" y="3501008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8713EB2-C8F7-0108-9E1F-052650DA9369}"/>
              </a:ext>
            </a:extLst>
          </p:cNvPr>
          <p:cNvSpPr txBox="1"/>
          <p:nvPr/>
        </p:nvSpPr>
        <p:spPr>
          <a:xfrm>
            <a:off x="443076" y="3838156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3109" title="H_151.1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3884" y="4390471"/>
            <a:ext cx="1667590" cy="19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0" name="yt_shape_13110"/>
          <p:cNvSpPr txBox="1"/>
          <p:nvPr/>
        </p:nvSpPr>
        <p:spPr>
          <a:xfrm>
            <a:off x="540000" y="1531667"/>
            <a:ext cx="1657057" cy="177458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650" b="0" i="0" u="none" spc="-9650">
                <a:solidFill>
                  <a:srgbClr val="1EE3CF"/>
                </a:solidFill>
                <a:effectLst/>
                <a:latin typeface="宋体/Times New Roman" pitchFamily="96"/>
                <a:ea typeface="宋体" pitchFamily="96"/>
              </a:rPr>
              <a:t> </a:t>
            </a:r>
            <a:r>
              <a:rPr lang="en-US" altLang="zh-CN" sz="9650" b="0" i="0" u="none" spc="10734">
                <a:solidFill>
                  <a:srgbClr val="1EE3CF"/>
                </a:solidFill>
                <a:effectLst/>
                <a:latin typeface="宋体/Times New Roman" pitchFamily="96"/>
                <a:ea typeface="宋体" pitchFamily="96"/>
              </a:rPr>
              <a:t> </a:t>
            </a:r>
          </a:p>
        </p:txBody>
      </p:sp>
      <p:sp>
        <p:nvSpPr>
          <p:cNvPr id="5" name="yt_shape_13108"/>
          <p:cNvSpPr txBox="1"/>
          <p:nvPr/>
        </p:nvSpPr>
        <p:spPr>
          <a:xfrm>
            <a:off x="540000" y="980728"/>
            <a:ext cx="39530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112"/>
              <p:cNvSpPr txBox="1"/>
              <p:nvPr/>
            </p:nvSpPr>
            <p:spPr>
              <a:xfrm>
                <a:off x="639612" y="1602610"/>
                <a:ext cx="5992025" cy="3507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证明：连结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的垂直平分线，易得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6" name="yt_shape_131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612" y="1602610"/>
                <a:ext cx="5992025" cy="3507179"/>
              </a:xfrm>
              <a:prstGeom prst="rect">
                <a:avLst/>
              </a:prstGeom>
              <a:blipFill>
                <a:blip r:embed="rId2"/>
                <a:stretch>
                  <a:fillRect l="-3154" t="-1565" r="-2035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87982E8-E204-35EA-BB87-D12A01C3D34A}"/>
              </a:ext>
            </a:extLst>
          </p:cNvPr>
          <p:cNvSpPr txBox="1"/>
          <p:nvPr/>
        </p:nvSpPr>
        <p:spPr>
          <a:xfrm>
            <a:off x="549601" y="1555804"/>
            <a:ext cx="3272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FC54257-44AC-ACF5-BCEC-AE1BE7E4658D}"/>
              </a:ext>
            </a:extLst>
          </p:cNvPr>
          <p:cNvSpPr txBox="1"/>
          <p:nvPr/>
        </p:nvSpPr>
        <p:spPr>
          <a:xfrm>
            <a:off x="549601" y="2031292"/>
            <a:ext cx="3747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C0711D6-975A-5118-3DDD-CDD0C967F47A}"/>
              </a:ext>
            </a:extLst>
          </p:cNvPr>
          <p:cNvSpPr txBox="1"/>
          <p:nvPr/>
        </p:nvSpPr>
        <p:spPr>
          <a:xfrm>
            <a:off x="549601" y="2506780"/>
            <a:ext cx="2267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E2B749B-33DB-FDC3-2CFC-C16F272B3814}"/>
              </a:ext>
            </a:extLst>
          </p:cNvPr>
          <p:cNvSpPr txBox="1"/>
          <p:nvPr/>
        </p:nvSpPr>
        <p:spPr>
          <a:xfrm>
            <a:off x="549601" y="2982268"/>
            <a:ext cx="6114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的垂直平分线，易得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93C4F01-0BEC-1CE0-2A5E-10CDCF3C5EB4}"/>
              </a:ext>
            </a:extLst>
          </p:cNvPr>
          <p:cNvSpPr txBox="1"/>
          <p:nvPr/>
        </p:nvSpPr>
        <p:spPr>
          <a:xfrm>
            <a:off x="549601" y="3457756"/>
            <a:ext cx="3404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B77605D-6673-59FE-3D7B-1ED89749DC5B}"/>
                  </a:ext>
                </a:extLst>
              </p:cNvPr>
              <p:cNvSpPr txBox="1"/>
              <p:nvPr/>
            </p:nvSpPr>
            <p:spPr>
              <a:xfrm>
                <a:off x="549601" y="3933244"/>
                <a:ext cx="32852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DBA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B77605D-6673-59FE-3D7B-1ED89749DC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601" y="3933244"/>
                <a:ext cx="3285236" cy="765061"/>
              </a:xfrm>
              <a:prstGeom prst="rect">
                <a:avLst/>
              </a:prstGeom>
              <a:blipFill>
                <a:blip r:embed="rId3"/>
                <a:stretch>
                  <a:fillRect l="-2783" r="-296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99080DFF-896A-7A91-B4C7-F35F53713E5E}"/>
              </a:ext>
            </a:extLst>
          </p:cNvPr>
          <p:cNvSpPr txBox="1"/>
          <p:nvPr/>
        </p:nvSpPr>
        <p:spPr>
          <a:xfrm>
            <a:off x="549601" y="4604693"/>
            <a:ext cx="2723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5" name="yt_image_13109" title="H_151.1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16280" y="2091905"/>
            <a:ext cx="1667590" cy="19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577</Words>
  <Application>Microsoft Office PowerPoint</Application>
  <PresentationFormat>宽屏</PresentationFormat>
  <Paragraphs>59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9" baseType="lpstr">
      <vt:lpstr>,isEnd</vt:lpstr>
      <vt:lpstr>_⨹_1_9a66a</vt:lpstr>
      <vt:lpstr>_⨹_1_e0cd0</vt:lpstr>
      <vt:lpstr>_⨹_2_2f1db</vt:lpstr>
      <vt:lpstr>_⨹_2_fea95</vt:lpstr>
      <vt:lpstr>_⨹_3_bea8a,isEnd</vt:lpstr>
      <vt:lpstr>_⨹_5_7b7ca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2024-05-09T08:08:18Z</dcterms:created>
  <dcterms:modified xsi:type="dcterms:W3CDTF">2024-05-09T09:29:28Z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