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26" r:id="rId4"/>
    <p:sldId id="304" r:id="rId5"/>
    <p:sldId id="306" r:id="rId6"/>
    <p:sldId id="307" r:id="rId7"/>
    <p:sldId id="309" r:id="rId8"/>
    <p:sldId id="323" r:id="rId9"/>
    <p:sldId id="310" r:id="rId10"/>
    <p:sldId id="312" r:id="rId11"/>
    <p:sldId id="314" r:id="rId12"/>
    <p:sldId id="316" r:id="rId13"/>
    <p:sldId id="324" r:id="rId14"/>
    <p:sldId id="317" r:id="rId15"/>
    <p:sldId id="321" r:id="rId16"/>
    <p:sldId id="327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59" name="yt_image_1345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82171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61" name="yt_image_1346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8158" y="1454586"/>
            <a:ext cx="3577145" cy="4812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7CE0D0A1-8BEA-D0AB-1544-64486681EBEE}"/>
              </a:ext>
            </a:extLst>
          </p:cNvPr>
          <p:cNvSpPr/>
          <p:nvPr/>
        </p:nvSpPr>
        <p:spPr>
          <a:xfrm>
            <a:off x="3313980" y="2006266"/>
            <a:ext cx="560180" cy="15825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3FAE5C2-C9A9-E87A-4E22-B5E9AA8729CA}"/>
              </a:ext>
            </a:extLst>
          </p:cNvPr>
          <p:cNvSpPr/>
          <p:nvPr/>
        </p:nvSpPr>
        <p:spPr>
          <a:xfrm>
            <a:off x="3874161" y="2564904"/>
            <a:ext cx="493648" cy="15129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1530D4A-2A3D-D120-ECA3-3BFDF019FD96}"/>
              </a:ext>
            </a:extLst>
          </p:cNvPr>
          <p:cNvSpPr/>
          <p:nvPr/>
        </p:nvSpPr>
        <p:spPr>
          <a:xfrm>
            <a:off x="4141743" y="2716201"/>
            <a:ext cx="442090" cy="26001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235339C-F6F6-6FE6-11F9-73A9BABD667B}"/>
              </a:ext>
            </a:extLst>
          </p:cNvPr>
          <p:cNvSpPr/>
          <p:nvPr/>
        </p:nvSpPr>
        <p:spPr>
          <a:xfrm>
            <a:off x="2260806" y="3337635"/>
            <a:ext cx="410850" cy="14886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FCE085F-DC1F-E129-7875-D6EFAD78AE64}"/>
              </a:ext>
            </a:extLst>
          </p:cNvPr>
          <p:cNvSpPr/>
          <p:nvPr/>
        </p:nvSpPr>
        <p:spPr>
          <a:xfrm>
            <a:off x="2588295" y="3831268"/>
            <a:ext cx="456186" cy="23817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AC8CEED-F6B6-D7F9-5FF8-5FB2EAE32498}"/>
              </a:ext>
            </a:extLst>
          </p:cNvPr>
          <p:cNvSpPr/>
          <p:nvPr/>
        </p:nvSpPr>
        <p:spPr>
          <a:xfrm>
            <a:off x="2260806" y="4069441"/>
            <a:ext cx="465563" cy="25607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08D01E0-F5A2-749C-9C4A-34031EB8C1F8}"/>
              </a:ext>
            </a:extLst>
          </p:cNvPr>
          <p:cNvSpPr/>
          <p:nvPr/>
        </p:nvSpPr>
        <p:spPr>
          <a:xfrm>
            <a:off x="2183961" y="4845051"/>
            <a:ext cx="619252" cy="28582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E9827FD-ADAC-A167-BB3A-149A98ACD522}"/>
              </a:ext>
            </a:extLst>
          </p:cNvPr>
          <p:cNvSpPr/>
          <p:nvPr/>
        </p:nvSpPr>
        <p:spPr>
          <a:xfrm>
            <a:off x="3249652" y="5949280"/>
            <a:ext cx="892091" cy="31787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1" name="yt_shape_13501"/>
          <p:cNvSpPr txBox="1"/>
          <p:nvPr/>
        </p:nvSpPr>
        <p:spPr>
          <a:xfrm>
            <a:off x="540000" y="900000"/>
            <a:ext cx="499014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线段垂直平分线与角平分线</a:t>
            </a:r>
          </a:p>
        </p:txBody>
      </p:sp>
      <p:sp>
        <p:nvSpPr>
          <p:cNvPr id="13502" name="yt_shape_13502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87f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则两平行线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04" name="yt_table_1350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018025"/>
              </p:ext>
            </p:extLst>
          </p:nvPr>
        </p:nvGraphicFramePr>
        <p:xfrm>
          <a:off x="540047" y="2354640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63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3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33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8"/>
                  </a:ext>
                </a:extLst>
              </a:tr>
            </a:tbl>
          </a:graphicData>
        </a:graphic>
      </p:graphicFrame>
      <p:pic>
        <p:nvPicPr>
          <p:cNvPr id="13503" name="yt_image_13503_skip" title="H_109.2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7850" y="2354640"/>
            <a:ext cx="1712010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702903" title="H_25.973701">
            <a:extLst>
              <a:ext uri="{FF2B5EF4-FFF2-40B4-BE49-F238E27FC236}">
                <a16:creationId xmlns:a16="http://schemas.microsoft.com/office/drawing/2014/main" id="{9A3FD829-2A3C-D965-3305-863DAF67D4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74ED59-471E-90EB-071B-808FE50865C2}"/>
              </a:ext>
            </a:extLst>
          </p:cNvPr>
          <p:cNvSpPr txBox="1"/>
          <p:nvPr/>
        </p:nvSpPr>
        <p:spPr>
          <a:xfrm>
            <a:off x="839395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7" name="yt_shape_13507"/>
          <p:cNvSpPr txBox="1"/>
          <p:nvPr/>
        </p:nvSpPr>
        <p:spPr>
          <a:xfrm>
            <a:off x="551384" y="148478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d23a"/>
              </a:rPr>
              <a:t> 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请在图中作出点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不写作法与证明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510" name="yt_image_13510" title="H_211.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71424" y="3075886"/>
            <a:ext cx="3291840" cy="2691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27CF6E-ECCB-A1BE-7A38-DB6B64F1D720}"/>
              </a:ext>
            </a:extLst>
          </p:cNvPr>
          <p:cNvSpPr txBox="1"/>
          <p:nvPr/>
        </p:nvSpPr>
        <p:spPr>
          <a:xfrm>
            <a:off x="461373" y="2864442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506"/>
          <p:cNvSpPr txBox="1"/>
          <p:nvPr/>
        </p:nvSpPr>
        <p:spPr>
          <a:xfrm>
            <a:off x="549276" y="978224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尺规作图</a:t>
            </a:r>
          </a:p>
        </p:txBody>
      </p:sp>
      <p:pic>
        <p:nvPicPr>
          <p:cNvPr id="6" name="yt_shape_1715242702985" title="H_25.973701">
            <a:extLst>
              <a:ext uri="{FF2B5EF4-FFF2-40B4-BE49-F238E27FC236}">
                <a16:creationId xmlns:a16="http://schemas.microsoft.com/office/drawing/2014/main" id="{722413AC-84DD-7350-1C35-B063641AD2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76" y="1033351"/>
            <a:ext cx="979677" cy="329866"/>
          </a:xfrm>
          <a:prstGeom prst="rect">
            <a:avLst/>
          </a:prstGeom>
        </p:spPr>
      </p:pic>
      <p:pic>
        <p:nvPicPr>
          <p:cNvPr id="7" name="yt_image_13513" title="H_143.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92783" y="3820095"/>
            <a:ext cx="1632376" cy="182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2" name="yt_shape_13512"/>
          <p:cNvSpPr txBox="1"/>
          <p:nvPr/>
        </p:nvSpPr>
        <p:spPr>
          <a:xfrm>
            <a:off x="540000" y="900000"/>
            <a:ext cx="109933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14" name="yt_shape_13514"/>
          <p:cNvSpPr txBox="1"/>
          <p:nvPr/>
        </p:nvSpPr>
        <p:spPr>
          <a:xfrm>
            <a:off x="540000" y="1531667"/>
            <a:ext cx="1621406" cy="168270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150" b="0" i="0" u="none" spc="-9150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  <a:r>
              <a:rPr lang="en-US" altLang="zh-CN" sz="9150" b="0" i="0" u="none" spc="10581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</a:p>
        </p:txBody>
      </p:sp>
      <p:sp>
        <p:nvSpPr>
          <p:cNvPr id="3" name="yt_shape_13516"/>
          <p:cNvSpPr txBox="1"/>
          <p:nvPr/>
        </p:nvSpPr>
        <p:spPr>
          <a:xfrm>
            <a:off x="630011" y="1578473"/>
            <a:ext cx="473847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的中点，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的中点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S. A. S.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517" name="yt_image_13517" title="H_211.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1054" y="1590801"/>
            <a:ext cx="2460912" cy="201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35026E-FEFA-5F70-3621-1F77371A26DA}"/>
              </a:ext>
            </a:extLst>
          </p:cNvPr>
          <p:cNvSpPr txBox="1"/>
          <p:nvPr/>
        </p:nvSpPr>
        <p:spPr>
          <a:xfrm>
            <a:off x="540000" y="1531667"/>
            <a:ext cx="487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76E2C8-EDAF-7B7A-B471-37EB9D8A4C48}"/>
              </a:ext>
            </a:extLst>
          </p:cNvPr>
          <p:cNvSpPr txBox="1"/>
          <p:nvPr/>
        </p:nvSpPr>
        <p:spPr>
          <a:xfrm>
            <a:off x="540000" y="2007155"/>
            <a:ext cx="469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0489C6-2808-F620-4895-BCFA86995860}"/>
              </a:ext>
            </a:extLst>
          </p:cNvPr>
          <p:cNvSpPr txBox="1"/>
          <p:nvPr/>
        </p:nvSpPr>
        <p:spPr>
          <a:xfrm>
            <a:off x="540000" y="2482643"/>
            <a:ext cx="2580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7BF8F3-5F02-C56D-B9E3-7E1E580CCAED}"/>
              </a:ext>
            </a:extLst>
          </p:cNvPr>
          <p:cNvSpPr txBox="1"/>
          <p:nvPr/>
        </p:nvSpPr>
        <p:spPr>
          <a:xfrm>
            <a:off x="540000" y="2958131"/>
            <a:ext cx="191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269B39-304D-3F95-D5AB-239DDDCA42A5}"/>
              </a:ext>
            </a:extLst>
          </p:cNvPr>
          <p:cNvSpPr txBox="1"/>
          <p:nvPr/>
        </p:nvSpPr>
        <p:spPr>
          <a:xfrm>
            <a:off x="540000" y="3433619"/>
            <a:ext cx="465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32C047-F78C-B111-3CB6-FDACD2503351}"/>
              </a:ext>
            </a:extLst>
          </p:cNvPr>
          <p:cNvSpPr txBox="1"/>
          <p:nvPr/>
        </p:nvSpPr>
        <p:spPr>
          <a:xfrm>
            <a:off x="540000" y="3909107"/>
            <a:ext cx="442569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3513" title="H_143.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55322" y="3718169"/>
            <a:ext cx="1632376" cy="182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0" name="yt_shape_13520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519" name="yt_image_13519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2" name="yt_shape_13522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已知等腰三角形的一个外角为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则它的顶角的度数为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c665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5EC87A-7EBD-C3F1-ABC2-0BEBA4CBFFA7}"/>
              </a:ext>
            </a:extLst>
          </p:cNvPr>
          <p:cNvSpPr txBox="1"/>
          <p:nvPr/>
        </p:nvSpPr>
        <p:spPr>
          <a:xfrm>
            <a:off x="8801946" y="1435359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A4745F-3258-C671-4A98-9CE9988C077F}"/>
              </a:ext>
            </a:extLst>
          </p:cNvPr>
          <p:cNvSpPr txBox="1"/>
          <p:nvPr/>
        </p:nvSpPr>
        <p:spPr>
          <a:xfrm>
            <a:off x="5422158" y="2386335"/>
            <a:ext cx="179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5" name="yt_shape_13525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524" name="yt_image_13524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527" name="yt_shape_13527"/>
              <p:cNvSpPr txBox="1"/>
              <p:nvPr/>
            </p:nvSpPr>
            <p:spPr>
              <a:xfrm>
                <a:off x="540119" y="1431377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afd7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的距离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527" name="yt_shape_135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1119024"/>
              </a:xfrm>
              <a:prstGeom prst="rect">
                <a:avLst/>
              </a:prstGeom>
              <a:blipFill>
                <a:blip r:embed="rId3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29" name="yt_image_13529" title="H_233.55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64352" y="2594465"/>
            <a:ext cx="2243632" cy="214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2" name="yt_shape_13532"/>
          <p:cNvSpPr txBox="1"/>
          <p:nvPr/>
        </p:nvSpPr>
        <p:spPr>
          <a:xfrm>
            <a:off x="540000" y="5922136"/>
            <a:ext cx="1458091" cy="119532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 spc="-6500">
                <a:solidFill>
                  <a:srgbClr val="1EE3CF"/>
                </a:solidFill>
                <a:effectLst/>
                <a:latin typeface="宋体/Times New Roman" pitchFamily="65"/>
                <a:ea typeface="宋体" pitchFamily="65"/>
              </a:rPr>
              <a:t> </a:t>
            </a:r>
            <a:r>
              <a:rPr lang="en-US" altLang="zh-CN" sz="6500" b="0" i="0" u="none" spc="9895">
                <a:solidFill>
                  <a:srgbClr val="1EE3CF"/>
                </a:solidFill>
                <a:effectLst/>
                <a:latin typeface="宋体/Times New Roman" pitchFamily="65"/>
                <a:ea typeface="宋体" pitchFamily="65"/>
              </a:rPr>
              <a:t> </a:t>
            </a:r>
          </a:p>
        </p:txBody>
      </p:sp>
      <p:pic>
        <p:nvPicPr>
          <p:cNvPr id="13531" name="yt_image_13531" title="H_101.88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40416" y="4941168"/>
            <a:ext cx="1462759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A2C607A2-00EC-8B48-1CB2-AE3BC826832B}"/>
              </a:ext>
            </a:extLst>
          </p:cNvPr>
          <p:cNvSpPr txBox="1"/>
          <p:nvPr/>
        </p:nvSpPr>
        <p:spPr>
          <a:xfrm>
            <a:off x="494304" y="2550401"/>
            <a:ext cx="8770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解：分别延长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相交于点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BD5E704-9765-D92D-48C5-89CD2A301996}"/>
              </a:ext>
            </a:extLst>
          </p:cNvPr>
          <p:cNvSpPr txBox="1"/>
          <p:nvPr/>
        </p:nvSpPr>
        <p:spPr>
          <a:xfrm>
            <a:off x="494304" y="3025889"/>
            <a:ext cx="409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B767A19-1EA8-0182-F45D-44694F272319}"/>
              </a:ext>
            </a:extLst>
          </p:cNvPr>
          <p:cNvSpPr txBox="1"/>
          <p:nvPr/>
        </p:nvSpPr>
        <p:spPr>
          <a:xfrm>
            <a:off x="494304" y="3501377"/>
            <a:ext cx="62320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1D4803C-B81A-2906-7F9F-2FED83CBBD8D}"/>
              </a:ext>
            </a:extLst>
          </p:cNvPr>
          <p:cNvSpPr txBox="1"/>
          <p:nvPr/>
        </p:nvSpPr>
        <p:spPr>
          <a:xfrm>
            <a:off x="494304" y="3976865"/>
            <a:ext cx="28347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CD0B9AE-CC31-028D-CF8C-043A8C39D04F}"/>
                  </a:ext>
                </a:extLst>
              </p:cNvPr>
              <p:cNvSpPr txBox="1"/>
              <p:nvPr/>
            </p:nvSpPr>
            <p:spPr>
              <a:xfrm>
                <a:off x="494304" y="4452353"/>
                <a:ext cx="6776910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𝐶𝐵𝐷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CD0B9AE-CC31-028D-CF8C-043A8C39D0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304" y="4452353"/>
                <a:ext cx="6776910" cy="1611643"/>
              </a:xfrm>
              <a:prstGeom prst="rect">
                <a:avLst/>
              </a:prstGeom>
              <a:blipFill>
                <a:blip r:embed="rId6"/>
                <a:stretch>
                  <a:fillRect l="-1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D66FFAAC-D0DF-617A-FDAC-19FBA6D5939B}"/>
              </a:ext>
            </a:extLst>
          </p:cNvPr>
          <p:cNvSpPr txBox="1"/>
          <p:nvPr/>
        </p:nvSpPr>
        <p:spPr>
          <a:xfrm>
            <a:off x="494304" y="5970384"/>
            <a:ext cx="44939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S. A.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34" name="yt_shape_13534"/>
              <p:cNvSpPr txBox="1"/>
              <p:nvPr/>
            </p:nvSpPr>
            <p:spPr>
              <a:xfrm>
                <a:off x="407368" y="-2043608"/>
                <a:ext cx="8673849" cy="71584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解：分别延长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𝐶𝐵𝐷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S. A.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的中垂线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8cm.</a:t>
                </a:r>
              </a:p>
            </p:txBody>
          </p:sp>
        </mc:Choice>
        <mc:Fallback>
          <p:sp>
            <p:nvSpPr>
              <p:cNvPr id="13534" name="yt_shape_135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-2043608"/>
                <a:ext cx="8673849" cy="7158435"/>
              </a:xfrm>
              <a:prstGeom prst="rect">
                <a:avLst/>
              </a:prstGeom>
              <a:blipFill>
                <a:blip r:embed="rId2"/>
                <a:stretch>
                  <a:fillRect l="-2178" t="-767" r="-281" b="-1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5E67191-0897-A754-2A79-1A3A7B5C3FC5}"/>
                  </a:ext>
                </a:extLst>
              </p:cNvPr>
              <p:cNvSpPr txBox="1"/>
              <p:nvPr/>
            </p:nvSpPr>
            <p:spPr>
              <a:xfrm>
                <a:off x="317357" y="1805057"/>
                <a:ext cx="40043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5E67191-0897-A754-2A79-1A3A7B5C3F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57" y="1805057"/>
                <a:ext cx="4004373" cy="765061"/>
              </a:xfrm>
              <a:prstGeom prst="rect">
                <a:avLst/>
              </a:prstGeom>
              <a:blipFill>
                <a:blip r:embed="rId3"/>
                <a:stretch>
                  <a:fillRect l="-2283" r="-243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116287B-5366-A263-8041-B5B141E47DDB}"/>
                  </a:ext>
                </a:extLst>
              </p:cNvPr>
              <p:cNvSpPr txBox="1"/>
              <p:nvPr/>
            </p:nvSpPr>
            <p:spPr>
              <a:xfrm>
                <a:off x="317357" y="2476507"/>
                <a:ext cx="49933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116287B-5366-A263-8041-B5B141E47D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57" y="2476507"/>
                <a:ext cx="4993386" cy="765061"/>
              </a:xfrm>
              <a:prstGeom prst="rect">
                <a:avLst/>
              </a:prstGeom>
              <a:blipFill>
                <a:blip r:embed="rId4"/>
                <a:stretch>
                  <a:fillRect l="-1832" r="-195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0ED6522E-8089-8AC5-CD7A-9D9F4097C8F4}"/>
              </a:ext>
            </a:extLst>
          </p:cNvPr>
          <p:cNvSpPr txBox="1"/>
          <p:nvPr/>
        </p:nvSpPr>
        <p:spPr>
          <a:xfrm>
            <a:off x="317357" y="3147955"/>
            <a:ext cx="3645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的中垂线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20A528-E977-9F34-FB00-2A6CDE04943C}"/>
              </a:ext>
            </a:extLst>
          </p:cNvPr>
          <p:cNvSpPr txBox="1"/>
          <p:nvPr/>
        </p:nvSpPr>
        <p:spPr>
          <a:xfrm>
            <a:off x="317357" y="3623443"/>
            <a:ext cx="4774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90B77F8-A7E3-333A-DC7B-4A9C449636A1}"/>
              </a:ext>
            </a:extLst>
          </p:cNvPr>
          <p:cNvSpPr txBox="1"/>
          <p:nvPr/>
        </p:nvSpPr>
        <p:spPr>
          <a:xfrm>
            <a:off x="317357" y="4098931"/>
            <a:ext cx="5683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DD28225-04B5-F402-8090-33AB162EEBD7}"/>
              </a:ext>
            </a:extLst>
          </p:cNvPr>
          <p:cNvSpPr txBox="1"/>
          <p:nvPr/>
        </p:nvSpPr>
        <p:spPr>
          <a:xfrm>
            <a:off x="317357" y="4574419"/>
            <a:ext cx="6528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8cm.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13527"/>
              <p:cNvSpPr txBox="1"/>
              <p:nvPr/>
            </p:nvSpPr>
            <p:spPr>
              <a:xfrm>
                <a:off x="566453" y="845432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afd7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的距离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5" name="yt_shape_135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453" y="845432"/>
                <a:ext cx="11492915" cy="1119024"/>
              </a:xfrm>
              <a:prstGeom prst="rect">
                <a:avLst/>
              </a:prstGeom>
              <a:blipFill>
                <a:blip r:embed="rId5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yt_image_13529" title="H_233.55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90686" y="2008520"/>
            <a:ext cx="2243632" cy="214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yt_image_13531" title="H_101.88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866750" y="4355223"/>
            <a:ext cx="1462759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63" name="yt_image_1346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424" y="864531"/>
            <a:ext cx="6320202" cy="564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68D0C67-EEBE-F857-902F-9EB0BE2A86B8}"/>
              </a:ext>
            </a:extLst>
          </p:cNvPr>
          <p:cNvSpPr/>
          <p:nvPr/>
        </p:nvSpPr>
        <p:spPr>
          <a:xfrm>
            <a:off x="2374515" y="3645024"/>
            <a:ext cx="925830" cy="4114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64C4777-4B8E-8E61-99E8-7B1386FD9194}"/>
              </a:ext>
            </a:extLst>
          </p:cNvPr>
          <p:cNvSpPr/>
          <p:nvPr/>
        </p:nvSpPr>
        <p:spPr>
          <a:xfrm>
            <a:off x="6346185" y="4149080"/>
            <a:ext cx="891540" cy="37719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032A1F5-599A-BAFE-2A1F-32A9EB4D8302}"/>
              </a:ext>
            </a:extLst>
          </p:cNvPr>
          <p:cNvSpPr/>
          <p:nvPr/>
        </p:nvSpPr>
        <p:spPr>
          <a:xfrm>
            <a:off x="2391660" y="5033769"/>
            <a:ext cx="1337310" cy="4286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38E8640-BECC-DD7A-3C29-697222F389A0}"/>
              </a:ext>
            </a:extLst>
          </p:cNvPr>
          <p:cNvSpPr/>
          <p:nvPr/>
        </p:nvSpPr>
        <p:spPr>
          <a:xfrm>
            <a:off x="6377426" y="5503535"/>
            <a:ext cx="1714500" cy="4286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B849918-CA24-6A41-AA0A-63FE63C99CF3}"/>
              </a:ext>
            </a:extLst>
          </p:cNvPr>
          <p:cNvSpPr/>
          <p:nvPr/>
        </p:nvSpPr>
        <p:spPr>
          <a:xfrm>
            <a:off x="1928745" y="5931248"/>
            <a:ext cx="998903" cy="4286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64C4777-4B8E-8E61-99E8-7B1386FD9194}"/>
              </a:ext>
            </a:extLst>
          </p:cNvPr>
          <p:cNvSpPr/>
          <p:nvPr/>
        </p:nvSpPr>
        <p:spPr>
          <a:xfrm>
            <a:off x="1928745" y="4576793"/>
            <a:ext cx="891540" cy="37719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6" name="yt_shape_13466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465" name="yt_image_13465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68" name="yt_shape_13468"/>
          <p:cNvSpPr txBox="1"/>
          <p:nvPr/>
        </p:nvSpPr>
        <p:spPr>
          <a:xfrm>
            <a:off x="540000" y="1482165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命题与定理</a:t>
            </a:r>
          </a:p>
        </p:txBody>
      </p:sp>
      <p:sp>
        <p:nvSpPr>
          <p:cNvPr id="13469" name="yt_shape_13469"/>
          <p:cNvSpPr txBox="1"/>
          <p:nvPr/>
        </p:nvSpPr>
        <p:spPr>
          <a:xfrm>
            <a:off x="540000" y="1977370"/>
            <a:ext cx="60705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下列命题的逆命题是真命题的是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70" name="yt_table_1347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43116"/>
              </p:ext>
            </p:extLst>
          </p:nvPr>
        </p:nvGraphicFramePr>
        <p:xfrm>
          <a:off x="540047" y="2456673"/>
          <a:ext cx="4597400" cy="1901952"/>
        </p:xfrm>
        <a:graphic>
          <a:graphicData uri="http://schemas.openxmlformats.org/drawingml/2006/table">
            <a:tbl>
              <a:tblPr/>
              <a:tblGrid>
                <a:gridCol w="4597400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同角的补角相等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正多边形的各边相等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个位数字为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的数能被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等腰三角形两个底角相等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6"/>
                  </a:ext>
                </a:extLst>
              </a:tr>
            </a:tbl>
          </a:graphicData>
        </a:graphic>
      </p:graphicFrame>
      <p:pic>
        <p:nvPicPr>
          <p:cNvPr id="3" name="yt_shape_1715242702597" title="H_25.973701">
            <a:extLst>
              <a:ext uri="{FF2B5EF4-FFF2-40B4-BE49-F238E27FC236}">
                <a16:creationId xmlns:a16="http://schemas.microsoft.com/office/drawing/2014/main" id="{08AD9149-339F-AD53-3DD6-76267C2876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7292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D01938-7988-3923-6CDF-908A4E4F3950}"/>
              </a:ext>
            </a:extLst>
          </p:cNvPr>
          <p:cNvSpPr txBox="1"/>
          <p:nvPr/>
        </p:nvSpPr>
        <p:spPr>
          <a:xfrm>
            <a:off x="56315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2" name="yt_shape_1347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的值说明命题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是错误的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8644,isEnd"/>
              </a:rPr>
              <a:t>这组值可以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709F0B-0702-37B4-8E05-A501F44704E7}"/>
              </a:ext>
            </a:extLst>
          </p:cNvPr>
          <p:cNvSpPr txBox="1"/>
          <p:nvPr/>
        </p:nvSpPr>
        <p:spPr>
          <a:xfrm>
            <a:off x="161215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C1135E-DEAA-38BA-D974-906E040C6823}"/>
              </a:ext>
            </a:extLst>
          </p:cNvPr>
          <p:cNvSpPr txBox="1"/>
          <p:nvPr/>
        </p:nvSpPr>
        <p:spPr>
          <a:xfrm>
            <a:off x="32314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B0A139-473E-BF2F-78D8-0E007B15B80A}"/>
              </a:ext>
            </a:extLst>
          </p:cNvPr>
          <p:cNvSpPr txBox="1"/>
          <p:nvPr/>
        </p:nvSpPr>
        <p:spPr>
          <a:xfrm>
            <a:off x="4833196" y="1328682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合理即可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3" name="yt_shape_13473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全等三角形的性质与判定</a:t>
            </a:r>
          </a:p>
        </p:txBody>
      </p:sp>
      <p:sp>
        <p:nvSpPr>
          <p:cNvPr id="13474" name="yt_shape_13474"/>
          <p:cNvSpPr txBox="1"/>
          <p:nvPr/>
        </p:nvSpPr>
        <p:spPr>
          <a:xfrm>
            <a:off x="540000" y="1395205"/>
            <a:ext cx="8672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若图中的两个三角形全等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则可推理得到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475" name="yt_image_13475" title="H_123.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1784" y="2276872"/>
            <a:ext cx="2850026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702692" title="H_25.973701">
            <a:extLst>
              <a:ext uri="{FF2B5EF4-FFF2-40B4-BE49-F238E27FC236}">
                <a16:creationId xmlns:a16="http://schemas.microsoft.com/office/drawing/2014/main" id="{FFFF7E38-00DA-94F6-2E74-BDED9ED45F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3A65D2-EB76-072C-F2B9-E98641D17364}"/>
              </a:ext>
            </a:extLst>
          </p:cNvPr>
          <p:cNvSpPr txBox="1"/>
          <p:nvPr/>
        </p:nvSpPr>
        <p:spPr>
          <a:xfrm>
            <a:off x="8230326" y="1348399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77" name="yt_shape_13477"/>
              <p:cNvSpPr txBox="1"/>
              <p:nvPr/>
            </p:nvSpPr>
            <p:spPr>
              <a:xfrm>
                <a:off x="540000" y="900000"/>
                <a:ext cx="10823476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&amp;∠1=∠2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477" name="yt_shape_13477" descr="{&quot;rangeId&quot;:2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823476" cy="3881897"/>
              </a:xfrm>
              <a:prstGeom prst="rect">
                <a:avLst/>
              </a:prstGeom>
              <a:blipFill>
                <a:blip r:embed="rId2"/>
                <a:stretch>
                  <a:fillRect l="-1746" t="-1415" r="-789" b="-4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81" name="yt_image_13481" title="H_136.89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5119" y="2010970"/>
            <a:ext cx="2016880" cy="173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7384E7-998C-8DFA-C364-D3A8A37E0013}"/>
              </a:ext>
            </a:extLst>
          </p:cNvPr>
          <p:cNvSpPr txBox="1"/>
          <p:nvPr/>
        </p:nvSpPr>
        <p:spPr>
          <a:xfrm>
            <a:off x="449989" y="1804170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D219B1A-721B-8444-E2F6-DA1325A03369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3383407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&amp;∠1=∠2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25, 'hasSerialNum': 1}">
                <a:extLst>
                  <a:ext uri="{FF2B5EF4-FFF2-40B4-BE49-F238E27FC236}">
                    <a16:creationId xmlns:a16="http://schemas.microsoft.com/office/drawing/2014/main" id="{6D219B1A-721B-8444-E2F6-DA1325A033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3383407" cy="1611643"/>
              </a:xfrm>
              <a:prstGeom prst="rect">
                <a:avLst/>
              </a:prstGeom>
              <a:blipFill>
                <a:blip r:embed="rId4"/>
                <a:stretch>
                  <a:fillRect l="-28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0E86102-F282-E7F6-F99F-9E3817F85F96}"/>
              </a:ext>
            </a:extLst>
          </p:cNvPr>
          <p:cNvSpPr txBox="1"/>
          <p:nvPr/>
        </p:nvSpPr>
        <p:spPr>
          <a:xfrm>
            <a:off x="449989" y="3797690"/>
            <a:ext cx="46717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9B239C-3A22-1DFF-4466-B65924B014B4}"/>
              </a:ext>
            </a:extLst>
          </p:cNvPr>
          <p:cNvSpPr txBox="1"/>
          <p:nvPr/>
        </p:nvSpPr>
        <p:spPr>
          <a:xfrm>
            <a:off x="449989" y="4273177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83" name="yt_shape_13483"/>
              <p:cNvSpPr txBox="1"/>
              <p:nvPr/>
            </p:nvSpPr>
            <p:spPr>
              <a:xfrm>
                <a:off x="540000" y="900000"/>
                <a:ext cx="6264535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𝐶𝐴𝑀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𝐵𝐴𝑁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S. A.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483" name="yt_shape_13483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64535" cy="4842159"/>
              </a:xfrm>
              <a:prstGeom prst="rect">
                <a:avLst/>
              </a:prstGeom>
              <a:blipFill>
                <a:blip r:embed="rId2"/>
                <a:stretch>
                  <a:fillRect l="-3019" t="-1134" r="-876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86" name="yt_image_13486" title="H_136.89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5119" y="1531667"/>
            <a:ext cx="2016880" cy="173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635B47-2EA2-2D02-023A-71BB4668D8E1}"/>
              </a:ext>
            </a:extLst>
          </p:cNvPr>
          <p:cNvSpPr txBox="1"/>
          <p:nvPr/>
        </p:nvSpPr>
        <p:spPr>
          <a:xfrm>
            <a:off x="449989" y="132868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5876D2-CC9F-DDF0-7B73-902EA34BE523}"/>
              </a:ext>
            </a:extLst>
          </p:cNvPr>
          <p:cNvSpPr txBox="1"/>
          <p:nvPr/>
        </p:nvSpPr>
        <p:spPr>
          <a:xfrm>
            <a:off x="449989" y="1804170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7F9B5E-B51B-A6DD-63CD-3EB9FD464448}"/>
              </a:ext>
            </a:extLst>
          </p:cNvPr>
          <p:cNvSpPr txBox="1"/>
          <p:nvPr/>
        </p:nvSpPr>
        <p:spPr>
          <a:xfrm>
            <a:off x="449989" y="2279658"/>
            <a:ext cx="2959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A8738E-41F9-86FD-DE4B-18308CB1A604}"/>
              </a:ext>
            </a:extLst>
          </p:cNvPr>
          <p:cNvSpPr txBox="1"/>
          <p:nvPr/>
        </p:nvSpPr>
        <p:spPr>
          <a:xfrm>
            <a:off x="449989" y="2755146"/>
            <a:ext cx="638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44F850C-5FD3-6BC4-82B4-2B240EAD1A68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58604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26}">
                <a:extLst>
                  <a:ext uri="{FF2B5EF4-FFF2-40B4-BE49-F238E27FC236}">
                    <a16:creationId xmlns:a16="http://schemas.microsoft.com/office/drawing/2014/main" id="{F44F850C-5FD3-6BC4-82B4-2B240EAD1A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5860478" cy="1611643"/>
              </a:xfrm>
              <a:prstGeom prst="rect">
                <a:avLst/>
              </a:prstGeom>
              <a:blipFill>
                <a:blip r:embed="rId4"/>
                <a:stretch>
                  <a:fillRect l="-16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4E9240D-4C75-404D-AFEF-24A2F6E083D2}"/>
              </a:ext>
            </a:extLst>
          </p:cNvPr>
          <p:cNvSpPr txBox="1"/>
          <p:nvPr/>
        </p:nvSpPr>
        <p:spPr>
          <a:xfrm>
            <a:off x="449989" y="4748665"/>
            <a:ext cx="47733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S. A.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621CB26-1D9E-6273-94C0-BCA5ED05A385}"/>
              </a:ext>
            </a:extLst>
          </p:cNvPr>
          <p:cNvSpPr txBox="1"/>
          <p:nvPr/>
        </p:nvSpPr>
        <p:spPr>
          <a:xfrm>
            <a:off x="449989" y="5224153"/>
            <a:ext cx="2199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8" name="yt_shape_13488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等腰三角形的性质与判定</a:t>
            </a:r>
          </a:p>
        </p:txBody>
      </p:sp>
      <p:sp>
        <p:nvSpPr>
          <p:cNvPr id="13489" name="yt_shape_13489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f07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93" name="yt_table_1349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688971"/>
              </p:ext>
            </p:extLst>
          </p:nvPr>
        </p:nvGraphicFramePr>
        <p:xfrm>
          <a:off x="540047" y="2354640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29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6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7"/>
                  </a:ext>
                </a:extLst>
              </a:tr>
            </a:tbl>
          </a:graphicData>
        </a:graphic>
      </p:graphicFrame>
      <p:grpSp>
        <p:nvGrpSpPr>
          <p:cNvPr id="13490" name="yt_shape_13490_skip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64048" y="2354640"/>
            <a:ext cx="1985873" cy="1899045"/>
            <a:chOff x="0" y="0"/>
            <a:chExt cx="1985873" cy="1899045"/>
          </a:xfrm>
        </p:grpSpPr>
        <p:pic>
          <p:nvPicPr>
            <p:cNvPr id="2" name="yt_image_1349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85873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92" name="yt_shape_13492"/>
            <p:cNvSpPr txBox="1"/>
            <p:nvPr/>
          </p:nvSpPr>
          <p:spPr>
            <a:xfrm>
              <a:off x="459655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42702801">
            <a:extLst>
              <a:ext uri="{FF2B5EF4-FFF2-40B4-BE49-F238E27FC236}">
                <a16:creationId xmlns:a16="http://schemas.microsoft.com/office/drawing/2014/main" id="{561952FC-9349-5B7B-64C4-91B861CA5F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E3DAF17-62E5-5C9A-3908-C206D39A9927}"/>
              </a:ext>
            </a:extLst>
          </p:cNvPr>
          <p:cNvSpPr txBox="1"/>
          <p:nvPr/>
        </p:nvSpPr>
        <p:spPr>
          <a:xfrm>
            <a:off x="410135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5" name="yt_shape_1349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锦州市中考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8fa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499" name="yt_shape_13499"/>
          <p:cNvSpPr txBox="1"/>
          <p:nvPr/>
        </p:nvSpPr>
        <p:spPr>
          <a:xfrm>
            <a:off x="540000" y="396121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96" name="yt_shape_13496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9142" y="2011799"/>
            <a:ext cx="1833714" cy="1899045"/>
            <a:chOff x="0" y="0"/>
            <a:chExt cx="1833714" cy="1899045"/>
          </a:xfrm>
        </p:grpSpPr>
        <p:pic>
          <p:nvPicPr>
            <p:cNvPr id="2" name="yt_image_1349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3714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98" name="yt_shape_13498"/>
            <p:cNvSpPr txBox="1"/>
            <p:nvPr/>
          </p:nvSpPr>
          <p:spPr>
            <a:xfrm>
              <a:off x="383576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500" name="yt_shape_13500"/>
          <p:cNvSpPr txBox="1"/>
          <p:nvPr/>
        </p:nvSpPr>
        <p:spPr>
          <a:xfrm>
            <a:off x="540119" y="437049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达州市大竹中学月考卷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等腰三角形一腰上的高与另一腰所成的夹角为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7623,isEnd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这个等腰三角形底角的度数为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D49852-8AAA-4D9F-2D0D-13D7E7051970}"/>
              </a:ext>
            </a:extLst>
          </p:cNvPr>
          <p:cNvSpPr txBox="1"/>
          <p:nvPr/>
        </p:nvSpPr>
        <p:spPr>
          <a:xfrm>
            <a:off x="8543182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8E7E8D-8A2B-0016-5085-74DB709C161B}"/>
              </a:ext>
            </a:extLst>
          </p:cNvPr>
          <p:cNvSpPr txBox="1"/>
          <p:nvPr/>
        </p:nvSpPr>
        <p:spPr>
          <a:xfrm>
            <a:off x="4717308" y="4799179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63°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1140</Words>
  <Application>Microsoft Office PowerPoint</Application>
  <PresentationFormat>宽屏</PresentationFormat>
  <Paragraphs>118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9" baseType="lpstr">
      <vt:lpstr>,isEnd</vt:lpstr>
      <vt:lpstr>_⨹_1_1d23a</vt:lpstr>
      <vt:lpstr>_⨹_1_2afd7</vt:lpstr>
      <vt:lpstr>_⨹_1_8f073</vt:lpstr>
      <vt:lpstr>_⨹_1_d87f8</vt:lpstr>
      <vt:lpstr>_⨹_1_dc665,isEnd</vt:lpstr>
      <vt:lpstr>_⨹_1_e7623,isEnd</vt:lpstr>
      <vt:lpstr>_⨹_1_e8fa1,isEnd</vt:lpstr>
      <vt:lpstr>_⨹_5_18644,isEnd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2024-05-09T08:08:18Z</dcterms:created>
  <dcterms:modified xsi:type="dcterms:W3CDTF">2024-05-10T03:07:51Z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